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64" r:id="rId4"/>
    <p:sldId id="260" r:id="rId5"/>
    <p:sldId id="261" r:id="rId6"/>
    <p:sldId id="265" r:id="rId7"/>
    <p:sldId id="262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ian Dell" initials="BD" lastIdx="1" clrIdx="0">
    <p:extLst>
      <p:ext uri="{19B8F6BF-5375-455C-9EA6-DF929625EA0E}">
        <p15:presenceInfo xmlns:p15="http://schemas.microsoft.com/office/powerpoint/2012/main" userId="S-1-5-21-2015567608-1236798086-1458450816-4574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91" autoAdjust="0"/>
    <p:restoredTop sz="94660"/>
  </p:normalViewPr>
  <p:slideViewPr>
    <p:cSldViewPr snapToGrid="0">
      <p:cViewPr varScale="1">
        <p:scale>
          <a:sx n="85" d="100"/>
          <a:sy n="85" d="100"/>
        </p:scale>
        <p:origin x="90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67" tIns="46585" rIns="93167" bIns="4658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67" tIns="46585" rIns="93167" bIns="46585" rtlCol="0"/>
          <a:lstStyle>
            <a:lvl1pPr algn="r">
              <a:defRPr sz="1200"/>
            </a:lvl1pPr>
          </a:lstStyle>
          <a:p>
            <a:fld id="{79A4A9D1-AECB-4D62-8466-93A2856B32B9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5" rIns="93167" bIns="4658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67" tIns="46585" rIns="93167" bIns="4658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9"/>
            <a:ext cx="3037840" cy="466433"/>
          </a:xfrm>
          <a:prstGeom prst="rect">
            <a:avLst/>
          </a:prstGeom>
        </p:spPr>
        <p:txBody>
          <a:bodyPr vert="horz" lIns="93167" tIns="46585" rIns="93167" bIns="4658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9"/>
            <a:ext cx="3037840" cy="466433"/>
          </a:xfrm>
          <a:prstGeom prst="rect">
            <a:avLst/>
          </a:prstGeom>
        </p:spPr>
        <p:txBody>
          <a:bodyPr vert="horz" lIns="93167" tIns="46585" rIns="93167" bIns="46585" rtlCol="0" anchor="b"/>
          <a:lstStyle>
            <a:lvl1pPr algn="r">
              <a:defRPr sz="1200"/>
            </a:lvl1pPr>
          </a:lstStyle>
          <a:p>
            <a:fld id="{3F37BB81-C6E5-4B15-A5FF-226BC25CC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902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8412F-1D69-4221-9003-619F8F329C9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237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57325" y="1181100"/>
            <a:ext cx="4251325" cy="31892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9F151-7865-46B6-82A6-926D3B01F1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427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B1421-A38B-4486-9599-00A5E21491F8}" type="slidenum">
              <a:rPr lang="en-US" smtClean="0"/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777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BAAF-9D20-410A-AFD8-F73B9DBB8236}" type="datetime1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BA9D8-35DB-4986-916A-ABCE7732D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49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FC656-3B77-4961-8564-37B4DBAB3402}" type="datetime1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BA9D8-35DB-4986-916A-ABCE7732D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229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68F4-21B4-44CB-A44B-418A6047B7E8}" type="datetime1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BA9D8-35DB-4986-916A-ABCE7732D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50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96F56-8306-4B6D-881B-54A5307A4C32}" type="datetime1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BA9D8-35DB-4986-916A-ABCE7732D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308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E6954-3120-412D-97F7-68EF176FE089}" type="datetime1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BA9D8-35DB-4986-916A-ABCE7732D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25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EA187-1CB3-4B32-9E3E-4981AFF939DD}" type="datetime1">
              <a:rPr lang="en-US" smtClean="0"/>
              <a:t>6/6/2018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BA9D8-35DB-4986-916A-ABCE7732D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819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BCA12-BF6D-4944-AF88-77BB74719A37}" type="datetime1">
              <a:rPr lang="en-US" smtClean="0"/>
              <a:t>6/6/2018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BA9D8-35DB-4986-916A-ABCE7732D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66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39377-2CB7-497E-9974-0580960AC01C}" type="datetime1">
              <a:rPr lang="en-US" smtClean="0"/>
              <a:t>6/6/2018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BA9D8-35DB-4986-916A-ABCE7732D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81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02626-0AA8-4CD0-89F6-B521FB1113CB}" type="datetime1">
              <a:rPr lang="en-US" smtClean="0"/>
              <a:t>6/6/2018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BA9D8-35DB-4986-916A-ABCE7732D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657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BD34D-7D86-4115-86B7-F7203A00D106}" type="datetime1">
              <a:rPr lang="en-US" smtClean="0"/>
              <a:t>6/6/2018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BA9D8-35DB-4986-916A-ABCE7732D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816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1F23C-690F-4346-8FF5-13740B9E3101}" type="datetime1">
              <a:rPr lang="en-US" smtClean="0"/>
              <a:t>6/6/2018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BA9D8-35DB-4986-916A-ABCE7732D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095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EEB33-1F28-49E5-95F1-4A3018122C3F}" type="datetime1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BA9D8-35DB-4986-916A-ABCE7732D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748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bdell@nctcog.org" TargetMode="External"/><Relationship Id="rId2" Type="http://schemas.openxmlformats.org/officeDocument/2006/relationships/hyperlink" Target="mailto:cgotti@nctcog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1490" y="1384012"/>
            <a:ext cx="8473440" cy="1950244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2017-2018 </a:t>
            </a:r>
            <a:b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CMAQ/STBG</a:t>
            </a:r>
            <a:r>
              <a:rPr lang="en-US" sz="4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FUNDING: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STRATEGIC PARTNERSHIPS (ROUND 2)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999" y="3655219"/>
            <a:ext cx="6858000" cy="1241822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Regional Transportation Council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June 14, 2018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logo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1490" y="5939790"/>
            <a:ext cx="1800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39364" y="5218004"/>
            <a:ext cx="78652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Congestion Mitigation and Air Quality Improvement Program/ </a:t>
            </a:r>
          </a:p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Surface Transportation Block Grant </a:t>
            </a:r>
            <a:endParaRPr lang="en-US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2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595" y="59958"/>
            <a:ext cx="8473440" cy="927204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CMAQ/STBG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FUNDING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PROGRAMS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BCA6C-3F8D-456C-B1C7-0C18CB874EBC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128209"/>
              </p:ext>
            </p:extLst>
          </p:nvPr>
        </p:nvGraphicFramePr>
        <p:xfrm>
          <a:off x="376101" y="830827"/>
          <a:ext cx="8522425" cy="50602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260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5963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3813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286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</a:t>
                      </a:r>
                      <a:endParaRPr lang="en-US" sz="1800" dirty="0">
                        <a:solidFill>
                          <a:schemeClr val="bg2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Federal/Local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Funding Exchanges</a:t>
                      </a:r>
                      <a:endParaRPr lang="en-US" sz="1600" dirty="0">
                        <a:solidFill>
                          <a:schemeClr val="bg1">
                            <a:lumMod val="6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1286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</a:t>
                      </a:r>
                      <a:endParaRPr lang="en-US" sz="1800" b="1" dirty="0" smtClean="0">
                        <a:solidFill>
                          <a:schemeClr val="bg2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Automated Vehicle Program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(May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bring back a Round 2 effort)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3813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</a:t>
                      </a:r>
                      <a:endParaRPr lang="en-US" sz="1800" b="1" dirty="0" smtClean="0">
                        <a:solidFill>
                          <a:schemeClr val="bg2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</a:t>
                      </a:r>
                      <a:r>
                        <a:rPr lang="en-US" sz="16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Partnerships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þ"/>
                      </a:pPr>
                      <a:r>
                        <a:rPr lang="en-US" sz="1600" b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Round 1    </a:t>
                      </a: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</a:t>
                      </a:r>
                      <a:r>
                        <a:rPr lang="en-US" sz="1600" b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sz="1600" b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Round 2</a:t>
                      </a:r>
                      <a:r>
                        <a:rPr lang="en-US" sz="16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   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 Round 3/Intersection Improvements</a:t>
                      </a:r>
                      <a:endParaRPr lang="en-US" sz="1600" b="1" dirty="0" smtClean="0">
                        <a:solidFill>
                          <a:schemeClr val="bg2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3813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</a:t>
                      </a:r>
                      <a:endParaRPr lang="en-US" sz="1800" b="1" dirty="0" smtClean="0">
                        <a:solidFill>
                          <a:schemeClr val="bg2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Planning and Other Studies</a:t>
                      </a:r>
                      <a:endParaRPr lang="en-US" sz="1600" dirty="0">
                        <a:solidFill>
                          <a:schemeClr val="bg2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663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</a:t>
                      </a:r>
                      <a:endParaRPr lang="en-US" sz="18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10-Year</a:t>
                      </a:r>
                      <a:r>
                        <a:rPr lang="en-US" sz="16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Plan/Proposition 1 Adjustments</a:t>
                      </a:r>
                      <a:endParaRPr lang="en-US" sz="1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353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</a:t>
                      </a:r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Sustainable Development</a:t>
                      </a:r>
                      <a:r>
                        <a:rPr lang="en-US" sz="1600" b="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Phase 4: </a:t>
                      </a:r>
                      <a:r>
                        <a:rPr lang="en-US" sz="1600" b="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Turnback</a:t>
                      </a:r>
                      <a:r>
                        <a:rPr lang="en-US" sz="1600" b="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Program, Context Sensitive, Transit Oriented Development (TOD) Projects</a:t>
                      </a:r>
                      <a:endParaRPr lang="en-US" sz="16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3813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</a:t>
                      </a:r>
                      <a:endParaRPr lang="en-US" sz="1800" b="1" dirty="0" smtClean="0">
                        <a:solidFill>
                          <a:schemeClr val="bg2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Transit Program</a:t>
                      </a:r>
                      <a:endParaRPr lang="en-US" sz="1600" dirty="0">
                        <a:solidFill>
                          <a:schemeClr val="bg2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3813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</a:t>
                      </a:r>
                      <a:endParaRPr lang="en-US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Assessment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Policy Programs/Projects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3813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</a:t>
                      </a:r>
                      <a:endParaRPr lang="en-US" sz="1600" b="1" dirty="0" smtClean="0">
                        <a:solidFill>
                          <a:schemeClr val="bg2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 Bond Program Partnerships</a:t>
                      </a:r>
                      <a:endParaRPr lang="en-US" sz="1600" b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663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</a:t>
                      </a:r>
                      <a:endParaRPr lang="en-US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Safety, Innovative Construction, and Emergency Projects</a:t>
                      </a:r>
                      <a:endParaRPr lang="en-US" sz="1600" b="0" dirty="0">
                        <a:solidFill>
                          <a:schemeClr val="bg2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5353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</a:t>
                      </a:r>
                      <a:endParaRPr lang="en-US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Management and Operations (M&amp;O),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NCTCOG-Implemented, and Regional/Air Quality Programs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36195" y="5954138"/>
            <a:ext cx="70022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600" b="1" dirty="0" smtClean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</a:t>
            </a:r>
            <a:r>
              <a:rPr lang="en-US" sz="1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= Project Selection Completed	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 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= Program Partially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Completed</a:t>
            </a:r>
          </a:p>
          <a:p>
            <a:pPr>
              <a:defRPr/>
            </a:pP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</a:t>
            </a:r>
            <a:r>
              <a:rPr lang="en-US" sz="1600" b="1" dirty="0">
                <a:solidFill>
                  <a:srgbClr val="FFFF00"/>
                </a:solidFill>
                <a:sym typeface="Wingdings" panose="05000000000000000000" pitchFamily="2" charset="2"/>
              </a:rPr>
              <a:t> 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= Pending STTC/RTC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Approval</a:t>
            </a:r>
          </a:p>
        </p:txBody>
      </p:sp>
    </p:spTree>
    <p:extLst>
      <p:ext uri="{BB962C8B-B14F-4D97-AF65-F5344CB8AC3E}">
        <p14:creationId xmlns:p14="http://schemas.microsoft.com/office/powerpoint/2010/main" val="179473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970" y="564386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STRATEGIC PARTNERSHIPS (ROUND 2)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825625"/>
            <a:ext cx="8453120" cy="435133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Purpose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Coordinate and develop partnerships with local agencies and the Texas Department of Transportation (TxDOT) to help fund high-priority projects, leverage non-RTC funds, and advance project development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Selection criteria to be considered: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Local partners are contributing more than the standard 20% match (overmatching the federal funds or paying for design, right-of-way, etc.)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Project has multiple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non-RTC stakeholders/contributors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Project is of strategic importance within/to the region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05600" y="228600"/>
            <a:ext cx="175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</a:t>
            </a:r>
            <a:endParaRPr lang="en-US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25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" y="253674"/>
            <a:ext cx="8633460" cy="769404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PROPOSED FUNDING BY AGENCY ($ IN MILLIONS)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7231658"/>
              </p:ext>
            </p:extLst>
          </p:nvPr>
        </p:nvGraphicFramePr>
        <p:xfrm>
          <a:off x="312420" y="1274627"/>
          <a:ext cx="8590280" cy="492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0292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1514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00414"/>
              </a:tblGrid>
              <a:tr h="833542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</a:t>
                      </a:r>
                      <a:endParaRPr lang="en-US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PARTNERS</a:t>
                      </a:r>
                      <a:endParaRPr lang="en-US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PROPOSED RTC FUNDING</a:t>
                      </a:r>
                      <a:endParaRPr lang="en-US" sz="1700" baseline="30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PROPOSED NON-RTC FUNDING</a:t>
                      </a:r>
                      <a:endParaRPr lang="en-US" sz="1700" baseline="30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5333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East Bear Creek Road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TxDOT</a:t>
                      </a:r>
                      <a:r>
                        <a:rPr lang="en-US" sz="155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Dallas, City of Glenn Heights, Dallas County</a:t>
                      </a:r>
                      <a:endParaRPr lang="en-US" sz="155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$15.46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$10.14</a:t>
                      </a:r>
                    </a:p>
                  </a:txBody>
                  <a:tcPr anchor="ctr"/>
                </a:tc>
              </a:tr>
              <a:tr h="45333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Merritt/</a:t>
                      </a:r>
                      <a:r>
                        <a:rPr lang="en-US" sz="155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Sachse</a:t>
                      </a:r>
                      <a:r>
                        <a:rPr lang="en-US" sz="155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Road</a:t>
                      </a:r>
                      <a:endParaRPr lang="en-US" sz="155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City of </a:t>
                      </a:r>
                      <a:r>
                        <a:rPr lang="en-US" sz="155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Sachse</a:t>
                      </a:r>
                      <a:r>
                        <a:rPr lang="en-US" sz="15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Collin</a:t>
                      </a:r>
                      <a:r>
                        <a:rPr lang="en-US" sz="155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County, Dallas County</a:t>
                      </a:r>
                      <a:endParaRPr lang="en-US" sz="155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$10.00*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$5.00*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4487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SH 66 at </a:t>
                      </a:r>
                      <a:r>
                        <a:rPr lang="en-US" sz="155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Dalrock</a:t>
                      </a:r>
                      <a:r>
                        <a:rPr lang="en-US" sz="15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Road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City of Rowlett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$2.15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$2.77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79994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IH 635/LBJ</a:t>
                      </a:r>
                      <a:r>
                        <a:rPr lang="en-US" sz="155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at Belt Line Road</a:t>
                      </a:r>
                      <a:endParaRPr lang="en-US" sz="155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City of Coppell, City of Dallas, City of Irving,</a:t>
                      </a:r>
                      <a:r>
                        <a:rPr lang="en-US" sz="155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Dallas County, </a:t>
                      </a:r>
                      <a:r>
                        <a:rPr lang="en-US" sz="15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TxDOT Dallas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$2.90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$3.10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4343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Meandering</a:t>
                      </a:r>
                      <a:r>
                        <a:rPr lang="en-US" sz="155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Road</a:t>
                      </a:r>
                      <a:endParaRPr lang="en-US" sz="155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City of Fort</a:t>
                      </a:r>
                      <a:r>
                        <a:rPr lang="en-US" sz="155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Worth</a:t>
                      </a:r>
                      <a:endParaRPr lang="en-US" sz="155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$15.00*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Transportation Development Credits (TDC)</a:t>
                      </a:r>
                    </a:p>
                  </a:txBody>
                  <a:tcPr anchor="ctr"/>
                </a:tc>
              </a:tr>
              <a:tr h="45333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Veterans</a:t>
                      </a:r>
                      <a:r>
                        <a:rPr lang="en-US" sz="155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Administration (VA) Hospital Ramp Relocations</a:t>
                      </a:r>
                      <a:endParaRPr lang="en-US" sz="155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TxDOT Fort Worth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$1.12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$0.28</a:t>
                      </a:r>
                    </a:p>
                  </a:txBody>
                  <a:tcPr anchor="ctr"/>
                </a:tc>
              </a:tr>
              <a:tr h="45333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SH 121 (DFW Connector) U-Turn Lane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TxDOT</a:t>
                      </a:r>
                      <a:r>
                        <a:rPr lang="en-US" sz="155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Fort Worth</a:t>
                      </a:r>
                      <a:endParaRPr lang="en-US" sz="155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$3.20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$0.80</a:t>
                      </a:r>
                    </a:p>
                  </a:txBody>
                  <a:tcPr anchor="ctr"/>
                </a:tc>
              </a:tr>
              <a:tr h="314406">
                <a:tc>
                  <a:txBody>
                    <a:bodyPr/>
                    <a:lstStyle/>
                    <a:p>
                      <a:pPr algn="ctr" fontAlgn="ctr"/>
                      <a:endParaRPr lang="en-US" sz="15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TOTAL</a:t>
                      </a:r>
                      <a:endParaRPr lang="en-US" sz="15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5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$49.83</a:t>
                      </a:r>
                      <a:endParaRPr lang="en-US" sz="155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5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$22.09</a:t>
                      </a:r>
                      <a:endParaRPr lang="en-US" sz="155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457950" y="6372497"/>
            <a:ext cx="2057400" cy="365125"/>
          </a:xfrm>
        </p:spPr>
        <p:txBody>
          <a:bodyPr/>
          <a:lstStyle/>
          <a:p>
            <a:fld id="{58BBCA6C-3F8D-456C-B1C7-0C18CB874EBC}" type="slidenum">
              <a:rPr lang="en-US" smtClean="0"/>
              <a:t>4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40655" y="863824"/>
            <a:ext cx="11507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</a:t>
            </a:r>
            <a:endParaRPr lang="en-US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2420" y="6152847"/>
            <a:ext cx="77647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50" dirty="0" smtClean="0">
                <a:latin typeface="Arial" panose="020B0604020202020204" pitchFamily="34" charset="0"/>
                <a:cs typeface="Arial" panose="020B0604020202020204" pitchFamily="34" charset="0"/>
              </a:rPr>
              <a:t>* Accounts for new funding on project only; Existing funding has already been approved in the Transportation Improvement Program (TIP) for early project phases</a:t>
            </a:r>
            <a:endParaRPr lang="en-US" sz="15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53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7744"/>
            <a:ext cx="7886700" cy="1029334"/>
          </a:xfrm>
        </p:spPr>
        <p:txBody>
          <a:bodyPr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TIMELINE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773376"/>
              </p:ext>
            </p:extLst>
          </p:nvPr>
        </p:nvGraphicFramePr>
        <p:xfrm>
          <a:off x="628650" y="1307077"/>
          <a:ext cx="7886700" cy="316332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0101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765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65596">
                <a:tc>
                  <a:txBody>
                    <a:bodyPr/>
                    <a:lstStyle/>
                    <a:p>
                      <a:pPr algn="ctr"/>
                      <a:r>
                        <a:rPr lang="en-US" sz="2800" b="1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MEETING/TASK</a:t>
                      </a:r>
                      <a:endParaRPr lang="en-US" sz="2800" b="1" strike="noStrike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</a:t>
                      </a:r>
                      <a:endParaRPr lang="en-US" sz="2800" b="1" strike="noStrike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36995">
                <a:tc>
                  <a:txBody>
                    <a:bodyPr/>
                    <a:lstStyle/>
                    <a:p>
                      <a:pPr algn="ctr"/>
                      <a:r>
                        <a:rPr lang="en-US" sz="2400" b="0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STTC Information</a:t>
                      </a:r>
                      <a:endParaRPr lang="en-US" sz="2400" b="0" strike="noStrike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 27, 2018</a:t>
                      </a:r>
                      <a:endParaRPr lang="en-US" sz="2400" b="0" strike="noStrike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901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RTC Information</a:t>
                      </a:r>
                      <a:endParaRPr lang="en-US" sz="2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 10, 2018</a:t>
                      </a:r>
                      <a:endParaRPr lang="en-US" sz="2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4901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Public Meetings</a:t>
                      </a:r>
                      <a:endParaRPr lang="en-US" sz="2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 2018</a:t>
                      </a:r>
                      <a:endParaRPr lang="en-US" sz="2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901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STTC Action </a:t>
                      </a:r>
                      <a:endParaRPr lang="en-US" sz="2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 25, 2018</a:t>
                      </a:r>
                      <a:endParaRPr lang="en-US" sz="2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901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RTC Action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June</a:t>
                      </a:r>
                      <a:r>
                        <a:rPr lang="en-US" sz="2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14, 2018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BCA6C-3F8D-456C-B1C7-0C18CB874EB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4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532" y="288926"/>
            <a:ext cx="8686800" cy="1325563"/>
          </a:xfrm>
        </p:spPr>
        <p:txBody>
          <a:bodyPr>
            <a:noAutofit/>
          </a:bodyPr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REQUESTED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3041"/>
            <a:ext cx="8313420" cy="496824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RTC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approval of: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proposed list of projects to fund through the 2017-2018 CMAQ/STBG: Strategic Partnerships (Round 2) Program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Administratively amending the 2019-2022 Transportation Improvement Program (TIP)/Statewide Transportation Improvement Program (STIP) and other planning/administrative documents to incorporate these changes.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BA9D8-35DB-4986-916A-ABCE7732D01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057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  <a:endParaRPr lang="en-US" dirty="0"/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752202" y="2199516"/>
            <a:ext cx="3703320" cy="218650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Christie J. Gotti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Senior Program Manager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817-608-2338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400" b="0" i="0" u="sng" strike="noStrike" kern="1200" cap="none" spc="0" normalizeH="0" baseline="0" noProof="0" dirty="0" smtClean="0">
                <a:ln>
                  <a:noFill/>
                </a:ln>
                <a:solidFill>
                  <a:srgbClr val="E48312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hlinkClick r:id="rId2"/>
              </a:rPr>
              <a:t>cgotti@nctcog.org</a:t>
            </a:r>
            <a:endParaRPr kumimoji="0" lang="en-US" sz="2400" b="0" i="0" u="sng" strike="noStrike" kern="1200" cap="none" spc="0" normalizeH="0" baseline="0" noProof="0" dirty="0" smtClean="0">
              <a:ln>
                <a:noFill/>
              </a:ln>
              <a:solidFill>
                <a:srgbClr val="E48312">
                  <a:lumMod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endParaRPr lang="en-US" u="sng" dirty="0" smtClean="0">
              <a:solidFill>
                <a:srgbClr val="E48312">
                  <a:lumMod val="75000"/>
                </a:srgb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endParaRPr lang="en-US" u="sng" dirty="0">
              <a:solidFill>
                <a:srgbClr val="E48312">
                  <a:lumMod val="75000"/>
                </a:srgb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endParaRPr kumimoji="0" lang="en-US" sz="2000" b="0" i="0" u="sng" strike="noStrike" kern="1200" cap="none" spc="0" normalizeH="0" baseline="0" noProof="0" dirty="0" smtClean="0">
              <a:ln>
                <a:noFill/>
              </a:ln>
              <a:solidFill>
                <a:srgbClr val="E48312">
                  <a:lumMod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91440" marR="0" lvl="0" indent="-9144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4714058" y="2199516"/>
            <a:ext cx="3703320" cy="205157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Brian Dell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Transportation Planner III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817-704-5694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400" b="0" i="0" u="sng" strike="noStrike" kern="1200" cap="none" spc="0" normalizeH="0" baseline="0" noProof="0" dirty="0" smtClean="0">
                <a:ln>
                  <a:noFill/>
                </a:ln>
                <a:solidFill>
                  <a:srgbClr val="E48312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hlinkClick r:id="rId3"/>
              </a:rPr>
              <a:t>bdell@nctcog.org</a:t>
            </a:r>
            <a:endParaRPr kumimoji="0" lang="en-US" sz="2400" b="0" i="0" u="sng" strike="noStrike" kern="1200" cap="none" spc="0" normalizeH="0" baseline="0" noProof="0" dirty="0" smtClean="0">
              <a:ln>
                <a:noFill/>
              </a:ln>
              <a:solidFill>
                <a:srgbClr val="E48312">
                  <a:lumMod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endParaRPr lang="en-US" u="sng" dirty="0" smtClean="0">
              <a:solidFill>
                <a:srgbClr val="E48312">
                  <a:lumMod val="75000"/>
                </a:srgb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endParaRPr lang="en-US" u="sng" dirty="0">
              <a:solidFill>
                <a:srgbClr val="E48312">
                  <a:lumMod val="75000"/>
                </a:srgb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endParaRPr kumimoji="0" lang="en-US" sz="2000" b="0" i="0" u="sng" strike="noStrike" kern="1200" cap="none" spc="0" normalizeH="0" baseline="0" noProof="0" dirty="0" smtClean="0">
              <a:ln>
                <a:noFill/>
              </a:ln>
              <a:solidFill>
                <a:srgbClr val="E48312">
                  <a:lumMod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91440" marR="0" lvl="0" indent="-9144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668CD-2F79-4EAC-AC15-714E41A43C8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047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4047</TotalTime>
  <Words>482</Words>
  <Application>Microsoft Office PowerPoint</Application>
  <PresentationFormat>On-screen Show (4:3)</PresentationFormat>
  <Paragraphs>117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Tahoma</vt:lpstr>
      <vt:lpstr>Wingdings</vt:lpstr>
      <vt:lpstr>Office Theme</vt:lpstr>
      <vt:lpstr>2017-2018  CMAQ/STBG* FUNDING:  STRATEGIC PARTNERSHIPS (ROUND 2)</vt:lpstr>
      <vt:lpstr>CMAQ/STBG FUNDING PROGRAMS</vt:lpstr>
      <vt:lpstr>STRATEGIC PARTNERSHIPS (ROUND 2)</vt:lpstr>
      <vt:lpstr>PROPOSED FUNDING BY AGENCY ($ IN MILLIONS)</vt:lpstr>
      <vt:lpstr>TIMELINE</vt:lpstr>
      <vt:lpstr>REQUESTED ACTION</vt:lpstr>
      <vt:lpstr>QUESTIONS?</vt:lpstr>
    </vt:vector>
  </TitlesOfParts>
  <Company>NCTCOG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2017-2018  CMAQ/STBG* FUNDING:  SUSTAINABLE DEVELOPMENT: PHASE 4</dc:title>
  <dc:creator>Brian Dell</dc:creator>
  <cp:lastModifiedBy>April Leger</cp:lastModifiedBy>
  <cp:revision>212</cp:revision>
  <cp:lastPrinted>2018-05-31T13:48:12Z</cp:lastPrinted>
  <dcterms:created xsi:type="dcterms:W3CDTF">2017-10-03T20:10:30Z</dcterms:created>
  <dcterms:modified xsi:type="dcterms:W3CDTF">2018-06-06T18:04:16Z</dcterms:modified>
</cp:coreProperties>
</file>