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39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02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FEC60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rgbClr val="FEC60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1691411"/>
            <a:ext cx="10058019" cy="9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0" y="171893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019" y="0"/>
                </a:lnTo>
              </a:path>
            </a:pathLst>
          </a:custGeom>
          <a:ln w="51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0" y="114300"/>
            <a:ext cx="10058400" cy="1577340"/>
          </a:xfrm>
          <a:custGeom>
            <a:avLst/>
            <a:gdLst/>
            <a:ahLst/>
            <a:cxnLst/>
            <a:rect l="l" t="t" r="r" b="b"/>
            <a:pathLst>
              <a:path w="10058400" h="1577339">
                <a:moveTo>
                  <a:pt x="0" y="0"/>
                </a:moveTo>
                <a:lnTo>
                  <a:pt x="0" y="1577111"/>
                </a:lnTo>
                <a:lnTo>
                  <a:pt x="10058019" y="1577111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02907" y="281940"/>
            <a:ext cx="9053195" cy="1376680"/>
          </a:xfrm>
          <a:custGeom>
            <a:avLst/>
            <a:gdLst/>
            <a:ahLst/>
            <a:cxnLst/>
            <a:rect l="l" t="t" r="r" b="b"/>
            <a:pathLst>
              <a:path w="9053195" h="1376680">
                <a:moveTo>
                  <a:pt x="0" y="0"/>
                </a:moveTo>
                <a:lnTo>
                  <a:pt x="0" y="1376172"/>
                </a:lnTo>
                <a:lnTo>
                  <a:pt x="9052572" y="1376172"/>
                </a:lnTo>
                <a:lnTo>
                  <a:pt x="9052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FEC60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FEC60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1691411"/>
            <a:ext cx="10058019" cy="98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0" y="171893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019" y="0"/>
                </a:lnTo>
              </a:path>
            </a:pathLst>
          </a:custGeom>
          <a:ln w="51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0" y="114300"/>
            <a:ext cx="10058400" cy="1577340"/>
          </a:xfrm>
          <a:custGeom>
            <a:avLst/>
            <a:gdLst/>
            <a:ahLst/>
            <a:cxnLst/>
            <a:rect l="l" t="t" r="r" b="b"/>
            <a:pathLst>
              <a:path w="10058400" h="1577339">
                <a:moveTo>
                  <a:pt x="0" y="0"/>
                </a:moveTo>
                <a:lnTo>
                  <a:pt x="0" y="1577111"/>
                </a:lnTo>
                <a:lnTo>
                  <a:pt x="10058019" y="1577111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499" y="677780"/>
            <a:ext cx="8889400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FEC60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5959" y="3884830"/>
            <a:ext cx="8386480" cy="2041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1" i="0">
                <a:solidFill>
                  <a:srgbClr val="FEC60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palacios@weatherfordtx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jmason@nctcog.org" TargetMode="External"/><Relationship Id="rId4" Type="http://schemas.openxmlformats.org/officeDocument/2006/relationships/hyperlink" Target="mailto:ebalderas@rowlet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5851868"/>
            <a:ext cx="10058019" cy="1806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" y="114300"/>
            <a:ext cx="10058400" cy="5649595"/>
          </a:xfrm>
          <a:custGeom>
            <a:avLst/>
            <a:gdLst/>
            <a:ahLst/>
            <a:cxnLst/>
            <a:rect l="l" t="t" r="r" b="b"/>
            <a:pathLst>
              <a:path w="10058400" h="5649595">
                <a:moveTo>
                  <a:pt x="0" y="0"/>
                </a:moveTo>
                <a:lnTo>
                  <a:pt x="0" y="5648985"/>
                </a:lnTo>
                <a:lnTo>
                  <a:pt x="10058019" y="5648985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" y="5731725"/>
            <a:ext cx="10058019" cy="1201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0" y="578062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019" y="0"/>
                </a:lnTo>
              </a:path>
            </a:pathLst>
          </a:custGeom>
          <a:ln w="51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354" y="3805745"/>
            <a:ext cx="8885555" cy="1840864"/>
          </a:xfrm>
          <a:custGeom>
            <a:avLst/>
            <a:gdLst/>
            <a:ahLst/>
            <a:cxnLst/>
            <a:rect l="l" t="t" r="r" b="b"/>
            <a:pathLst>
              <a:path w="8885555" h="1840864">
                <a:moveTo>
                  <a:pt x="0" y="0"/>
                </a:moveTo>
                <a:lnTo>
                  <a:pt x="0" y="1840687"/>
                </a:lnTo>
                <a:lnTo>
                  <a:pt x="8884945" y="1840687"/>
                </a:lnTo>
                <a:lnTo>
                  <a:pt x="8884945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835959" y="3581400"/>
            <a:ext cx="8386480" cy="2146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spc="-5" dirty="0"/>
              <a:t>Nort</a:t>
            </a:r>
            <a:r>
              <a:rPr dirty="0"/>
              <a:t>h</a:t>
            </a:r>
            <a:r>
              <a:rPr spc="-5" dirty="0"/>
              <a:t> Centra</a:t>
            </a:r>
            <a:r>
              <a:rPr dirty="0"/>
              <a:t>l</a:t>
            </a:r>
            <a:r>
              <a:rPr spc="-5" dirty="0"/>
              <a:t> Texa</a:t>
            </a:r>
            <a:r>
              <a:rPr dirty="0"/>
              <a:t>s</a:t>
            </a:r>
            <a:r>
              <a:rPr spc="-5" dirty="0"/>
              <a:t> Public Work</a:t>
            </a:r>
            <a:r>
              <a:rPr dirty="0"/>
              <a:t>s</a:t>
            </a:r>
            <a:r>
              <a:rPr spc="-5" dirty="0"/>
              <a:t> Emergenc</a:t>
            </a:r>
            <a:r>
              <a:rPr dirty="0"/>
              <a:t>y</a:t>
            </a:r>
            <a:r>
              <a:rPr spc="-5" dirty="0"/>
              <a:t> Response Team</a:t>
            </a:r>
            <a:r>
              <a:rPr lang="en-US" spc="-5" dirty="0"/>
              <a:t> (PWERT)</a:t>
            </a:r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754354" y="1828800"/>
            <a:ext cx="8885555" cy="1649730"/>
          </a:xfrm>
          <a:custGeom>
            <a:avLst/>
            <a:gdLst/>
            <a:ahLst/>
            <a:cxnLst/>
            <a:rect l="l" t="t" r="r" b="b"/>
            <a:pathLst>
              <a:path w="8885555" h="1649729">
                <a:moveTo>
                  <a:pt x="0" y="0"/>
                </a:moveTo>
                <a:lnTo>
                  <a:pt x="0" y="1649577"/>
                </a:lnTo>
                <a:lnTo>
                  <a:pt x="8884945" y="1649577"/>
                </a:lnTo>
                <a:lnTo>
                  <a:pt x="8884945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7392" y="2819400"/>
            <a:ext cx="42799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-5" dirty="0">
                <a:solidFill>
                  <a:srgbClr val="FFFFFF"/>
                </a:solidFill>
                <a:latin typeface="Times New Roman"/>
                <a:cs typeface="Times New Roman"/>
              </a:rPr>
              <a:t>Creatin</a:t>
            </a:r>
            <a:r>
              <a:rPr sz="395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3950" spc="-5" dirty="0">
                <a:solidFill>
                  <a:srgbClr val="FFFFFF"/>
                </a:solidFill>
                <a:latin typeface="Times New Roman"/>
                <a:cs typeface="Times New Roman"/>
              </a:rPr>
              <a:t> Capabilities</a:t>
            </a:r>
            <a:endParaRPr sz="39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3599"/>
            <a:ext cx="10058019" cy="1806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" y="114300"/>
            <a:ext cx="10058400" cy="5649595"/>
          </a:xfrm>
          <a:custGeom>
            <a:avLst/>
            <a:gdLst/>
            <a:ahLst/>
            <a:cxnLst/>
            <a:rect l="l" t="t" r="r" b="b"/>
            <a:pathLst>
              <a:path w="10058400" h="5649595">
                <a:moveTo>
                  <a:pt x="0" y="0"/>
                </a:moveTo>
                <a:lnTo>
                  <a:pt x="0" y="5648985"/>
                </a:lnTo>
                <a:lnTo>
                  <a:pt x="10058019" y="5648985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" y="5780620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019" y="0"/>
                </a:lnTo>
              </a:path>
            </a:pathLst>
          </a:custGeom>
          <a:ln w="51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00" y="1203960"/>
            <a:ext cx="838200" cy="1840864"/>
          </a:xfrm>
          <a:custGeom>
            <a:avLst/>
            <a:gdLst/>
            <a:ahLst/>
            <a:cxnLst/>
            <a:rect l="l" t="t" r="r" b="b"/>
            <a:pathLst>
              <a:path w="838200" h="1840864">
                <a:moveTo>
                  <a:pt x="0" y="0"/>
                </a:moveTo>
                <a:lnTo>
                  <a:pt x="0" y="1840687"/>
                </a:lnTo>
                <a:lnTo>
                  <a:pt x="838200" y="1840687"/>
                </a:lnTo>
                <a:lnTo>
                  <a:pt x="838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8168" y="1168337"/>
            <a:ext cx="7040880" cy="1508760"/>
          </a:xfrm>
          <a:custGeom>
            <a:avLst/>
            <a:gdLst/>
            <a:ahLst/>
            <a:cxnLst/>
            <a:rect l="l" t="t" r="r" b="b"/>
            <a:pathLst>
              <a:path w="7040880" h="1508760">
                <a:moveTo>
                  <a:pt x="0" y="0"/>
                </a:moveTo>
                <a:lnTo>
                  <a:pt x="0" y="1508760"/>
                </a:lnTo>
                <a:lnTo>
                  <a:pt x="7040880" y="1508759"/>
                </a:lnTo>
                <a:lnTo>
                  <a:pt x="7040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98180" y="1203960"/>
            <a:ext cx="1005840" cy="1840864"/>
          </a:xfrm>
          <a:custGeom>
            <a:avLst/>
            <a:gdLst/>
            <a:ahLst/>
            <a:cxnLst/>
            <a:rect l="l" t="t" r="r" b="b"/>
            <a:pathLst>
              <a:path w="1005840" h="1840864">
                <a:moveTo>
                  <a:pt x="0" y="0"/>
                </a:moveTo>
                <a:lnTo>
                  <a:pt x="0" y="1840687"/>
                </a:lnTo>
                <a:lnTo>
                  <a:pt x="1005840" y="1840687"/>
                </a:lnTo>
                <a:lnTo>
                  <a:pt x="1005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0679" y="1293248"/>
            <a:ext cx="4236085" cy="681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150" b="1" spc="-5" dirty="0">
                <a:solidFill>
                  <a:srgbClr val="FEC60B"/>
                </a:solidFill>
                <a:latin typeface="Times New Roman"/>
                <a:cs typeface="Times New Roman"/>
              </a:rPr>
              <a:t>NEX</a:t>
            </a:r>
            <a:r>
              <a:rPr sz="5150" b="1" dirty="0">
                <a:solidFill>
                  <a:srgbClr val="FEC60B"/>
                </a:solidFill>
                <a:latin typeface="Times New Roman"/>
                <a:cs typeface="Times New Roman"/>
              </a:rPr>
              <a:t>T</a:t>
            </a:r>
            <a:r>
              <a:rPr sz="5150" b="1" spc="-5" dirty="0">
                <a:solidFill>
                  <a:srgbClr val="FEC60B"/>
                </a:solidFill>
                <a:latin typeface="Times New Roman"/>
                <a:cs typeface="Times New Roman"/>
              </a:rPr>
              <a:t> STEPS:</a:t>
            </a:r>
            <a:endParaRPr sz="515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57287" y="3044647"/>
            <a:ext cx="7040880" cy="2687320"/>
          </a:xfrm>
          <a:custGeom>
            <a:avLst/>
            <a:gdLst/>
            <a:ahLst/>
            <a:cxnLst/>
            <a:rect l="l" t="t" r="r" b="b"/>
            <a:pathLst>
              <a:path w="7040880" h="2687320">
                <a:moveTo>
                  <a:pt x="0" y="0"/>
                </a:moveTo>
                <a:lnTo>
                  <a:pt x="0" y="2687066"/>
                </a:lnTo>
                <a:lnTo>
                  <a:pt x="7040892" y="2687066"/>
                </a:lnTo>
                <a:lnTo>
                  <a:pt x="704089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0" y="5731725"/>
            <a:ext cx="10058019" cy="23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7287" y="2712720"/>
            <a:ext cx="7040880" cy="332105"/>
          </a:xfrm>
          <a:custGeom>
            <a:avLst/>
            <a:gdLst/>
            <a:ahLst/>
            <a:cxnLst/>
            <a:rect l="l" t="t" r="r" b="b"/>
            <a:pathLst>
              <a:path w="7040880" h="332105">
                <a:moveTo>
                  <a:pt x="0" y="0"/>
                </a:moveTo>
                <a:lnTo>
                  <a:pt x="0" y="331927"/>
                </a:lnTo>
                <a:lnTo>
                  <a:pt x="7040892" y="331927"/>
                </a:lnTo>
                <a:lnTo>
                  <a:pt x="704089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12314" y="2317675"/>
            <a:ext cx="6564630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7375" marR="484505" indent="-574675">
              <a:lnSpc>
                <a:spcPts val="3050"/>
              </a:lnSpc>
              <a:buClr>
                <a:srgbClr val="EDAB1F"/>
              </a:buClr>
              <a:buSzPct val="78947"/>
              <a:buFont typeface="Times New Roman"/>
              <a:buAutoNum type="arabicPeriod"/>
              <a:tabLst>
                <a:tab pos="588010" algn="l"/>
              </a:tabLst>
            </a:pP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Revie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Mutua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Ai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Agreemen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(MAA) 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 discus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an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questions</a:t>
            </a:r>
            <a:endParaRPr sz="28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EDAB1F"/>
              </a:buClr>
              <a:buFont typeface="Times New Roman"/>
              <a:buAutoNum type="arabicPeriod"/>
            </a:pPr>
            <a:endParaRPr sz="2650" dirty="0">
              <a:latin typeface="Times New Roman"/>
              <a:cs typeface="Times New Roman"/>
            </a:endParaRPr>
          </a:p>
          <a:p>
            <a:pPr marL="587375" marR="5080" indent="-574675">
              <a:lnSpc>
                <a:spcPts val="3050"/>
              </a:lnSpc>
              <a:buClr>
                <a:srgbClr val="EDAB1F"/>
              </a:buClr>
              <a:buSzPct val="78947"/>
              <a:buFont typeface="Times New Roman"/>
              <a:buAutoNum type="arabicPeriod"/>
              <a:tabLst>
                <a:tab pos="588010" algn="l"/>
              </a:tabLst>
            </a:pP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Determin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loca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participation </a:t>
            </a:r>
            <a:r>
              <a:rPr lang="en-US"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process fo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approval</a:t>
            </a:r>
            <a:endParaRPr sz="28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EDAB1F"/>
              </a:buClr>
              <a:buFont typeface="Times New Roman"/>
              <a:buAutoNum type="arabicPeriod"/>
            </a:pPr>
            <a:endParaRPr sz="2650" dirty="0">
              <a:latin typeface="Times New Roman"/>
              <a:cs typeface="Times New Roman"/>
            </a:endParaRPr>
          </a:p>
          <a:p>
            <a:pPr marL="587375" marR="756285" indent="-574675">
              <a:lnSpc>
                <a:spcPts val="3050"/>
              </a:lnSpc>
              <a:buClr>
                <a:srgbClr val="EDAB1F"/>
              </a:buClr>
              <a:buSzPct val="78947"/>
              <a:buFont typeface="Times New Roman"/>
              <a:buAutoNum type="arabicPeriod"/>
              <a:tabLst>
                <a:tab pos="588010" algn="l"/>
              </a:tabLst>
            </a:pP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Ge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MA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approve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an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signe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to becom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membe</a:t>
            </a:r>
            <a:r>
              <a:rPr sz="2850" b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jurisdiction</a:t>
            </a:r>
            <a:endParaRPr sz="28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499" y="677780"/>
            <a:ext cx="8889400" cy="684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20">
              <a:lnSpc>
                <a:spcPct val="100000"/>
              </a:lnSpc>
            </a:pPr>
            <a:r>
              <a:rPr lang="en-US" spc="-5" dirty="0"/>
              <a:t>PWERT Contact Information</a:t>
            </a:r>
            <a:endParaRPr spc="545" dirty="0"/>
          </a:p>
        </p:txBody>
      </p:sp>
      <p:sp>
        <p:nvSpPr>
          <p:cNvPr id="3" name="object 3"/>
          <p:cNvSpPr txBox="1"/>
          <p:nvPr/>
        </p:nvSpPr>
        <p:spPr>
          <a:xfrm>
            <a:off x="333038" y="2374911"/>
            <a:ext cx="4404360" cy="3159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97280">
              <a:lnSpc>
                <a:spcPts val="3140"/>
              </a:lnSpc>
            </a:pPr>
            <a:r>
              <a:rPr sz="2650" b="1" spc="-25" dirty="0">
                <a:solidFill>
                  <a:srgbClr val="231F20"/>
                </a:solidFill>
                <a:latin typeface="Times New Roman"/>
                <a:cs typeface="Times New Roman"/>
              </a:rPr>
              <a:t>Mann</a:t>
            </a:r>
            <a:r>
              <a:rPr sz="2650" b="1" spc="-15" dirty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265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Palacios</a:t>
            </a:r>
            <a:r>
              <a:rPr sz="265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265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Chair NCT</a:t>
            </a:r>
            <a:r>
              <a:rPr sz="265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b="1" spc="-25" dirty="0">
                <a:solidFill>
                  <a:srgbClr val="231F20"/>
                </a:solidFill>
                <a:latin typeface="Times New Roman"/>
                <a:cs typeface="Times New Roman"/>
              </a:rPr>
              <a:t>PWERT</a:t>
            </a:r>
            <a:endParaRPr sz="2650" dirty="0">
              <a:latin typeface="Times New Roman"/>
              <a:cs typeface="Times New Roman"/>
            </a:endParaRPr>
          </a:p>
          <a:p>
            <a:pPr marL="12700">
              <a:lnSpc>
                <a:spcPts val="3035"/>
              </a:lnSpc>
            </a:pPr>
            <a:r>
              <a:rPr sz="2650" b="1" u="heavy" spc="-20" dirty="0">
                <a:solidFill>
                  <a:srgbClr val="0087B8"/>
                </a:solidFill>
                <a:latin typeface="Times New Roman"/>
                <a:cs typeface="Times New Roman"/>
                <a:hlinkClick r:id="rId3"/>
              </a:rPr>
              <a:t>mpalacios@weatherfordtx.gov</a:t>
            </a:r>
            <a:endParaRPr sz="2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12700" marR="195580">
              <a:lnSpc>
                <a:spcPts val="3140"/>
              </a:lnSpc>
            </a:pPr>
            <a:r>
              <a:rPr lang="en-US" sz="265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Barry Fulfer</a:t>
            </a:r>
            <a:r>
              <a:rPr sz="265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265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2650" b="1" spc="-25" dirty="0">
                <a:solidFill>
                  <a:srgbClr val="231F20"/>
                </a:solidFill>
                <a:latin typeface="Times New Roman"/>
                <a:cs typeface="Times New Roman"/>
              </a:rPr>
              <a:t>Secretary</a:t>
            </a:r>
          </a:p>
          <a:p>
            <a:pPr marL="12700" marR="195580">
              <a:lnSpc>
                <a:spcPts val="3140"/>
              </a:lnSpc>
            </a:pPr>
            <a:r>
              <a:rPr sz="265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NCT</a:t>
            </a:r>
            <a:r>
              <a:rPr sz="265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b="1" spc="-25" dirty="0">
                <a:solidFill>
                  <a:srgbClr val="231F20"/>
                </a:solidFill>
                <a:latin typeface="Times New Roman"/>
                <a:cs typeface="Times New Roman"/>
              </a:rPr>
              <a:t>PWERT</a:t>
            </a:r>
            <a:endParaRPr sz="2650" dirty="0">
              <a:latin typeface="Times New Roman"/>
              <a:cs typeface="Times New Roman"/>
            </a:endParaRPr>
          </a:p>
          <a:p>
            <a:pPr marL="12700">
              <a:lnSpc>
                <a:spcPts val="3035"/>
              </a:lnSpc>
            </a:pPr>
            <a:r>
              <a:rPr lang="en-US" sz="2650" b="1" u="heavy" spc="-20" dirty="0">
                <a:solidFill>
                  <a:srgbClr val="0087B8"/>
                </a:solidFill>
                <a:latin typeface="Times New Roman"/>
                <a:cs typeface="Times New Roman"/>
              </a:rPr>
              <a:t>bdfulfer@gptx.org</a:t>
            </a:r>
            <a:endParaRPr sz="26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8428" y="2374911"/>
            <a:ext cx="4362450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75" marR="266700">
              <a:lnSpc>
                <a:spcPts val="3140"/>
              </a:lnSpc>
            </a:pPr>
            <a:r>
              <a:rPr lang="en-US" sz="265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Ed Balderas</a:t>
            </a:r>
            <a:r>
              <a:rPr sz="265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265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Vic</a:t>
            </a:r>
            <a:r>
              <a:rPr sz="2650" b="1" spc="-1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265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Chair NCT</a:t>
            </a:r>
            <a:r>
              <a:rPr sz="265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b="1" spc="-25" dirty="0">
                <a:solidFill>
                  <a:srgbClr val="231F20"/>
                </a:solidFill>
                <a:latin typeface="Times New Roman"/>
                <a:cs typeface="Times New Roman"/>
              </a:rPr>
              <a:t>PWERT</a:t>
            </a:r>
            <a:endParaRPr sz="2650" dirty="0">
              <a:latin typeface="Times New Roman"/>
              <a:cs typeface="Times New Roman"/>
            </a:endParaRPr>
          </a:p>
          <a:p>
            <a:pPr marL="12700" indent="130175">
              <a:lnSpc>
                <a:spcPts val="3035"/>
              </a:lnSpc>
            </a:pPr>
            <a:r>
              <a:rPr lang="en-US" sz="2650" b="1" u="heavy" spc="-20" dirty="0">
                <a:solidFill>
                  <a:srgbClr val="0087B8"/>
                </a:solidFill>
                <a:latin typeface="Times New Roman"/>
                <a:cs typeface="Times New Roman"/>
                <a:hlinkClick r:id="rId4"/>
              </a:rPr>
              <a:t>ebalderas@rowlett.com</a:t>
            </a:r>
            <a:endParaRPr lang="en-US" sz="265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8428" y="4267200"/>
            <a:ext cx="4495800" cy="171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3140"/>
              </a:lnSpc>
              <a:spcBef>
                <a:spcPts val="1555"/>
              </a:spcBef>
            </a:pPr>
            <a:r>
              <a:rPr lang="en-US" sz="265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Jessic</a:t>
            </a:r>
            <a:r>
              <a:rPr lang="en-US" sz="2650" b="1" spc="-1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lang="en-US" sz="265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2650" b="1" spc="-25" dirty="0">
                <a:solidFill>
                  <a:srgbClr val="231F20"/>
                </a:solidFill>
                <a:latin typeface="Times New Roman"/>
                <a:cs typeface="Times New Roman"/>
              </a:rPr>
              <a:t>Mason</a:t>
            </a:r>
            <a:r>
              <a:rPr lang="en-US" sz="265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lang="en-US" sz="265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2650" b="1" spc="-25" dirty="0">
                <a:solidFill>
                  <a:srgbClr val="231F20"/>
                </a:solidFill>
                <a:latin typeface="Times New Roman"/>
                <a:cs typeface="Times New Roman"/>
              </a:rPr>
              <a:t>NCTCOG</a:t>
            </a:r>
            <a:r>
              <a:rPr lang="en-US" sz="265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2650" b="1" spc="-25" dirty="0">
                <a:solidFill>
                  <a:srgbClr val="231F20"/>
                </a:solidFill>
                <a:latin typeface="Times New Roman"/>
                <a:cs typeface="Times New Roman"/>
              </a:rPr>
              <a:t>Rep</a:t>
            </a:r>
            <a:r>
              <a:rPr lang="en-US" sz="265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 NCT</a:t>
            </a:r>
            <a:r>
              <a:rPr lang="en-US" sz="265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2650" b="1" spc="-25" dirty="0">
                <a:solidFill>
                  <a:srgbClr val="231F20"/>
                </a:solidFill>
                <a:latin typeface="Times New Roman"/>
                <a:cs typeface="Times New Roman"/>
              </a:rPr>
              <a:t>PWERT</a:t>
            </a:r>
            <a:endParaRPr lang="en-US" sz="2650" dirty="0">
              <a:latin typeface="Times New Roman"/>
              <a:cs typeface="Times New Roman"/>
            </a:endParaRPr>
          </a:p>
          <a:p>
            <a:pPr marL="12700">
              <a:lnSpc>
                <a:spcPts val="3035"/>
              </a:lnSpc>
            </a:pPr>
            <a:r>
              <a:rPr lang="en-US" sz="2650" b="1" u="heavy" spc="-20" dirty="0">
                <a:solidFill>
                  <a:srgbClr val="0087B8"/>
                </a:solidFill>
                <a:latin typeface="Times New Roman"/>
                <a:cs typeface="Times New Roman"/>
                <a:hlinkClick r:id="rId5"/>
              </a:rPr>
              <a:t>jmason@nctcog.org</a:t>
            </a:r>
            <a:endParaRPr lang="en-US" sz="2650" dirty="0">
              <a:latin typeface="Times New Roman"/>
              <a:cs typeface="Times New Roman"/>
            </a:endParaRPr>
          </a:p>
          <a:p>
            <a:endParaRPr lang="en-US" sz="2850" b="1" spc="-5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114300"/>
            <a:ext cx="10058400" cy="1577340"/>
          </a:xfrm>
          <a:custGeom>
            <a:avLst/>
            <a:gdLst/>
            <a:ahLst/>
            <a:cxnLst/>
            <a:rect l="l" t="t" r="r" b="b"/>
            <a:pathLst>
              <a:path w="10058400" h="1577339">
                <a:moveTo>
                  <a:pt x="0" y="0"/>
                </a:moveTo>
                <a:lnTo>
                  <a:pt x="0" y="1577111"/>
                </a:lnTo>
                <a:lnTo>
                  <a:pt x="10058019" y="1577111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6727" y="281940"/>
            <a:ext cx="8884920" cy="1257300"/>
          </a:xfrm>
          <a:custGeom>
            <a:avLst/>
            <a:gdLst/>
            <a:ahLst/>
            <a:cxnLst/>
            <a:rect l="l" t="t" r="r" b="b"/>
            <a:pathLst>
              <a:path w="8884920" h="1257300">
                <a:moveTo>
                  <a:pt x="0" y="0"/>
                </a:moveTo>
                <a:lnTo>
                  <a:pt x="0" y="1257300"/>
                </a:lnTo>
                <a:lnTo>
                  <a:pt x="8884932" y="1257300"/>
                </a:lnTo>
                <a:lnTo>
                  <a:pt x="888493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8319" y="618347"/>
            <a:ext cx="5085080" cy="65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5" dirty="0">
                <a:solidFill>
                  <a:srgbClr val="FEC60B"/>
                </a:solidFill>
                <a:latin typeface="Times New Roman"/>
                <a:cs typeface="Times New Roman"/>
              </a:rPr>
              <a:t>Assessin</a:t>
            </a:r>
            <a:r>
              <a:rPr sz="4950" b="1" dirty="0">
                <a:solidFill>
                  <a:srgbClr val="FEC60B"/>
                </a:solidFill>
                <a:latin typeface="Times New Roman"/>
                <a:cs typeface="Times New Roman"/>
              </a:rPr>
              <a:t>g</a:t>
            </a:r>
            <a:r>
              <a:rPr sz="4950" b="1" spc="-5" dirty="0">
                <a:solidFill>
                  <a:srgbClr val="FEC60B"/>
                </a:solidFill>
                <a:latin typeface="Times New Roman"/>
                <a:cs typeface="Times New Roman"/>
              </a:rPr>
              <a:t> th</a:t>
            </a:r>
            <a:r>
              <a:rPr sz="4950" b="1" dirty="0">
                <a:solidFill>
                  <a:srgbClr val="FEC60B"/>
                </a:solidFill>
                <a:latin typeface="Times New Roman"/>
                <a:cs typeface="Times New Roman"/>
              </a:rPr>
              <a:t>e</a:t>
            </a:r>
            <a:r>
              <a:rPr sz="4950" b="1" spc="-5" dirty="0">
                <a:solidFill>
                  <a:srgbClr val="FEC60B"/>
                </a:solidFill>
                <a:latin typeface="Times New Roman"/>
                <a:cs typeface="Times New Roman"/>
              </a:rPr>
              <a:t> Need</a:t>
            </a:r>
            <a:endParaRPr sz="4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4354" y="1874520"/>
            <a:ext cx="5745721" cy="377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6892" y="1857057"/>
            <a:ext cx="5781040" cy="3807460"/>
          </a:xfrm>
          <a:custGeom>
            <a:avLst/>
            <a:gdLst/>
            <a:ahLst/>
            <a:cxnLst/>
            <a:rect l="l" t="t" r="r" b="b"/>
            <a:pathLst>
              <a:path w="5781040" h="3807460">
                <a:moveTo>
                  <a:pt x="5780646" y="3800398"/>
                </a:moveTo>
                <a:lnTo>
                  <a:pt x="5780646" y="6426"/>
                </a:lnTo>
                <a:lnTo>
                  <a:pt x="5779706" y="4178"/>
                </a:lnTo>
                <a:lnTo>
                  <a:pt x="5776455" y="927"/>
                </a:lnTo>
                <a:lnTo>
                  <a:pt x="5774207" y="0"/>
                </a:lnTo>
                <a:lnTo>
                  <a:pt x="6438" y="0"/>
                </a:lnTo>
                <a:lnTo>
                  <a:pt x="4191" y="927"/>
                </a:lnTo>
                <a:lnTo>
                  <a:pt x="939" y="4178"/>
                </a:lnTo>
                <a:lnTo>
                  <a:pt x="0" y="6426"/>
                </a:lnTo>
                <a:lnTo>
                  <a:pt x="0" y="8724"/>
                </a:lnTo>
                <a:lnTo>
                  <a:pt x="17462" y="8724"/>
                </a:lnTo>
                <a:lnTo>
                  <a:pt x="17462" y="17462"/>
                </a:lnTo>
                <a:lnTo>
                  <a:pt x="5763183" y="17462"/>
                </a:lnTo>
                <a:lnTo>
                  <a:pt x="5763183" y="3806837"/>
                </a:lnTo>
                <a:lnTo>
                  <a:pt x="5774207" y="3806837"/>
                </a:lnTo>
                <a:lnTo>
                  <a:pt x="5776455" y="3805910"/>
                </a:lnTo>
                <a:lnTo>
                  <a:pt x="5779706" y="3802659"/>
                </a:lnTo>
                <a:lnTo>
                  <a:pt x="5780646" y="3800398"/>
                </a:lnTo>
                <a:close/>
              </a:path>
              <a:path w="5781040" h="3807460">
                <a:moveTo>
                  <a:pt x="17462" y="17462"/>
                </a:moveTo>
                <a:lnTo>
                  <a:pt x="17462" y="8724"/>
                </a:lnTo>
                <a:lnTo>
                  <a:pt x="0" y="8724"/>
                </a:lnTo>
                <a:lnTo>
                  <a:pt x="0" y="3800398"/>
                </a:lnTo>
                <a:lnTo>
                  <a:pt x="939" y="3802659"/>
                </a:lnTo>
                <a:lnTo>
                  <a:pt x="4191" y="3805910"/>
                </a:lnTo>
                <a:lnTo>
                  <a:pt x="6438" y="3806837"/>
                </a:lnTo>
                <a:lnTo>
                  <a:pt x="8737" y="3806837"/>
                </a:lnTo>
                <a:lnTo>
                  <a:pt x="8737" y="17462"/>
                </a:lnTo>
                <a:lnTo>
                  <a:pt x="17462" y="17462"/>
                </a:lnTo>
                <a:close/>
              </a:path>
              <a:path w="5781040" h="3807460">
                <a:moveTo>
                  <a:pt x="5763183" y="3806837"/>
                </a:moveTo>
                <a:lnTo>
                  <a:pt x="5763183" y="3789375"/>
                </a:lnTo>
                <a:lnTo>
                  <a:pt x="17462" y="3789375"/>
                </a:lnTo>
                <a:lnTo>
                  <a:pt x="17462" y="17462"/>
                </a:lnTo>
                <a:lnTo>
                  <a:pt x="8737" y="17462"/>
                </a:lnTo>
                <a:lnTo>
                  <a:pt x="8737" y="3806837"/>
                </a:lnTo>
                <a:lnTo>
                  <a:pt x="5763183" y="3806837"/>
                </a:lnTo>
                <a:close/>
              </a:path>
            </a:pathLst>
          </a:custGeom>
          <a:solidFill>
            <a:srgbClr val="EDA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" y="1744078"/>
            <a:ext cx="10058019" cy="46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68496" y="1788170"/>
            <a:ext cx="1783080" cy="196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629" indent="-201930">
              <a:lnSpc>
                <a:spcPts val="3160"/>
              </a:lnSpc>
              <a:buClr>
                <a:srgbClr val="EDAB1F"/>
              </a:buClr>
              <a:buFont typeface="Arial"/>
              <a:buChar char="•"/>
              <a:tabLst>
                <a:tab pos="215265" algn="l"/>
              </a:tabLst>
            </a:pP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Hig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winds</a:t>
            </a:r>
            <a:endParaRPr sz="2650">
              <a:latin typeface="Times New Roman"/>
              <a:cs typeface="Times New Roman"/>
            </a:endParaRPr>
          </a:p>
          <a:p>
            <a:pPr marL="214629" indent="-201930">
              <a:lnSpc>
                <a:spcPts val="3135"/>
              </a:lnSpc>
              <a:buClr>
                <a:srgbClr val="EDAB1F"/>
              </a:buClr>
              <a:buFont typeface="Arial"/>
              <a:buChar char="•"/>
              <a:tabLst>
                <a:tab pos="215265" algn="l"/>
              </a:tabLst>
            </a:pP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Tornadoes</a:t>
            </a:r>
            <a:endParaRPr sz="2650">
              <a:latin typeface="Times New Roman"/>
              <a:cs typeface="Times New Roman"/>
            </a:endParaRPr>
          </a:p>
          <a:p>
            <a:pPr marL="214629" indent="-201930">
              <a:lnSpc>
                <a:spcPts val="3135"/>
              </a:lnSpc>
              <a:buClr>
                <a:srgbClr val="EDAB1F"/>
              </a:buClr>
              <a:buFont typeface="Arial"/>
              <a:buChar char="•"/>
              <a:tabLst>
                <a:tab pos="215265" algn="l"/>
              </a:tabLst>
            </a:pP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Hail</a:t>
            </a:r>
            <a:endParaRPr sz="2650">
              <a:latin typeface="Times New Roman"/>
              <a:cs typeface="Times New Roman"/>
            </a:endParaRPr>
          </a:p>
          <a:p>
            <a:pPr marL="214629" indent="-201930">
              <a:lnSpc>
                <a:spcPts val="3135"/>
              </a:lnSpc>
              <a:buClr>
                <a:srgbClr val="EDAB1F"/>
              </a:buClr>
              <a:buFont typeface="Arial"/>
              <a:buChar char="•"/>
              <a:tabLst>
                <a:tab pos="215265" algn="l"/>
              </a:tabLst>
            </a:pP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Snow</a:t>
            </a:r>
            <a:endParaRPr sz="2650">
              <a:latin typeface="Times New Roman"/>
              <a:cs typeface="Times New Roman"/>
            </a:endParaRPr>
          </a:p>
          <a:p>
            <a:pPr marL="214629" indent="-201930">
              <a:lnSpc>
                <a:spcPts val="3160"/>
              </a:lnSpc>
              <a:buClr>
                <a:srgbClr val="EDAB1F"/>
              </a:buClr>
              <a:buFont typeface="Arial"/>
              <a:buChar char="•"/>
              <a:tabLst>
                <a:tab pos="215265" algn="l"/>
              </a:tabLst>
            </a:pP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Ice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3458" y="5979179"/>
            <a:ext cx="2023745" cy="1163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45" indent="-185420">
              <a:lnSpc>
                <a:spcPts val="3160"/>
              </a:lnSpc>
              <a:buClr>
                <a:srgbClr val="EDAB1F"/>
              </a:buClr>
              <a:buSzPct val="90566"/>
              <a:buFont typeface="Arial"/>
              <a:buChar char="•"/>
              <a:tabLst>
                <a:tab pos="208279" algn="l"/>
              </a:tabLst>
            </a:pP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Flooding</a:t>
            </a:r>
            <a:endParaRPr sz="2650">
              <a:latin typeface="Times New Roman"/>
              <a:cs typeface="Times New Roman"/>
            </a:endParaRPr>
          </a:p>
          <a:p>
            <a:pPr marL="214629" indent="-201930">
              <a:lnSpc>
                <a:spcPts val="3135"/>
              </a:lnSpc>
              <a:buClr>
                <a:srgbClr val="EDAB1F"/>
              </a:buClr>
              <a:buFont typeface="Arial"/>
              <a:buChar char="•"/>
              <a:tabLst>
                <a:tab pos="215265" algn="l"/>
              </a:tabLst>
            </a:pP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Blackouts</a:t>
            </a:r>
            <a:endParaRPr sz="2650">
              <a:latin typeface="Times New Roman"/>
              <a:cs typeface="Times New Roman"/>
            </a:endParaRPr>
          </a:p>
          <a:p>
            <a:pPr marL="214629" indent="-201930">
              <a:lnSpc>
                <a:spcPts val="3160"/>
              </a:lnSpc>
              <a:buClr>
                <a:srgbClr val="EDAB1F"/>
              </a:buClr>
              <a:buFont typeface="Arial"/>
              <a:buChar char="•"/>
              <a:tabLst>
                <a:tab pos="215265" algn="l"/>
              </a:tabLst>
            </a:pP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Lin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ruptures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61547" y="3802392"/>
            <a:ext cx="4498975" cy="3373754"/>
          </a:xfrm>
          <a:custGeom>
            <a:avLst/>
            <a:gdLst/>
            <a:ahLst/>
            <a:cxnLst/>
            <a:rect l="l" t="t" r="r" b="b"/>
            <a:pathLst>
              <a:path w="4498975" h="3373754">
                <a:moveTo>
                  <a:pt x="4498352" y="3373754"/>
                </a:moveTo>
                <a:lnTo>
                  <a:pt x="4498352" y="0"/>
                </a:lnTo>
                <a:lnTo>
                  <a:pt x="4358652" y="0"/>
                </a:lnTo>
                <a:lnTo>
                  <a:pt x="4358652" y="37388"/>
                </a:lnTo>
                <a:lnTo>
                  <a:pt x="1844052" y="37388"/>
                </a:lnTo>
                <a:lnTo>
                  <a:pt x="1844052" y="0"/>
                </a:lnTo>
                <a:lnTo>
                  <a:pt x="1656003" y="0"/>
                </a:lnTo>
                <a:lnTo>
                  <a:pt x="1656003" y="1855063"/>
                </a:lnTo>
                <a:lnTo>
                  <a:pt x="1655064" y="1857324"/>
                </a:lnTo>
                <a:lnTo>
                  <a:pt x="1651812" y="1860575"/>
                </a:lnTo>
                <a:lnTo>
                  <a:pt x="1649564" y="1861502"/>
                </a:lnTo>
                <a:lnTo>
                  <a:pt x="0" y="1861502"/>
                </a:lnTo>
                <a:lnTo>
                  <a:pt x="0" y="3373754"/>
                </a:lnTo>
                <a:lnTo>
                  <a:pt x="4498352" y="3373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1547" y="3802392"/>
            <a:ext cx="1638528" cy="1844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1547" y="3802392"/>
            <a:ext cx="1656080" cy="1861820"/>
          </a:xfrm>
          <a:custGeom>
            <a:avLst/>
            <a:gdLst/>
            <a:ahLst/>
            <a:cxnLst/>
            <a:rect l="l" t="t" r="r" b="b"/>
            <a:pathLst>
              <a:path w="1656079" h="1861820">
                <a:moveTo>
                  <a:pt x="1655991" y="1855063"/>
                </a:moveTo>
                <a:lnTo>
                  <a:pt x="1655991" y="0"/>
                </a:lnTo>
                <a:lnTo>
                  <a:pt x="1638528" y="0"/>
                </a:lnTo>
                <a:lnTo>
                  <a:pt x="1638528" y="1844039"/>
                </a:lnTo>
                <a:lnTo>
                  <a:pt x="0" y="1844039"/>
                </a:lnTo>
                <a:lnTo>
                  <a:pt x="0" y="1861502"/>
                </a:lnTo>
                <a:lnTo>
                  <a:pt x="1649552" y="1861502"/>
                </a:lnTo>
                <a:lnTo>
                  <a:pt x="1651800" y="1860575"/>
                </a:lnTo>
                <a:lnTo>
                  <a:pt x="1655051" y="1857324"/>
                </a:lnTo>
                <a:lnTo>
                  <a:pt x="1655991" y="1855063"/>
                </a:lnTo>
                <a:close/>
              </a:path>
            </a:pathLst>
          </a:custGeom>
          <a:solidFill>
            <a:srgbClr val="EDA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600" y="3821086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386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61547" y="3802392"/>
            <a:ext cx="4498352" cy="33737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52809" y="3793655"/>
            <a:ext cx="4516120" cy="3391535"/>
          </a:xfrm>
          <a:custGeom>
            <a:avLst/>
            <a:gdLst/>
            <a:ahLst/>
            <a:cxnLst/>
            <a:rect l="l" t="t" r="r" b="b"/>
            <a:pathLst>
              <a:path w="4516120" h="3391534">
                <a:moveTo>
                  <a:pt x="0" y="3391217"/>
                </a:moveTo>
                <a:lnTo>
                  <a:pt x="0" y="0"/>
                </a:lnTo>
                <a:lnTo>
                  <a:pt x="4515815" y="0"/>
                </a:lnTo>
                <a:lnTo>
                  <a:pt x="4515815" y="3391217"/>
                </a:lnTo>
                <a:lnTo>
                  <a:pt x="0" y="3391217"/>
                </a:lnTo>
                <a:close/>
              </a:path>
            </a:pathLst>
          </a:custGeom>
          <a:ln w="17462">
            <a:solidFill>
              <a:srgbClr val="EDAB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07" y="285292"/>
            <a:ext cx="9053195" cy="1378585"/>
          </a:xfrm>
          <a:custGeom>
            <a:avLst/>
            <a:gdLst/>
            <a:ahLst/>
            <a:cxnLst/>
            <a:rect l="l" t="t" r="r" b="b"/>
            <a:pathLst>
              <a:path w="9053195" h="1378585">
                <a:moveTo>
                  <a:pt x="0" y="0"/>
                </a:moveTo>
                <a:lnTo>
                  <a:pt x="0" y="1378000"/>
                </a:lnTo>
                <a:lnTo>
                  <a:pt x="9052572" y="1378000"/>
                </a:lnTo>
                <a:lnTo>
                  <a:pt x="9052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spc="-5" dirty="0"/>
              <a:t>Purpose</a:t>
            </a:r>
            <a:endParaRPr sz="4950"/>
          </a:p>
        </p:txBody>
      </p:sp>
      <p:sp>
        <p:nvSpPr>
          <p:cNvPr id="4" name="object 4"/>
          <p:cNvSpPr txBox="1"/>
          <p:nvPr/>
        </p:nvSpPr>
        <p:spPr>
          <a:xfrm>
            <a:off x="361123" y="2048311"/>
            <a:ext cx="8648065" cy="3093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marR="981710" indent="-384175">
              <a:lnSpc>
                <a:spcPts val="3300"/>
              </a:lnSpc>
              <a:buClr>
                <a:srgbClr val="EDAB1F"/>
              </a:buClr>
              <a:buSzPct val="80327"/>
              <a:buFont typeface="Arial"/>
              <a:buChar char="•"/>
              <a:tabLst>
                <a:tab pos="39751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Enhanc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th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region</a:t>
            </a:r>
            <a:r>
              <a:rPr lang="en-US"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'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abilit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manag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major emergenc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beyon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existin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loca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resources</a:t>
            </a:r>
            <a:endParaRPr sz="3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DAB1F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96875" indent="-384175">
              <a:lnSpc>
                <a:spcPts val="3479"/>
              </a:lnSpc>
              <a:buClr>
                <a:srgbClr val="EDAB1F"/>
              </a:buClr>
              <a:buSzPct val="80327"/>
              <a:buFont typeface="Arial"/>
              <a:buChar char="•"/>
              <a:tabLst>
                <a:tab pos="397510" algn="l"/>
              </a:tabLst>
            </a:pP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cooperativ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arrangemen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enablin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jurisdiction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to:</a:t>
            </a:r>
            <a:endParaRPr sz="3050" dirty="0">
              <a:latin typeface="Times New Roman"/>
              <a:cs typeface="Times New Roman"/>
            </a:endParaRPr>
          </a:p>
          <a:p>
            <a:pPr marL="1143635" lvl="1" indent="-474345">
              <a:lnSpc>
                <a:spcPts val="3479"/>
              </a:lnSpc>
              <a:buClr>
                <a:srgbClr val="EDAB1F"/>
              </a:buClr>
              <a:buFont typeface="Calibri"/>
              <a:buChar char="-"/>
              <a:tabLst>
                <a:tab pos="114427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Wor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k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ou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advanc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lega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30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financia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issues</a:t>
            </a:r>
            <a:endParaRPr sz="3050" dirty="0">
              <a:latin typeface="Times New Roman"/>
              <a:cs typeface="Times New Roman"/>
            </a:endParaRPr>
          </a:p>
          <a:p>
            <a:pPr marL="1143635" lvl="1" indent="-474345">
              <a:lnSpc>
                <a:spcPct val="100000"/>
              </a:lnSpc>
              <a:spcBef>
                <a:spcPts val="50"/>
              </a:spcBef>
              <a:buClr>
                <a:srgbClr val="EDAB1F"/>
              </a:buClr>
              <a:buFont typeface="Calibri"/>
              <a:buChar char="-"/>
              <a:tabLst>
                <a:tab pos="114427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Simplif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th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resourc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reques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process</a:t>
            </a:r>
            <a:endParaRPr sz="3050" dirty="0">
              <a:latin typeface="Times New Roman"/>
              <a:cs typeface="Times New Roman"/>
            </a:endParaRPr>
          </a:p>
          <a:p>
            <a:pPr marL="1143635" lvl="1" indent="-474345">
              <a:lnSpc>
                <a:spcPct val="100000"/>
              </a:lnSpc>
              <a:spcBef>
                <a:spcPts val="50"/>
              </a:spcBef>
              <a:buClr>
                <a:srgbClr val="EDAB1F"/>
              </a:buClr>
              <a:buFont typeface="Calibri"/>
              <a:buChar char="-"/>
              <a:tabLst>
                <a:tab pos="114427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Expedit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recovery</a:t>
            </a:r>
            <a:endParaRPr sz="30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07" y="281940"/>
            <a:ext cx="9053195" cy="1376680"/>
          </a:xfrm>
          <a:custGeom>
            <a:avLst/>
            <a:gdLst/>
            <a:ahLst/>
            <a:cxnLst/>
            <a:rect l="l" t="t" r="r" b="b"/>
            <a:pathLst>
              <a:path w="9053195" h="1376680">
                <a:moveTo>
                  <a:pt x="0" y="0"/>
                </a:moveTo>
                <a:lnTo>
                  <a:pt x="0" y="1376172"/>
                </a:lnTo>
                <a:lnTo>
                  <a:pt x="9052572" y="1376172"/>
                </a:lnTo>
                <a:lnTo>
                  <a:pt x="9052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50" spc="-5" dirty="0"/>
              <a:t>Scope</a:t>
            </a:r>
            <a:endParaRPr sz="5250"/>
          </a:p>
        </p:txBody>
      </p:sp>
      <p:sp>
        <p:nvSpPr>
          <p:cNvPr id="4" name="object 4"/>
          <p:cNvSpPr txBox="1"/>
          <p:nvPr/>
        </p:nvSpPr>
        <p:spPr>
          <a:xfrm>
            <a:off x="390165" y="2111403"/>
            <a:ext cx="9127490" cy="4870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8470" indent="-445770">
              <a:lnSpc>
                <a:spcPct val="100000"/>
              </a:lnSpc>
              <a:buClr>
                <a:srgbClr val="EDAB1F"/>
              </a:buClr>
              <a:buFont typeface="Arial"/>
              <a:buChar char="•"/>
              <a:tabLst>
                <a:tab pos="459105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Focuse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initia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respons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305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short</a:t>
            </a:r>
            <a:r>
              <a:rPr lang="en-US"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ter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recovery</a:t>
            </a:r>
            <a:endParaRPr sz="3050" dirty="0">
              <a:latin typeface="Times New Roman"/>
              <a:cs typeface="Times New Roman"/>
            </a:endParaRPr>
          </a:p>
          <a:p>
            <a:pPr marL="832485">
              <a:lnSpc>
                <a:spcPct val="100000"/>
              </a:lnSpc>
              <a:spcBef>
                <a:spcPts val="40"/>
              </a:spcBef>
            </a:pPr>
            <a:r>
              <a:rPr sz="2850" spc="545" dirty="0">
                <a:solidFill>
                  <a:srgbClr val="EDAB1F"/>
                </a:solidFill>
                <a:latin typeface="Calibri"/>
                <a:cs typeface="Calibri"/>
              </a:rPr>
              <a:t>-</a:t>
            </a:r>
            <a:r>
              <a:rPr sz="2850" spc="-40" dirty="0">
                <a:solidFill>
                  <a:srgbClr val="EDAB1F"/>
                </a:solidFill>
                <a:latin typeface="Calibri"/>
                <a:cs typeface="Calibri"/>
              </a:rPr>
              <a:t>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Hel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 stabiliz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 th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 situation</a:t>
            </a:r>
            <a:endParaRPr sz="28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458470" lvl="1" indent="-388620">
              <a:lnSpc>
                <a:spcPct val="100000"/>
              </a:lnSpc>
              <a:buClr>
                <a:srgbClr val="EDAB1F"/>
              </a:buClr>
              <a:buFont typeface="Arial"/>
              <a:buChar char="•"/>
              <a:tabLst>
                <a:tab pos="459105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Reduc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workloa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impacte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jurisdictio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lang="en-US"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:</a:t>
            </a:r>
            <a:endParaRPr sz="3050" dirty="0">
              <a:latin typeface="Times New Roman"/>
              <a:cs typeface="Times New Roman"/>
            </a:endParaRPr>
          </a:p>
          <a:p>
            <a:pPr marL="1090295" lvl="2" indent="-257810">
              <a:lnSpc>
                <a:spcPct val="100000"/>
              </a:lnSpc>
              <a:spcBef>
                <a:spcPts val="40"/>
              </a:spcBef>
              <a:buClr>
                <a:srgbClr val="EDAB1F"/>
              </a:buClr>
              <a:buFont typeface="Calibri"/>
              <a:buChar char="-"/>
              <a:tabLst>
                <a:tab pos="1090930" algn="l"/>
              </a:tabLst>
            </a:pP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Findin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g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requeste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d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resources</a:t>
            </a:r>
            <a:endParaRPr sz="2850" dirty="0">
              <a:latin typeface="Times New Roman"/>
              <a:cs typeface="Times New Roman"/>
            </a:endParaRPr>
          </a:p>
          <a:p>
            <a:pPr marL="1090295" lvl="2" indent="-257810">
              <a:lnSpc>
                <a:spcPct val="100000"/>
              </a:lnSpc>
              <a:spcBef>
                <a:spcPts val="45"/>
              </a:spcBef>
              <a:buClr>
                <a:srgbClr val="EDAB1F"/>
              </a:buClr>
              <a:buFont typeface="Calibri"/>
              <a:buChar char="-"/>
              <a:tabLst>
                <a:tab pos="1090930" algn="l"/>
              </a:tabLst>
            </a:pP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Organizin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g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deploymen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t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base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d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n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jurisdictio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n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request</a:t>
            </a:r>
            <a:endParaRPr sz="2850" dirty="0">
              <a:latin typeface="Times New Roman"/>
              <a:cs typeface="Times New Roman"/>
            </a:endParaRPr>
          </a:p>
          <a:p>
            <a:pPr marL="1090295" lvl="2" indent="-257810">
              <a:lnSpc>
                <a:spcPct val="100000"/>
              </a:lnSpc>
              <a:spcBef>
                <a:spcPts val="45"/>
              </a:spcBef>
              <a:buClr>
                <a:srgbClr val="EDAB1F"/>
              </a:buClr>
              <a:buFont typeface="Calibri"/>
              <a:buChar char="-"/>
              <a:tabLst>
                <a:tab pos="1090930" algn="l"/>
              </a:tabLst>
            </a:pP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Stagin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 management</a:t>
            </a:r>
            <a:endParaRPr sz="2850" dirty="0">
              <a:latin typeface="Times New Roman"/>
              <a:cs typeface="Times New Roman"/>
            </a:endParaRPr>
          </a:p>
          <a:p>
            <a:pPr marL="1090295" lvl="2" indent="-257810">
              <a:lnSpc>
                <a:spcPct val="100000"/>
              </a:lnSpc>
              <a:spcBef>
                <a:spcPts val="45"/>
              </a:spcBef>
              <a:buClr>
                <a:srgbClr val="EDAB1F"/>
              </a:buClr>
              <a:buFont typeface="Calibri"/>
              <a:buChar char="-"/>
              <a:tabLst>
                <a:tab pos="1090930" algn="l"/>
              </a:tabLst>
            </a:pP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Assignmen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t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coordination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improv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lang="en-US" sz="2850" dirty="0">
                <a:solidFill>
                  <a:srgbClr val="231F20"/>
                </a:solidFill>
                <a:latin typeface="Times New Roman"/>
                <a:cs typeface="Times New Roman"/>
              </a:rPr>
              <a:t>ment of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spa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n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f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control</a:t>
            </a:r>
            <a:endParaRPr sz="2850" dirty="0">
              <a:latin typeface="Times New Roman"/>
              <a:cs typeface="Times New Roman"/>
            </a:endParaRPr>
          </a:p>
          <a:p>
            <a:pPr marL="1090295" lvl="2" indent="-257810">
              <a:lnSpc>
                <a:spcPct val="100000"/>
              </a:lnSpc>
              <a:spcBef>
                <a:spcPts val="45"/>
              </a:spcBef>
              <a:buClr>
                <a:srgbClr val="EDAB1F"/>
              </a:buClr>
              <a:buFont typeface="Calibri"/>
              <a:buChar char="-"/>
              <a:tabLst>
                <a:tab pos="1090930" algn="l"/>
              </a:tabLst>
            </a:pP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Enhanc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plannin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g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functio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n </a:t>
            </a:r>
            <a:r>
              <a:rPr sz="2850" spc="47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futur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operationa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l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periods</a:t>
            </a:r>
            <a:endParaRPr sz="2850" dirty="0">
              <a:latin typeface="Times New Roman"/>
              <a:cs typeface="Times New Roman"/>
            </a:endParaRPr>
          </a:p>
          <a:p>
            <a:pPr marL="1090295" lvl="2" indent="-257810">
              <a:lnSpc>
                <a:spcPct val="100000"/>
              </a:lnSpc>
              <a:spcBef>
                <a:spcPts val="45"/>
              </a:spcBef>
              <a:buClr>
                <a:srgbClr val="EDAB1F"/>
              </a:buClr>
              <a:buFont typeface="Calibri"/>
              <a:buChar char="-"/>
              <a:tabLst>
                <a:tab pos="1090930" algn="l"/>
                <a:tab pos="5343525" algn="l"/>
              </a:tabLst>
            </a:pP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Maintai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n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documentatio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n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fo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lang="en-US" sz="28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PWER</a:t>
            </a:r>
            <a:r>
              <a:rPr sz="2850" dirty="0">
                <a:solidFill>
                  <a:srgbClr val="231F20"/>
                </a:solidFill>
                <a:latin typeface="Times New Roman"/>
                <a:cs typeface="Times New Roman"/>
              </a:rPr>
              <a:t>T </a:t>
            </a:r>
            <a:r>
              <a:rPr sz="2850" spc="-5" dirty="0">
                <a:solidFill>
                  <a:srgbClr val="231F20"/>
                </a:solidFill>
                <a:latin typeface="Times New Roman"/>
                <a:cs typeface="Times New Roman"/>
              </a:rPr>
              <a:t>response</a:t>
            </a:r>
            <a:endParaRPr sz="28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07" y="285292"/>
            <a:ext cx="9053195" cy="1378585"/>
          </a:xfrm>
          <a:custGeom>
            <a:avLst/>
            <a:gdLst/>
            <a:ahLst/>
            <a:cxnLst/>
            <a:rect l="l" t="t" r="r" b="b"/>
            <a:pathLst>
              <a:path w="9053195" h="1378585">
                <a:moveTo>
                  <a:pt x="0" y="0"/>
                </a:moveTo>
                <a:lnTo>
                  <a:pt x="0" y="1378000"/>
                </a:lnTo>
                <a:lnTo>
                  <a:pt x="9052572" y="1378000"/>
                </a:lnTo>
                <a:lnTo>
                  <a:pt x="9052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spc="-5" dirty="0"/>
              <a:t>Term</a:t>
            </a:r>
            <a:r>
              <a:rPr sz="4950" dirty="0"/>
              <a:t>s</a:t>
            </a:r>
            <a:r>
              <a:rPr sz="4950" spc="-5" dirty="0"/>
              <a:t> o</a:t>
            </a:r>
            <a:r>
              <a:rPr sz="4950" dirty="0"/>
              <a:t>f</a:t>
            </a:r>
            <a:r>
              <a:rPr sz="4950" spc="-5" dirty="0"/>
              <a:t> Agreement</a:t>
            </a:r>
            <a:endParaRPr sz="4950"/>
          </a:p>
        </p:txBody>
      </p:sp>
      <p:sp>
        <p:nvSpPr>
          <p:cNvPr id="4" name="object 4"/>
          <p:cNvSpPr txBox="1"/>
          <p:nvPr/>
        </p:nvSpPr>
        <p:spPr>
          <a:xfrm>
            <a:off x="347478" y="2048311"/>
            <a:ext cx="9246870" cy="323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indent="-384175">
              <a:lnSpc>
                <a:spcPts val="3470"/>
              </a:lnSpc>
              <a:buClr>
                <a:srgbClr val="EDAB1F"/>
              </a:buClr>
              <a:buSzPct val="80327"/>
              <a:buFont typeface="Arial"/>
              <a:buChar char="•"/>
              <a:tabLst>
                <a:tab pos="39751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Term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s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f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th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agreement:</a:t>
            </a:r>
            <a:endParaRPr sz="3050" dirty="0">
              <a:latin typeface="Times New Roman"/>
              <a:cs typeface="Times New Roman"/>
            </a:endParaRPr>
          </a:p>
          <a:p>
            <a:pPr marL="1045844" lvl="1" indent="-376555">
              <a:lnSpc>
                <a:spcPts val="2965"/>
              </a:lnSpc>
              <a:buClr>
                <a:srgbClr val="EDAB1F"/>
              </a:buClr>
              <a:buFont typeface="Calibri"/>
              <a:buChar char="-"/>
              <a:tabLst>
                <a:tab pos="1046480" algn="l"/>
                <a:tab pos="2051050" algn="l"/>
              </a:tabLst>
            </a:pPr>
            <a:r>
              <a:rPr sz="2650" spc="-25" dirty="0">
                <a:solidFill>
                  <a:srgbClr val="231F20"/>
                </a:solidFill>
                <a:latin typeface="Times New Roman"/>
                <a:cs typeface="Times New Roman"/>
              </a:rPr>
              <a:t>NIM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2650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approach</a:t>
            </a:r>
            <a:endParaRPr sz="2650" dirty="0">
              <a:latin typeface="Times New Roman"/>
              <a:cs typeface="Times New Roman"/>
            </a:endParaRPr>
          </a:p>
          <a:p>
            <a:pPr marL="1045844" lvl="1" indent="-376555">
              <a:lnSpc>
                <a:spcPts val="3135"/>
              </a:lnSpc>
              <a:buClr>
                <a:srgbClr val="EDAB1F"/>
              </a:buClr>
              <a:buFont typeface="Calibri"/>
              <a:buChar char="-"/>
              <a:tabLst>
                <a:tab pos="1046480" algn="l"/>
              </a:tabLst>
            </a:pP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Respondin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agenc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unde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directio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thei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5" dirty="0">
                <a:solidFill>
                  <a:srgbClr val="231F20"/>
                </a:solidFill>
                <a:latin typeface="Times New Roman"/>
                <a:cs typeface="Times New Roman"/>
              </a:rPr>
              <a:t>ow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supervisor</a:t>
            </a:r>
            <a:endParaRPr sz="2650" dirty="0">
              <a:latin typeface="Times New Roman"/>
              <a:cs typeface="Times New Roman"/>
            </a:endParaRPr>
          </a:p>
          <a:p>
            <a:pPr marL="1045844" marR="5080" lvl="1" indent="-376555">
              <a:lnSpc>
                <a:spcPts val="3140"/>
              </a:lnSpc>
              <a:spcBef>
                <a:spcPts val="114"/>
              </a:spcBef>
              <a:buClr>
                <a:srgbClr val="EDAB1F"/>
              </a:buClr>
              <a:buFont typeface="Calibri"/>
              <a:buChar char="-"/>
              <a:tabLst>
                <a:tab pos="1046480" algn="l"/>
              </a:tabLst>
            </a:pP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Sel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sufficien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43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respondin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agenc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responsibl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fo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thei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5" dirty="0">
                <a:solidFill>
                  <a:srgbClr val="231F20"/>
                </a:solidFill>
                <a:latin typeface="Times New Roman"/>
                <a:cs typeface="Times New Roman"/>
              </a:rPr>
              <a:t>own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 food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water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interna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communications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fue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lang="en-US"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support</a:t>
            </a:r>
            <a:endParaRPr sz="2650" dirty="0">
              <a:latin typeface="Times New Roman"/>
              <a:cs typeface="Times New Roman"/>
            </a:endParaRPr>
          </a:p>
          <a:p>
            <a:pPr marL="1045844" lvl="1" indent="-376555">
              <a:lnSpc>
                <a:spcPts val="3015"/>
              </a:lnSpc>
              <a:buClr>
                <a:srgbClr val="EDAB1F"/>
              </a:buClr>
              <a:buFont typeface="Calibri"/>
              <a:buChar char="-"/>
              <a:tabLst>
                <a:tab pos="1046480" algn="l"/>
              </a:tabLst>
            </a:pP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Operationa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ost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43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reimbursemen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fo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firs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hours</a:t>
            </a:r>
            <a:endParaRPr sz="2650" dirty="0">
              <a:latin typeface="Times New Roman"/>
              <a:cs typeface="Times New Roman"/>
            </a:endParaRPr>
          </a:p>
          <a:p>
            <a:pPr marL="1045844" marR="255904" lvl="1" indent="-376555">
              <a:lnSpc>
                <a:spcPts val="3140"/>
              </a:lnSpc>
              <a:spcBef>
                <a:spcPts val="114"/>
              </a:spcBef>
              <a:buClr>
                <a:srgbClr val="EDAB1F"/>
              </a:buClr>
              <a:buFont typeface="Calibri"/>
              <a:buChar char="-"/>
              <a:tabLst>
                <a:tab pos="1046480" algn="l"/>
              </a:tabLst>
            </a:pP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Insuranc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20" dirty="0">
                <a:solidFill>
                  <a:srgbClr val="231F20"/>
                </a:solidFill>
                <a:latin typeface="Times New Roman"/>
                <a:cs typeface="Times New Roman"/>
              </a:rPr>
              <a:t>(workmen's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compensation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aut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liability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43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ach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 party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responsibl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fo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75" dirty="0">
                <a:solidFill>
                  <a:srgbClr val="231F20"/>
                </a:solidFill>
                <a:latin typeface="Times New Roman"/>
                <a:cs typeface="Times New Roman"/>
              </a:rPr>
              <a:t>it'</a:t>
            </a:r>
            <a:r>
              <a:rPr sz="2650" spc="13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5" dirty="0">
                <a:solidFill>
                  <a:srgbClr val="231F20"/>
                </a:solidFill>
                <a:latin typeface="Times New Roman"/>
                <a:cs typeface="Times New Roman"/>
              </a:rPr>
              <a:t>ow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actions</a:t>
            </a:r>
            <a:endParaRPr sz="26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6858" y="6230639"/>
            <a:ext cx="9142095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5690" marR="5080" indent="-1063625">
              <a:lnSpc>
                <a:spcPts val="3140"/>
              </a:lnSpc>
              <a:tabLst>
                <a:tab pos="1166495" algn="l"/>
                <a:tab pos="4555490" algn="l"/>
              </a:tabLst>
            </a:pPr>
            <a:r>
              <a:rPr sz="2650" spc="-25" dirty="0">
                <a:solidFill>
                  <a:srgbClr val="231F20"/>
                </a:solidFill>
                <a:latin typeface="Times New Roman"/>
                <a:cs typeface="Times New Roman"/>
              </a:rPr>
              <a:t>NOTE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:</a:t>
            </a:r>
            <a:r>
              <a:rPr sz="2650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Signe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agreement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ar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provide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th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Nort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Centra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Tex</a:t>
            </a:r>
            <a:r>
              <a:rPr sz="2650" spc="-4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Counci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Government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lang="en-US" sz="26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5" dirty="0">
                <a:solidFill>
                  <a:srgbClr val="231F20"/>
                </a:solidFill>
                <a:latin typeface="Times New Roman"/>
                <a:cs typeface="Times New Roman"/>
              </a:rPr>
              <a:t>PWER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representativ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5" dirty="0">
                <a:solidFill>
                  <a:srgbClr val="231F20"/>
                </a:solidFill>
                <a:latin typeface="Times New Roman"/>
                <a:cs typeface="Times New Roman"/>
              </a:rPr>
              <a:t>who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 maintain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th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repositor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al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associate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documents</a:t>
            </a:r>
            <a:endParaRPr sz="26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14" y="198120"/>
            <a:ext cx="9053195" cy="1376680"/>
          </a:xfrm>
          <a:custGeom>
            <a:avLst/>
            <a:gdLst/>
            <a:ahLst/>
            <a:cxnLst/>
            <a:rect l="l" t="t" r="r" b="b"/>
            <a:pathLst>
              <a:path w="9053195" h="1376680">
                <a:moveTo>
                  <a:pt x="0" y="0"/>
                </a:moveTo>
                <a:lnTo>
                  <a:pt x="0" y="1376172"/>
                </a:lnTo>
                <a:lnTo>
                  <a:pt x="9052572" y="1376172"/>
                </a:lnTo>
                <a:lnTo>
                  <a:pt x="9052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9218" y="593960"/>
            <a:ext cx="4996815" cy="65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5" dirty="0">
                <a:solidFill>
                  <a:srgbClr val="FEC60B"/>
                </a:solidFill>
                <a:latin typeface="Times New Roman"/>
                <a:cs typeface="Times New Roman"/>
              </a:rPr>
              <a:t>Activatio</a:t>
            </a:r>
            <a:r>
              <a:rPr sz="4950" b="1" dirty="0">
                <a:solidFill>
                  <a:srgbClr val="FEC60B"/>
                </a:solidFill>
                <a:latin typeface="Times New Roman"/>
                <a:cs typeface="Times New Roman"/>
              </a:rPr>
              <a:t>n</a:t>
            </a:r>
            <a:r>
              <a:rPr sz="4950" b="1" spc="-5" dirty="0">
                <a:solidFill>
                  <a:srgbClr val="FEC60B"/>
                </a:solidFill>
                <a:latin typeface="Times New Roman"/>
                <a:cs typeface="Times New Roman"/>
              </a:rPr>
              <a:t> Process</a:t>
            </a:r>
            <a:endParaRPr sz="4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928" y="2016879"/>
            <a:ext cx="4018915" cy="1408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indent="-384175">
              <a:lnSpc>
                <a:spcPct val="100000"/>
              </a:lnSpc>
              <a:buClr>
                <a:srgbClr val="EDAB1F"/>
              </a:buClr>
              <a:buSzPct val="80327"/>
              <a:buFont typeface="Arial"/>
              <a:buChar char="•"/>
              <a:tabLst>
                <a:tab pos="39751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Reques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ssistanc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lang="en-US"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:</a:t>
            </a:r>
            <a:endParaRPr sz="3050" dirty="0">
              <a:latin typeface="Times New Roman"/>
              <a:cs typeface="Times New Roman"/>
            </a:endParaRPr>
          </a:p>
          <a:p>
            <a:pPr marL="522605">
              <a:lnSpc>
                <a:spcPct val="100000"/>
              </a:lnSpc>
              <a:spcBef>
                <a:spcPts val="1510"/>
              </a:spcBef>
            </a:pPr>
            <a:r>
              <a:rPr sz="4850" b="1" spc="-25" dirty="0">
                <a:solidFill>
                  <a:srgbClr val="ED1C24"/>
                </a:solidFill>
                <a:latin typeface="Times New Roman"/>
                <a:cs typeface="Times New Roman"/>
              </a:rPr>
              <a:t>972-827-8758</a:t>
            </a:r>
            <a:endParaRPr sz="48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9093" y="5268828"/>
            <a:ext cx="4638675" cy="229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970" marR="5080" indent="-382270">
              <a:lnSpc>
                <a:spcPts val="2800"/>
              </a:lnSpc>
              <a:buClr>
                <a:srgbClr val="EDAB1F"/>
              </a:buClr>
              <a:buSzPct val="79310"/>
              <a:buFont typeface="Arial"/>
              <a:buChar char="•"/>
              <a:tabLst>
                <a:tab pos="395605" algn="l"/>
              </a:tabLst>
            </a:pPr>
            <a:r>
              <a:rPr sz="2900" spc="-20" dirty="0">
                <a:solidFill>
                  <a:srgbClr val="231F20"/>
                </a:solidFill>
                <a:latin typeface="Times New Roman"/>
                <a:cs typeface="Times New Roman"/>
              </a:rPr>
              <a:t>Provid</a:t>
            </a:r>
            <a:r>
              <a:rPr sz="2900" spc="-1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2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900" spc="-20" dirty="0">
                <a:solidFill>
                  <a:srgbClr val="231F20"/>
                </a:solidFill>
                <a:latin typeface="Times New Roman"/>
                <a:cs typeface="Times New Roman"/>
              </a:rPr>
              <a:t>detail</a:t>
            </a:r>
            <a:r>
              <a:rPr sz="2900" spc="-1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2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900" spc="-15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2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900" spc="-25" dirty="0">
                <a:solidFill>
                  <a:srgbClr val="231F20"/>
                </a:solidFill>
                <a:latin typeface="Times New Roman"/>
                <a:cs typeface="Times New Roman"/>
              </a:rPr>
              <a:t>Ho</a:t>
            </a:r>
            <a:r>
              <a:rPr sz="2900" spc="-1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2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900" spc="-20" dirty="0">
                <a:solidFill>
                  <a:srgbClr val="231F20"/>
                </a:solidFill>
                <a:latin typeface="Times New Roman"/>
                <a:cs typeface="Times New Roman"/>
              </a:rPr>
              <a:t>Phone </a:t>
            </a:r>
            <a:r>
              <a:rPr lang="en-US" sz="2900" spc="-2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2900" spc="-20" dirty="0">
                <a:solidFill>
                  <a:srgbClr val="231F20"/>
                </a:solidFill>
                <a:latin typeface="Times New Roman"/>
                <a:cs typeface="Times New Roman"/>
              </a:rPr>
              <a:t>perator:</a:t>
            </a:r>
            <a:endParaRPr sz="2900" dirty="0">
              <a:latin typeface="Times New Roman"/>
              <a:cs typeface="Times New Roman"/>
            </a:endParaRPr>
          </a:p>
          <a:p>
            <a:pPr marL="716915" lvl="1" indent="-257810">
              <a:lnSpc>
                <a:spcPts val="2985"/>
              </a:lnSpc>
              <a:buClr>
                <a:srgbClr val="961B1E"/>
              </a:buClr>
              <a:buSzPct val="90384"/>
              <a:buFont typeface="Arial"/>
              <a:buChar char="•"/>
              <a:tabLst>
                <a:tab pos="717550" algn="l"/>
              </a:tabLst>
            </a:pPr>
            <a:r>
              <a:rPr sz="2600" spc="-5" dirty="0">
                <a:solidFill>
                  <a:srgbClr val="231F20"/>
                </a:solidFill>
                <a:latin typeface="Times New Roman"/>
                <a:cs typeface="Times New Roman"/>
              </a:rPr>
              <a:t>Wha</a:t>
            </a:r>
            <a:r>
              <a:rPr sz="2600" dirty="0">
                <a:solidFill>
                  <a:srgbClr val="231F20"/>
                </a:solidFill>
                <a:latin typeface="Times New Roman"/>
                <a:cs typeface="Times New Roman"/>
              </a:rPr>
              <a:t>t </a:t>
            </a:r>
            <a:r>
              <a:rPr sz="2600" spc="-5" dirty="0">
                <a:solidFill>
                  <a:srgbClr val="231F20"/>
                </a:solidFill>
                <a:latin typeface="Times New Roman"/>
                <a:cs typeface="Times New Roman"/>
              </a:rPr>
              <a:t>yo</a:t>
            </a:r>
            <a:r>
              <a:rPr sz="2600" dirty="0">
                <a:solidFill>
                  <a:srgbClr val="231F20"/>
                </a:solidFill>
                <a:latin typeface="Times New Roman"/>
                <a:cs typeface="Times New Roman"/>
              </a:rPr>
              <a:t>u </a:t>
            </a:r>
            <a:r>
              <a:rPr sz="2600" spc="-5" dirty="0">
                <a:solidFill>
                  <a:srgbClr val="231F20"/>
                </a:solidFill>
                <a:latin typeface="Times New Roman"/>
                <a:cs typeface="Times New Roman"/>
              </a:rPr>
              <a:t>need</a:t>
            </a:r>
            <a:endParaRPr sz="2600" dirty="0">
              <a:latin typeface="Times New Roman"/>
              <a:cs typeface="Times New Roman"/>
            </a:endParaRPr>
          </a:p>
          <a:p>
            <a:pPr marL="716915" lvl="1" indent="-257810">
              <a:lnSpc>
                <a:spcPts val="3055"/>
              </a:lnSpc>
              <a:buClr>
                <a:srgbClr val="961B1E"/>
              </a:buClr>
              <a:buSzPct val="90384"/>
              <a:buFont typeface="Arial"/>
              <a:buChar char="•"/>
              <a:tabLst>
                <a:tab pos="717550" algn="l"/>
              </a:tabLst>
            </a:pPr>
            <a:r>
              <a:rPr sz="2600" spc="-5" dirty="0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lang="en-US" sz="2600" spc="-5" dirty="0">
                <a:solidFill>
                  <a:srgbClr val="231F20"/>
                </a:solidFill>
                <a:latin typeface="Times New Roman"/>
                <a:cs typeface="Times New Roman"/>
              </a:rPr>
              <a:t> you need it</a:t>
            </a:r>
            <a:endParaRPr sz="2600" dirty="0">
              <a:latin typeface="Times New Roman"/>
              <a:cs typeface="Times New Roman"/>
            </a:endParaRPr>
          </a:p>
          <a:p>
            <a:pPr marL="716915" lvl="1" indent="-257810">
              <a:lnSpc>
                <a:spcPts val="3055"/>
              </a:lnSpc>
              <a:buClr>
                <a:srgbClr val="961B1E"/>
              </a:buClr>
              <a:buSzPct val="90384"/>
              <a:buFont typeface="Arial"/>
              <a:buChar char="•"/>
              <a:tabLst>
                <a:tab pos="717550" algn="l"/>
              </a:tabLst>
            </a:pPr>
            <a:r>
              <a:rPr sz="2600" spc="-5" dirty="0">
                <a:solidFill>
                  <a:srgbClr val="231F20"/>
                </a:solidFill>
                <a:latin typeface="Times New Roman"/>
                <a:cs typeface="Times New Roman"/>
              </a:rPr>
              <a:t>Wher</a:t>
            </a:r>
            <a:r>
              <a:rPr sz="2600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2600" spc="-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231F20"/>
                </a:solidFill>
                <a:latin typeface="Times New Roman"/>
                <a:cs typeface="Times New Roman"/>
              </a:rPr>
              <a:t>o </a:t>
            </a:r>
            <a:r>
              <a:rPr sz="2600" spc="-5" dirty="0">
                <a:solidFill>
                  <a:srgbClr val="231F20"/>
                </a:solidFill>
                <a:latin typeface="Times New Roman"/>
                <a:cs typeface="Times New Roman"/>
              </a:rPr>
              <a:t>report</a:t>
            </a:r>
            <a:endParaRPr sz="2600" dirty="0">
              <a:latin typeface="Times New Roman"/>
              <a:cs typeface="Times New Roman"/>
            </a:endParaRPr>
          </a:p>
          <a:p>
            <a:pPr marL="716915" lvl="1" indent="-257810">
              <a:lnSpc>
                <a:spcPts val="3085"/>
              </a:lnSpc>
              <a:buClr>
                <a:srgbClr val="961B1E"/>
              </a:buClr>
              <a:buSzPct val="90384"/>
              <a:buFont typeface="Arial"/>
              <a:buChar char="•"/>
              <a:tabLst>
                <a:tab pos="717550" algn="l"/>
              </a:tabLst>
            </a:pPr>
            <a:r>
              <a:rPr sz="2600" spc="-5" dirty="0">
                <a:solidFill>
                  <a:srgbClr val="231F20"/>
                </a:solidFill>
                <a:latin typeface="Times New Roman"/>
                <a:cs typeface="Times New Roman"/>
              </a:rPr>
              <a:t>Loca</a:t>
            </a:r>
            <a:r>
              <a:rPr sz="2600" dirty="0">
                <a:solidFill>
                  <a:srgbClr val="231F20"/>
                </a:solidFill>
                <a:latin typeface="Times New Roman"/>
                <a:cs typeface="Times New Roman"/>
              </a:rPr>
              <a:t>l </a:t>
            </a:r>
            <a:r>
              <a:rPr sz="2600" spc="-5" dirty="0">
                <a:solidFill>
                  <a:srgbClr val="231F20"/>
                </a:solidFill>
                <a:latin typeface="Times New Roman"/>
                <a:cs typeface="Times New Roman"/>
              </a:rPr>
              <a:t>contac</a:t>
            </a:r>
            <a:r>
              <a:rPr sz="2600" dirty="0">
                <a:solidFill>
                  <a:srgbClr val="231F20"/>
                </a:solidFill>
                <a:latin typeface="Times New Roman"/>
                <a:cs typeface="Times New Roman"/>
              </a:rPr>
              <a:t>t </a:t>
            </a:r>
            <a:r>
              <a:rPr sz="2600" spc="-5" dirty="0">
                <a:solidFill>
                  <a:srgbClr val="231F20"/>
                </a:solidFill>
                <a:latin typeface="Times New Roman"/>
                <a:cs typeface="Times New Roman"/>
              </a:rPr>
              <a:t>person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64467" y="1874520"/>
            <a:ext cx="4107192" cy="3067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5729" y="1865795"/>
            <a:ext cx="4124960" cy="3085465"/>
          </a:xfrm>
          <a:custGeom>
            <a:avLst/>
            <a:gdLst/>
            <a:ahLst/>
            <a:cxnLst/>
            <a:rect l="l" t="t" r="r" b="b"/>
            <a:pathLst>
              <a:path w="4124959" h="3085465">
                <a:moveTo>
                  <a:pt x="0" y="3085172"/>
                </a:moveTo>
                <a:lnTo>
                  <a:pt x="0" y="0"/>
                </a:lnTo>
                <a:lnTo>
                  <a:pt x="4124655" y="0"/>
                </a:lnTo>
                <a:lnTo>
                  <a:pt x="4124655" y="3085172"/>
                </a:lnTo>
                <a:lnTo>
                  <a:pt x="0" y="3085172"/>
                </a:lnTo>
                <a:close/>
              </a:path>
            </a:pathLst>
          </a:custGeom>
          <a:ln w="17462">
            <a:solidFill>
              <a:srgbClr val="EDAB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14" y="3886212"/>
            <a:ext cx="4779200" cy="3568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889" y="3877474"/>
            <a:ext cx="4796790" cy="3586479"/>
          </a:xfrm>
          <a:custGeom>
            <a:avLst/>
            <a:gdLst/>
            <a:ahLst/>
            <a:cxnLst/>
            <a:rect l="l" t="t" r="r" b="b"/>
            <a:pathLst>
              <a:path w="4796790" h="3586479">
                <a:moveTo>
                  <a:pt x="0" y="3586441"/>
                </a:moveTo>
                <a:lnTo>
                  <a:pt x="0" y="0"/>
                </a:lnTo>
                <a:lnTo>
                  <a:pt x="4796650" y="0"/>
                </a:lnTo>
                <a:lnTo>
                  <a:pt x="4796650" y="3586441"/>
                </a:lnTo>
                <a:lnTo>
                  <a:pt x="0" y="3586441"/>
                </a:lnTo>
                <a:close/>
              </a:path>
            </a:pathLst>
          </a:custGeom>
          <a:ln w="17462">
            <a:solidFill>
              <a:srgbClr val="EDAB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1691411"/>
            <a:ext cx="10058019" cy="98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" y="1718932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019" y="0"/>
                </a:lnTo>
              </a:path>
            </a:pathLst>
          </a:custGeom>
          <a:ln w="515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" y="114300"/>
            <a:ext cx="10058400" cy="1577340"/>
          </a:xfrm>
          <a:custGeom>
            <a:avLst/>
            <a:gdLst/>
            <a:ahLst/>
            <a:cxnLst/>
            <a:rect l="l" t="t" r="r" b="b"/>
            <a:pathLst>
              <a:path w="10058400" h="1577339">
                <a:moveTo>
                  <a:pt x="0" y="0"/>
                </a:moveTo>
                <a:lnTo>
                  <a:pt x="0" y="1577111"/>
                </a:lnTo>
                <a:lnTo>
                  <a:pt x="10058019" y="1577111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07" y="281940"/>
            <a:ext cx="9053195" cy="1376680"/>
          </a:xfrm>
          <a:custGeom>
            <a:avLst/>
            <a:gdLst/>
            <a:ahLst/>
            <a:cxnLst/>
            <a:rect l="l" t="t" r="r" b="b"/>
            <a:pathLst>
              <a:path w="9053195" h="1376680">
                <a:moveTo>
                  <a:pt x="0" y="0"/>
                </a:moveTo>
                <a:lnTo>
                  <a:pt x="0" y="1376172"/>
                </a:lnTo>
                <a:lnTo>
                  <a:pt x="9052572" y="1376172"/>
                </a:lnTo>
                <a:lnTo>
                  <a:pt x="9052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spc="-5" dirty="0"/>
              <a:t>Respondin</a:t>
            </a:r>
            <a:r>
              <a:rPr sz="4950" dirty="0"/>
              <a:t>g</a:t>
            </a:r>
            <a:r>
              <a:rPr sz="4950" spc="-5" dirty="0"/>
              <a:t> Agenc</a:t>
            </a:r>
            <a:r>
              <a:rPr sz="4950" dirty="0"/>
              <a:t>y</a:t>
            </a:r>
            <a:r>
              <a:rPr sz="4950" spc="-5" dirty="0"/>
              <a:t> Process</a:t>
            </a:r>
            <a:endParaRPr sz="4950"/>
          </a:p>
        </p:txBody>
      </p:sp>
      <p:sp>
        <p:nvSpPr>
          <p:cNvPr id="7" name="object 7"/>
          <p:cNvSpPr/>
          <p:nvPr/>
        </p:nvSpPr>
        <p:spPr>
          <a:xfrm>
            <a:off x="167614" y="1790700"/>
            <a:ext cx="5532132" cy="5699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164" y="1773237"/>
            <a:ext cx="5567045" cy="5734685"/>
          </a:xfrm>
          <a:custGeom>
            <a:avLst/>
            <a:gdLst/>
            <a:ahLst/>
            <a:cxnLst/>
            <a:rect l="l" t="t" r="r" b="b"/>
            <a:pathLst>
              <a:path w="5567045" h="5734684">
                <a:moveTo>
                  <a:pt x="5567045" y="5728258"/>
                </a:moveTo>
                <a:lnTo>
                  <a:pt x="5567045" y="6426"/>
                </a:lnTo>
                <a:lnTo>
                  <a:pt x="5566105" y="4165"/>
                </a:lnTo>
                <a:lnTo>
                  <a:pt x="5562854" y="921"/>
                </a:lnTo>
                <a:lnTo>
                  <a:pt x="5560606" y="0"/>
                </a:lnTo>
                <a:lnTo>
                  <a:pt x="6426" y="0"/>
                </a:lnTo>
                <a:lnTo>
                  <a:pt x="4178" y="927"/>
                </a:lnTo>
                <a:lnTo>
                  <a:pt x="927" y="4178"/>
                </a:lnTo>
                <a:lnTo>
                  <a:pt x="0" y="6426"/>
                </a:lnTo>
                <a:lnTo>
                  <a:pt x="0" y="8724"/>
                </a:lnTo>
                <a:lnTo>
                  <a:pt x="17462" y="8724"/>
                </a:lnTo>
                <a:lnTo>
                  <a:pt x="17462" y="17462"/>
                </a:lnTo>
                <a:lnTo>
                  <a:pt x="5549582" y="17462"/>
                </a:lnTo>
                <a:lnTo>
                  <a:pt x="5549582" y="5734697"/>
                </a:lnTo>
                <a:lnTo>
                  <a:pt x="5560606" y="5734697"/>
                </a:lnTo>
                <a:lnTo>
                  <a:pt x="5562866" y="5733745"/>
                </a:lnTo>
                <a:lnTo>
                  <a:pt x="5566117" y="5730476"/>
                </a:lnTo>
                <a:lnTo>
                  <a:pt x="5567045" y="5728258"/>
                </a:lnTo>
                <a:close/>
              </a:path>
              <a:path w="5567045" h="5734684">
                <a:moveTo>
                  <a:pt x="17462" y="17462"/>
                </a:moveTo>
                <a:lnTo>
                  <a:pt x="17462" y="8724"/>
                </a:lnTo>
                <a:lnTo>
                  <a:pt x="0" y="8724"/>
                </a:lnTo>
                <a:lnTo>
                  <a:pt x="0" y="5728258"/>
                </a:lnTo>
                <a:lnTo>
                  <a:pt x="927" y="5730506"/>
                </a:lnTo>
                <a:lnTo>
                  <a:pt x="4178" y="5733757"/>
                </a:lnTo>
                <a:lnTo>
                  <a:pt x="6426" y="5734697"/>
                </a:lnTo>
                <a:lnTo>
                  <a:pt x="8724" y="5734697"/>
                </a:lnTo>
                <a:lnTo>
                  <a:pt x="8724" y="17462"/>
                </a:lnTo>
                <a:lnTo>
                  <a:pt x="17462" y="17462"/>
                </a:lnTo>
                <a:close/>
              </a:path>
              <a:path w="5567045" h="5734684">
                <a:moveTo>
                  <a:pt x="5549582" y="5734697"/>
                </a:moveTo>
                <a:lnTo>
                  <a:pt x="5549582" y="5717235"/>
                </a:lnTo>
                <a:lnTo>
                  <a:pt x="17462" y="5717235"/>
                </a:lnTo>
                <a:lnTo>
                  <a:pt x="17462" y="17462"/>
                </a:lnTo>
                <a:lnTo>
                  <a:pt x="8724" y="17462"/>
                </a:lnTo>
                <a:lnTo>
                  <a:pt x="8724" y="5734697"/>
                </a:lnTo>
                <a:lnTo>
                  <a:pt x="5549582" y="5734697"/>
                </a:lnTo>
                <a:close/>
              </a:path>
            </a:pathLst>
          </a:custGeom>
          <a:solidFill>
            <a:srgbClr val="EDA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9747" y="6544424"/>
            <a:ext cx="4274820" cy="982344"/>
          </a:xfrm>
          <a:custGeom>
            <a:avLst/>
            <a:gdLst/>
            <a:ahLst/>
            <a:cxnLst/>
            <a:rect l="l" t="t" r="r" b="b"/>
            <a:pathLst>
              <a:path w="4274820" h="982345">
                <a:moveTo>
                  <a:pt x="4274832" y="981811"/>
                </a:moveTo>
                <a:lnTo>
                  <a:pt x="4274832" y="0"/>
                </a:lnTo>
                <a:lnTo>
                  <a:pt x="17462" y="0"/>
                </a:lnTo>
                <a:lnTo>
                  <a:pt x="17462" y="957072"/>
                </a:lnTo>
                <a:lnTo>
                  <a:pt x="16522" y="959319"/>
                </a:lnTo>
                <a:lnTo>
                  <a:pt x="13271" y="962571"/>
                </a:lnTo>
                <a:lnTo>
                  <a:pt x="11023" y="963510"/>
                </a:lnTo>
                <a:lnTo>
                  <a:pt x="0" y="963510"/>
                </a:lnTo>
                <a:lnTo>
                  <a:pt x="0" y="981811"/>
                </a:lnTo>
                <a:lnTo>
                  <a:pt x="4274832" y="981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08478" y="6544424"/>
            <a:ext cx="0" cy="963930"/>
          </a:xfrm>
          <a:custGeom>
            <a:avLst/>
            <a:gdLst/>
            <a:ahLst/>
            <a:cxnLst/>
            <a:rect l="l" t="t" r="r" b="b"/>
            <a:pathLst>
              <a:path h="963929">
                <a:moveTo>
                  <a:pt x="0" y="0"/>
                </a:moveTo>
                <a:lnTo>
                  <a:pt x="0" y="963510"/>
                </a:lnTo>
              </a:path>
            </a:pathLst>
          </a:custGeom>
          <a:ln w="18732">
            <a:solidFill>
              <a:srgbClr val="EDAB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32810" y="1733029"/>
            <a:ext cx="3736975" cy="5963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140"/>
              </a:lnSpc>
            </a:pP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Onc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contacte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5" dirty="0">
                <a:solidFill>
                  <a:srgbClr val="231F20"/>
                </a:solidFill>
                <a:latin typeface="Times New Roman"/>
                <a:cs typeface="Times New Roman"/>
              </a:rPr>
              <a:t>PWERT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 Coordinator:</a:t>
            </a:r>
            <a:endParaRPr sz="2650" dirty="0">
              <a:latin typeface="Times New Roman"/>
              <a:cs typeface="Times New Roman"/>
            </a:endParaRPr>
          </a:p>
          <a:p>
            <a:pPr marL="389890" marR="707390" indent="-376555">
              <a:lnSpc>
                <a:spcPts val="3140"/>
              </a:lnSpc>
              <a:buClr>
                <a:srgbClr val="EDAB1F"/>
              </a:buClr>
              <a:buFont typeface="Calibri"/>
              <a:buChar char="-"/>
              <a:tabLst>
                <a:tab pos="389890" algn="l"/>
              </a:tabLst>
            </a:pP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Determin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resource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 availability</a:t>
            </a:r>
            <a:endParaRPr sz="2650" dirty="0">
              <a:latin typeface="Times New Roman"/>
              <a:cs typeface="Times New Roman"/>
            </a:endParaRPr>
          </a:p>
          <a:p>
            <a:pPr marL="389890" marR="826769" indent="-376555">
              <a:lnSpc>
                <a:spcPts val="3140"/>
              </a:lnSpc>
              <a:buClr>
                <a:srgbClr val="EDAB1F"/>
              </a:buClr>
              <a:buFont typeface="Calibri"/>
              <a:buChar char="-"/>
              <a:tabLst>
                <a:tab pos="389890" algn="l"/>
              </a:tabLst>
            </a:pP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Obtai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approva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to deploy</a:t>
            </a:r>
            <a:endParaRPr sz="2650" dirty="0">
              <a:latin typeface="Times New Roman"/>
              <a:cs typeface="Times New Roman"/>
            </a:endParaRPr>
          </a:p>
          <a:p>
            <a:pPr marL="389890" marR="73025" indent="-376555">
              <a:lnSpc>
                <a:spcPts val="3140"/>
              </a:lnSpc>
              <a:buClr>
                <a:srgbClr val="EDAB1F"/>
              </a:buClr>
              <a:buFont typeface="Calibri"/>
              <a:buChar char="-"/>
              <a:tabLst>
                <a:tab pos="389890" algn="l"/>
              </a:tabLst>
            </a:pP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Infor</a:t>
            </a:r>
            <a:r>
              <a:rPr sz="2650" spc="-25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5" dirty="0">
                <a:solidFill>
                  <a:srgbClr val="231F20"/>
                </a:solidFill>
                <a:latin typeface="Times New Roman"/>
                <a:cs typeface="Times New Roman"/>
              </a:rPr>
              <a:t>PWERT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 Coordinato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15" dirty="0">
                <a:solidFill>
                  <a:srgbClr val="231F20"/>
                </a:solidFill>
                <a:latin typeface="Times New Roman"/>
                <a:cs typeface="Times New Roman"/>
              </a:rPr>
              <a:t>ability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to respond</a:t>
            </a:r>
            <a:endParaRPr sz="2650" dirty="0">
              <a:latin typeface="Times New Roman"/>
              <a:cs typeface="Times New Roman"/>
            </a:endParaRPr>
          </a:p>
          <a:p>
            <a:pPr marL="389890" marR="194310" indent="-376555">
              <a:lnSpc>
                <a:spcPts val="3140"/>
              </a:lnSpc>
              <a:buClr>
                <a:srgbClr val="EDAB1F"/>
              </a:buClr>
              <a:buFont typeface="Calibri"/>
              <a:buChar char="-"/>
              <a:tabLst>
                <a:tab pos="389890" algn="l"/>
              </a:tabLst>
            </a:pP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Awai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assignmen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26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sz="2650" spc="-25" dirty="0">
                <a:solidFill>
                  <a:srgbClr val="231F20"/>
                </a:solidFill>
                <a:latin typeface="Times New Roman"/>
                <a:cs typeface="Times New Roman"/>
              </a:rPr>
              <a:t> PWER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265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231F20"/>
                </a:solidFill>
                <a:latin typeface="Times New Roman"/>
                <a:cs typeface="Times New Roman"/>
              </a:rPr>
              <a:t>Coordinator</a:t>
            </a:r>
            <a:endParaRPr lang="en-US" sz="2400" dirty="0">
              <a:latin typeface="Times New Roman"/>
              <a:cs typeface="Times New Roman"/>
            </a:endParaRPr>
          </a:p>
          <a:p>
            <a:pPr marL="389890" marR="194310" indent="-376555">
              <a:lnSpc>
                <a:spcPts val="3140"/>
              </a:lnSpc>
              <a:buClr>
                <a:srgbClr val="EDAB1F"/>
              </a:buClr>
              <a:buFont typeface="Calibri"/>
              <a:buChar char="-"/>
              <a:tabLst>
                <a:tab pos="389890" algn="l"/>
              </a:tabLst>
            </a:pPr>
            <a:endParaRPr lang="en-US" sz="1100" b="1" spc="-5" dirty="0">
              <a:solidFill>
                <a:srgbClr val="BC1E24"/>
              </a:solidFill>
              <a:latin typeface="Times New Roman"/>
              <a:cs typeface="Times New Roman"/>
            </a:endParaRPr>
          </a:p>
          <a:p>
            <a:pPr marL="13335" marR="194310" algn="ctr">
              <a:lnSpc>
                <a:spcPts val="3140"/>
              </a:lnSpc>
              <a:buClr>
                <a:srgbClr val="EDAB1F"/>
              </a:buClr>
              <a:tabLst>
                <a:tab pos="389890" algn="l"/>
              </a:tabLst>
            </a:pPr>
            <a:r>
              <a:rPr sz="2700" b="1" spc="-5" dirty="0">
                <a:solidFill>
                  <a:srgbClr val="BC1E24"/>
                </a:solidFill>
                <a:latin typeface="Times New Roman"/>
                <a:cs typeface="Times New Roman"/>
              </a:rPr>
              <a:t>N</a:t>
            </a:r>
            <a:r>
              <a:rPr sz="2700" b="1" dirty="0">
                <a:solidFill>
                  <a:srgbClr val="BC1E24"/>
                </a:solidFill>
                <a:latin typeface="Times New Roman"/>
                <a:cs typeface="Times New Roman"/>
              </a:rPr>
              <a:t>O</a:t>
            </a:r>
            <a:r>
              <a:rPr sz="2700" b="1" spc="-5" dirty="0">
                <a:solidFill>
                  <a:srgbClr val="BC1E24"/>
                </a:solidFill>
                <a:latin typeface="Times New Roman"/>
                <a:cs typeface="Times New Roman"/>
              </a:rPr>
              <a:t> SELF</a:t>
            </a:r>
            <a:r>
              <a:rPr lang="en-US" sz="2700" b="1" spc="-5" dirty="0">
                <a:solidFill>
                  <a:srgbClr val="BC1E24"/>
                </a:solidFill>
                <a:latin typeface="Times New Roman"/>
                <a:cs typeface="Times New Roman"/>
              </a:rPr>
              <a:t>-</a:t>
            </a:r>
            <a:r>
              <a:rPr sz="2700" b="1" spc="-5" dirty="0">
                <a:solidFill>
                  <a:srgbClr val="BC1E24"/>
                </a:solidFill>
                <a:latin typeface="Times New Roman"/>
                <a:cs typeface="Times New Roman"/>
              </a:rPr>
              <a:t>DISPATCHIN</a:t>
            </a:r>
            <a:r>
              <a:rPr sz="2700" b="1" dirty="0">
                <a:solidFill>
                  <a:srgbClr val="BC1E24"/>
                </a:solidFill>
                <a:latin typeface="Times New Roman"/>
                <a:cs typeface="Times New Roman"/>
              </a:rPr>
              <a:t>G</a:t>
            </a:r>
            <a:r>
              <a:rPr sz="2700" b="1" spc="-5" dirty="0">
                <a:solidFill>
                  <a:srgbClr val="BC1E24"/>
                </a:solidFill>
                <a:latin typeface="Times New Roman"/>
                <a:cs typeface="Times New Roman"/>
              </a:rPr>
              <a:t> OF</a:t>
            </a:r>
            <a:r>
              <a:rPr lang="en-US" sz="2700" b="1" spc="-5" dirty="0">
                <a:solidFill>
                  <a:srgbClr val="BC1E24"/>
                </a:solidFill>
                <a:latin typeface="Times New Roman"/>
                <a:cs typeface="Times New Roman"/>
              </a:rPr>
              <a:t> PWERT RESOURCES</a:t>
            </a:r>
            <a:endParaRPr sz="27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07" y="281940"/>
            <a:ext cx="9053195" cy="1376680"/>
          </a:xfrm>
          <a:custGeom>
            <a:avLst/>
            <a:gdLst/>
            <a:ahLst/>
            <a:cxnLst/>
            <a:rect l="l" t="t" r="r" b="b"/>
            <a:pathLst>
              <a:path w="9053195" h="1376680">
                <a:moveTo>
                  <a:pt x="0" y="0"/>
                </a:moveTo>
                <a:lnTo>
                  <a:pt x="0" y="1376172"/>
                </a:lnTo>
                <a:lnTo>
                  <a:pt x="9052572" y="1376172"/>
                </a:lnTo>
                <a:lnTo>
                  <a:pt x="9052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spc="-5" dirty="0"/>
              <a:t>Exampl</a:t>
            </a:r>
            <a:r>
              <a:rPr sz="4950" dirty="0"/>
              <a:t>e</a:t>
            </a:r>
            <a:r>
              <a:rPr sz="4950" spc="-5" dirty="0"/>
              <a:t> Resources</a:t>
            </a:r>
            <a:endParaRPr sz="4950"/>
          </a:p>
        </p:txBody>
      </p:sp>
      <p:sp>
        <p:nvSpPr>
          <p:cNvPr id="4" name="object 4"/>
          <p:cNvSpPr/>
          <p:nvPr/>
        </p:nvSpPr>
        <p:spPr>
          <a:xfrm>
            <a:off x="586727" y="2628900"/>
            <a:ext cx="4690579" cy="3517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989" y="2620162"/>
            <a:ext cx="4708525" cy="3535679"/>
          </a:xfrm>
          <a:custGeom>
            <a:avLst/>
            <a:gdLst/>
            <a:ahLst/>
            <a:cxnLst/>
            <a:rect l="l" t="t" r="r" b="b"/>
            <a:pathLst>
              <a:path w="4708525" h="3535679">
                <a:moveTo>
                  <a:pt x="0" y="3535400"/>
                </a:moveTo>
                <a:lnTo>
                  <a:pt x="0" y="0"/>
                </a:lnTo>
                <a:lnTo>
                  <a:pt x="4708029" y="0"/>
                </a:lnTo>
                <a:lnTo>
                  <a:pt x="4708029" y="3535400"/>
                </a:lnTo>
                <a:lnTo>
                  <a:pt x="0" y="3535400"/>
                </a:lnTo>
                <a:close/>
              </a:path>
            </a:pathLst>
          </a:custGeom>
          <a:ln w="17462">
            <a:solidFill>
              <a:srgbClr val="EDAB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86517" y="2183976"/>
            <a:ext cx="3390900" cy="4706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indent="-384175">
              <a:lnSpc>
                <a:spcPts val="3479"/>
              </a:lnSpc>
              <a:buClr>
                <a:srgbClr val="EDAB1F"/>
              </a:buClr>
              <a:buSzPct val="80327"/>
              <a:buFont typeface="Arial"/>
              <a:buChar char="•"/>
              <a:tabLst>
                <a:tab pos="39751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Personnel</a:t>
            </a:r>
            <a:endParaRPr sz="3050" dirty="0">
              <a:latin typeface="Times New Roman"/>
              <a:cs typeface="Times New Roman"/>
            </a:endParaRPr>
          </a:p>
          <a:p>
            <a:pPr marL="396875" indent="-384175">
              <a:lnSpc>
                <a:spcPts val="3300"/>
              </a:lnSpc>
              <a:buClr>
                <a:srgbClr val="EDAB1F"/>
              </a:buClr>
              <a:buSzPct val="80327"/>
              <a:buFont typeface="Arial"/>
              <a:buChar char="•"/>
              <a:tabLst>
                <a:tab pos="39751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Barricades</a:t>
            </a:r>
            <a:endParaRPr sz="3050" dirty="0">
              <a:latin typeface="Times New Roman"/>
              <a:cs typeface="Times New Roman"/>
            </a:endParaRPr>
          </a:p>
          <a:p>
            <a:pPr marL="396875" indent="-384175">
              <a:lnSpc>
                <a:spcPts val="3300"/>
              </a:lnSpc>
              <a:buClr>
                <a:srgbClr val="EDAB1F"/>
              </a:buClr>
              <a:buSzPct val="80327"/>
              <a:buFont typeface="Arial"/>
              <a:buChar char="•"/>
              <a:tabLst>
                <a:tab pos="39751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Heav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quipment</a:t>
            </a:r>
            <a:endParaRPr sz="3050" dirty="0">
              <a:latin typeface="Times New Roman"/>
              <a:cs typeface="Times New Roman"/>
            </a:endParaRPr>
          </a:p>
          <a:p>
            <a:pPr marL="396875" indent="-384175">
              <a:lnSpc>
                <a:spcPts val="3300"/>
              </a:lnSpc>
              <a:buClr>
                <a:srgbClr val="EDAB1F"/>
              </a:buClr>
              <a:buSzPct val="80327"/>
              <a:buFont typeface="Arial"/>
              <a:buChar char="•"/>
              <a:tabLst>
                <a:tab pos="39751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Chai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lang="en-US"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aws</a:t>
            </a:r>
            <a:endParaRPr lang="en-US" sz="3050" dirty="0">
              <a:solidFill>
                <a:srgbClr val="231F20"/>
              </a:solidFill>
              <a:latin typeface="Times New Roman"/>
              <a:cs typeface="Times New Roman"/>
            </a:endParaRPr>
          </a:p>
          <a:p>
            <a:pPr marL="396875" indent="-384175">
              <a:lnSpc>
                <a:spcPts val="3300"/>
              </a:lnSpc>
              <a:buClr>
                <a:srgbClr val="EDAB1F"/>
              </a:buClr>
              <a:buSzPct val="80327"/>
              <a:buFont typeface="Arial"/>
              <a:buChar char="•"/>
              <a:tabLst>
                <a:tab pos="39751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Trucks</a:t>
            </a:r>
            <a:endParaRPr sz="3050" dirty="0">
              <a:latin typeface="Times New Roman"/>
              <a:cs typeface="Times New Roman"/>
            </a:endParaRPr>
          </a:p>
          <a:p>
            <a:pPr marL="396875" indent="-384175">
              <a:lnSpc>
                <a:spcPts val="3300"/>
              </a:lnSpc>
              <a:buClr>
                <a:srgbClr val="EDAB1F"/>
              </a:buClr>
              <a:buSzPct val="80327"/>
              <a:buFont typeface="Arial"/>
              <a:buChar char="•"/>
              <a:tabLst>
                <a:tab pos="39751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Trailers</a:t>
            </a:r>
            <a:endParaRPr sz="3050" dirty="0">
              <a:latin typeface="Times New Roman"/>
              <a:cs typeface="Times New Roman"/>
            </a:endParaRPr>
          </a:p>
          <a:p>
            <a:pPr marL="396875" indent="-384175">
              <a:lnSpc>
                <a:spcPts val="3300"/>
              </a:lnSpc>
              <a:buClr>
                <a:srgbClr val="EDAB1F"/>
              </a:buClr>
              <a:buSzPct val="80327"/>
              <a:buFont typeface="Arial"/>
              <a:buChar char="•"/>
              <a:tabLst>
                <a:tab pos="39751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Signage</a:t>
            </a:r>
            <a:endParaRPr sz="3050" dirty="0">
              <a:latin typeface="Times New Roman"/>
              <a:cs typeface="Times New Roman"/>
            </a:endParaRPr>
          </a:p>
          <a:p>
            <a:pPr marL="396875" indent="-384175">
              <a:lnSpc>
                <a:spcPts val="3300"/>
              </a:lnSpc>
              <a:buClr>
                <a:srgbClr val="EDAB1F"/>
              </a:buClr>
              <a:buSzPct val="80327"/>
              <a:buFont typeface="Arial"/>
              <a:buChar char="•"/>
              <a:tabLst>
                <a:tab pos="39751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Pumps</a:t>
            </a:r>
            <a:endParaRPr sz="3050" dirty="0">
              <a:latin typeface="Times New Roman"/>
              <a:cs typeface="Times New Roman"/>
            </a:endParaRPr>
          </a:p>
          <a:p>
            <a:pPr marL="396875" indent="-384175">
              <a:lnSpc>
                <a:spcPts val="3300"/>
              </a:lnSpc>
              <a:buClr>
                <a:srgbClr val="EDAB1F"/>
              </a:buClr>
              <a:buSzPct val="80327"/>
              <a:buFont typeface="Arial"/>
              <a:buChar char="•"/>
              <a:tabLst>
                <a:tab pos="39751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Generators</a:t>
            </a:r>
            <a:endParaRPr sz="3050" dirty="0">
              <a:latin typeface="Times New Roman"/>
              <a:cs typeface="Times New Roman"/>
            </a:endParaRPr>
          </a:p>
          <a:p>
            <a:pPr marL="396875" indent="-384175">
              <a:lnSpc>
                <a:spcPts val="3300"/>
              </a:lnSpc>
              <a:buClr>
                <a:srgbClr val="EDAB1F"/>
              </a:buClr>
              <a:buSzPct val="80327"/>
              <a:buFont typeface="Arial"/>
              <a:buChar char="•"/>
              <a:tabLst>
                <a:tab pos="39751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San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ags</a:t>
            </a:r>
            <a:endParaRPr sz="3050" dirty="0">
              <a:latin typeface="Times New Roman"/>
              <a:cs typeface="Times New Roman"/>
            </a:endParaRPr>
          </a:p>
          <a:p>
            <a:pPr marL="396875" indent="-384175">
              <a:lnSpc>
                <a:spcPts val="3479"/>
              </a:lnSpc>
              <a:buClr>
                <a:srgbClr val="EDAB1F"/>
              </a:buClr>
              <a:buSzPct val="80327"/>
              <a:buFont typeface="Arial"/>
              <a:buChar char="•"/>
              <a:tabLst>
                <a:tab pos="39751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Lighting</a:t>
            </a:r>
            <a:endParaRPr sz="30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1744078"/>
            <a:ext cx="10058019" cy="46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" y="114300"/>
            <a:ext cx="10058400" cy="1577340"/>
          </a:xfrm>
          <a:custGeom>
            <a:avLst/>
            <a:gdLst/>
            <a:ahLst/>
            <a:cxnLst/>
            <a:rect l="l" t="t" r="r" b="b"/>
            <a:pathLst>
              <a:path w="10058400" h="1577339">
                <a:moveTo>
                  <a:pt x="0" y="0"/>
                </a:moveTo>
                <a:lnTo>
                  <a:pt x="0" y="1577098"/>
                </a:lnTo>
                <a:lnTo>
                  <a:pt x="10058019" y="1577098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727" y="416407"/>
            <a:ext cx="8968740" cy="1257300"/>
          </a:xfrm>
          <a:custGeom>
            <a:avLst/>
            <a:gdLst/>
            <a:ahLst/>
            <a:cxnLst/>
            <a:rect l="l" t="t" r="r" b="b"/>
            <a:pathLst>
              <a:path w="8968740" h="1257300">
                <a:moveTo>
                  <a:pt x="0" y="0"/>
                </a:moveTo>
                <a:lnTo>
                  <a:pt x="0" y="1257312"/>
                </a:lnTo>
                <a:lnTo>
                  <a:pt x="8968752" y="1257312"/>
                </a:lnTo>
                <a:lnTo>
                  <a:pt x="8968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8319" y="752814"/>
            <a:ext cx="5313045" cy="65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5" dirty="0">
                <a:solidFill>
                  <a:srgbClr val="FEC60B"/>
                </a:solidFill>
                <a:latin typeface="Times New Roman"/>
                <a:cs typeface="Times New Roman"/>
              </a:rPr>
              <a:t>Exampl</a:t>
            </a:r>
            <a:r>
              <a:rPr sz="4950" b="1" dirty="0">
                <a:solidFill>
                  <a:srgbClr val="FEC60B"/>
                </a:solidFill>
                <a:latin typeface="Times New Roman"/>
                <a:cs typeface="Times New Roman"/>
              </a:rPr>
              <a:t>e</a:t>
            </a:r>
            <a:r>
              <a:rPr sz="4950" b="1" spc="-5" dirty="0">
                <a:solidFill>
                  <a:srgbClr val="FEC60B"/>
                </a:solidFill>
                <a:latin typeface="Times New Roman"/>
                <a:cs typeface="Times New Roman"/>
              </a:rPr>
              <a:t> Responses</a:t>
            </a:r>
            <a:endParaRPr sz="4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790" y="2146342"/>
            <a:ext cx="5419610" cy="2398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685" indent="-387985">
              <a:lnSpc>
                <a:spcPct val="100000"/>
              </a:lnSpc>
              <a:buClr>
                <a:srgbClr val="EDAB1F"/>
              </a:buClr>
              <a:buFont typeface="Arial"/>
              <a:buChar char="•"/>
              <a:tabLst>
                <a:tab pos="40132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Hurrican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Harvey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2017</a:t>
            </a:r>
            <a:endParaRPr sz="3050" dirty="0">
              <a:latin typeface="Times New Roman"/>
              <a:cs typeface="Times New Roman"/>
            </a:endParaRPr>
          </a:p>
          <a:p>
            <a:pPr marL="400685" indent="-387985">
              <a:lnSpc>
                <a:spcPct val="100000"/>
              </a:lnSpc>
              <a:spcBef>
                <a:spcPts val="50"/>
              </a:spcBef>
              <a:buClr>
                <a:srgbClr val="EDAB1F"/>
              </a:buClr>
              <a:buFont typeface="Arial"/>
              <a:buChar char="•"/>
              <a:tabLst>
                <a:tab pos="40132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Holida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ornadoes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2015</a:t>
            </a:r>
            <a:endParaRPr sz="3050" dirty="0">
              <a:latin typeface="Times New Roman"/>
              <a:cs typeface="Times New Roman"/>
            </a:endParaRPr>
          </a:p>
          <a:p>
            <a:pPr marL="400685" indent="-387985">
              <a:lnSpc>
                <a:spcPct val="100000"/>
              </a:lnSpc>
              <a:spcBef>
                <a:spcPts val="50"/>
              </a:spcBef>
              <a:buClr>
                <a:srgbClr val="EDAB1F"/>
              </a:buClr>
              <a:buFont typeface="Arial"/>
              <a:buChar char="•"/>
              <a:tabLst>
                <a:tab pos="40132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Floodin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lang="en-US" sz="305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2015</a:t>
            </a:r>
            <a:endParaRPr sz="3050" dirty="0">
              <a:latin typeface="Times New Roman"/>
              <a:cs typeface="Times New Roman"/>
            </a:endParaRPr>
          </a:p>
          <a:p>
            <a:pPr marL="400685" indent="-387985">
              <a:lnSpc>
                <a:spcPct val="100000"/>
              </a:lnSpc>
              <a:spcBef>
                <a:spcPts val="50"/>
              </a:spcBef>
              <a:buClr>
                <a:srgbClr val="EDAB1F"/>
              </a:buClr>
              <a:buFont typeface="Arial"/>
              <a:buChar char="•"/>
              <a:tabLst>
                <a:tab pos="40132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Winte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eathe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lang="en-US" sz="305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2014-2015</a:t>
            </a:r>
            <a:endParaRPr sz="3050" dirty="0">
              <a:latin typeface="Times New Roman"/>
              <a:cs typeface="Times New Roman"/>
            </a:endParaRPr>
          </a:p>
          <a:p>
            <a:pPr marL="400685" indent="-387985">
              <a:lnSpc>
                <a:spcPct val="100000"/>
              </a:lnSpc>
              <a:spcBef>
                <a:spcPts val="50"/>
              </a:spcBef>
              <a:buClr>
                <a:srgbClr val="EDAB1F"/>
              </a:buClr>
              <a:buFont typeface="Arial"/>
              <a:buChar char="•"/>
              <a:tabLst>
                <a:tab pos="401320" algn="l"/>
              </a:tabLst>
            </a:pP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Lancaste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lang="en-US"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ornado</a:t>
            </a:r>
            <a:r>
              <a:rPr sz="305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305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050" spc="-5" dirty="0">
                <a:solidFill>
                  <a:srgbClr val="231F20"/>
                </a:solidFill>
                <a:latin typeface="Times New Roman"/>
                <a:cs typeface="Times New Roman"/>
              </a:rPr>
              <a:t>2012</a:t>
            </a:r>
            <a:endParaRPr sz="30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0534" y="4584166"/>
            <a:ext cx="4777752" cy="2797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6577" y="4570196"/>
            <a:ext cx="4806315" cy="2825115"/>
          </a:xfrm>
          <a:custGeom>
            <a:avLst/>
            <a:gdLst/>
            <a:ahLst/>
            <a:cxnLst/>
            <a:rect l="l" t="t" r="r" b="b"/>
            <a:pathLst>
              <a:path w="4806315" h="2825115">
                <a:moveTo>
                  <a:pt x="0" y="2825076"/>
                </a:moveTo>
                <a:lnTo>
                  <a:pt x="0" y="0"/>
                </a:lnTo>
                <a:lnTo>
                  <a:pt x="4805692" y="0"/>
                </a:lnTo>
                <a:lnTo>
                  <a:pt x="4805692" y="2825076"/>
                </a:lnTo>
                <a:lnTo>
                  <a:pt x="0" y="2825076"/>
                </a:lnTo>
                <a:close/>
              </a:path>
            </a:pathLst>
          </a:custGeom>
          <a:ln w="27940">
            <a:solidFill>
              <a:srgbClr val="EDAB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8847" y="1874520"/>
            <a:ext cx="3759149" cy="5615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18847" y="2056371"/>
            <a:ext cx="922032" cy="24714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7B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394</Words>
  <Application>Microsoft Office PowerPoint</Application>
  <PresentationFormat>Custom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Purpose</vt:lpstr>
      <vt:lpstr>Scope</vt:lpstr>
      <vt:lpstr>Terms of Agreement</vt:lpstr>
      <vt:lpstr>PowerPoint Presentation</vt:lpstr>
      <vt:lpstr>Responding Agency Process</vt:lpstr>
      <vt:lpstr>Example Resources</vt:lpstr>
      <vt:lpstr>PowerPoint Presentation</vt:lpstr>
      <vt:lpstr>PowerPoint Presentation</vt:lpstr>
      <vt:lpstr>PWERT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ACFrOgBUwGHFGPFm8TbhRiltcUGdUSdk4IPJdcxk4Xfb0KwBwrZvQ6G7xCV4tbpTRjCw0zIX6YQmHxD5nP_64nLboShMSQ7Gjm60X1LD7pF68V5XSISDPSTV-1oJ-_0</dc:title>
  <dc:creator>JMason</dc:creator>
  <cp:lastModifiedBy>Amanda Everly</cp:lastModifiedBy>
  <cp:revision>6</cp:revision>
  <dcterms:created xsi:type="dcterms:W3CDTF">2018-11-15T09:07:29Z</dcterms:created>
  <dcterms:modified xsi:type="dcterms:W3CDTF">2022-05-16T18:45:40Z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2018-11-15T00:00:00Z</vt:filetime>
  </property>
  <property fmtid="{D5CDD505-2E9C-101B-9397-08002B2CF9AE}" pid="3" name="LastSaved">
    <vt:filetime>2018-11-15T00:00:00Z</vt:filetime>
  </property>
</Properties>
</file>