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2" r:id="rId3"/>
    <p:sldId id="263" r:id="rId4"/>
    <p:sldId id="264" r:id="rId5"/>
    <p:sldId id="265" r:id="rId6"/>
    <p:sldId id="266" r:id="rId7"/>
    <p:sldId id="267" r:id="rId8"/>
    <p:sldId id="261" r:id="rId9"/>
    <p:sldId id="260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2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82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D523661-0F05-49D3-9C33-154B1AEFB174}" type="datetimeFigureOut">
              <a:rPr lang="en-US" smtClean="0"/>
              <a:t>4/12/2017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4C8B828-9E01-4AC4-977C-53985FE34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29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B4DACB-1EB1-4E48-857F-D003210A0D6B}" type="datetimeFigureOut">
              <a:rPr lang="en-US" smtClean="0"/>
              <a:t>4/12/2017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C68508-6EEF-4FED-AA3F-9E36543495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34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457325" y="1181100"/>
            <a:ext cx="4251325" cy="31892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09" indent="-285734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2937" indent="-228587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111" indent="-228587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287" indent="-228587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461" indent="-22858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635" indent="-22858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8811" indent="-22858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5985" indent="-22858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3EB48FB-EE2B-FE43-BBB9-1956898FC21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640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68508-6EEF-4FED-AA3F-9E365434951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68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Calibri" charset="0"/>
              </a:rPr>
              <a:t>.</a:t>
            </a:r>
            <a:endParaRPr lang="en-US" dirty="0">
              <a:latin typeface="Calibri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09" indent="-285734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2937" indent="-228587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111" indent="-228587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287" indent="-228587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461" indent="-22858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635" indent="-22858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8811" indent="-22858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5985" indent="-22858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863F4C2-192A-5A49-BA39-B3386F6CF05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604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B5B5-AE69-43A0-AB52-6CDF1A633B50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896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4368-9525-4D70-A8D2-932DCC2FD8B4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74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9938-1E14-4EC9-9F58-9A4A8BDEFC5B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292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D9CF-25E7-4A92-9514-A642F8195959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473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7945-21AB-4637-833E-79BFE8A01D6B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06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BDFD-2025-4093-977F-D3592FC910F0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33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7FDD5-5E82-4DF1-82B4-457C69FEA058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25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E09E-FCD4-4AD3-B50A-FC7E6F96EE4E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72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AFBAF-BD6F-4D1F-A1D4-94DC0AA9A870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760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FB5E-EAA4-4BDB-9AF4-5BE358833EF6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237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DB0C-6F75-41B8-B740-81D805DC3297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44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37C0A-429C-48D1-987C-9B819FB8A6F4}" type="datetime1">
              <a:rPr lang="en-US" smtClean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Draft #1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263DB-E857-4549-80FC-D5F341A41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28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tbamonte@nctcog.or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witter.com/TomBamont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2011"/>
            <a:ext cx="9144000" cy="2185214"/>
          </a:xfrm>
        </p:spPr>
        <p:txBody>
          <a:bodyPr rtlCol="0" anchor="ctr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8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Automated Vehicle Program Funding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en-US" sz="40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2239965"/>
            <a:ext cx="9144000" cy="1806575"/>
          </a:xfrm>
          <a:prstGeom prst="rect">
            <a:avLst/>
          </a:prstGeom>
        </p:spPr>
        <p:txBody>
          <a:bodyPr/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9BBB59"/>
              </a:buClr>
              <a:defRPr/>
            </a:pPr>
            <a:endParaRPr lang="en-US" sz="36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ctr">
              <a:buClr>
                <a:srgbClr val="9BBB59"/>
              </a:buClr>
              <a:defRPr/>
            </a:pPr>
            <a:r>
              <a:rPr lang="en-US" sz="36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Regional Transportation Council</a:t>
            </a:r>
            <a:endParaRPr lang="en-US" sz="36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0" y="4956175"/>
            <a:ext cx="91440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000" b="1" kern="0" dirty="0">
                <a:cs typeface="Arial" panose="020B0604020202020204" pitchFamily="34" charset="0"/>
              </a:rPr>
              <a:t>Thomas J. </a:t>
            </a:r>
            <a:r>
              <a:rPr lang="en-US" sz="2000" b="1" kern="0" dirty="0" smtClean="0">
                <a:cs typeface="Arial" panose="020B0604020202020204" pitchFamily="34" charset="0"/>
              </a:rPr>
              <a:t>Bamonte</a:t>
            </a:r>
          </a:p>
          <a:p>
            <a:pPr algn="ctr" eaLnBrk="0" hangingPunct="0">
              <a:defRPr/>
            </a:pPr>
            <a:r>
              <a:rPr lang="en-US" sz="2000" b="1" kern="0" dirty="0" smtClean="0">
                <a:cs typeface="Arial" panose="020B0604020202020204" pitchFamily="34" charset="0"/>
              </a:rPr>
              <a:t>Program Manager, Automated Vehicles</a:t>
            </a:r>
            <a:endParaRPr lang="en-US" sz="2000" b="1" kern="0" dirty="0">
              <a:cs typeface="Arial" panose="020B0604020202020204" pitchFamily="34" charset="0"/>
            </a:endParaRPr>
          </a:p>
          <a:p>
            <a:pPr algn="ctr" eaLnBrk="0" hangingPunct="0">
              <a:defRPr/>
            </a:pPr>
            <a:r>
              <a:rPr lang="en-US" sz="2000" b="1" kern="0" dirty="0">
                <a:cs typeface="Arial" panose="020B0604020202020204" pitchFamily="34" charset="0"/>
              </a:rPr>
              <a:t>North Central Texas Council of Governments </a:t>
            </a:r>
          </a:p>
          <a:p>
            <a:pPr algn="ctr" eaLnBrk="0" hangingPunct="0">
              <a:defRPr/>
            </a:pPr>
            <a:r>
              <a:rPr lang="en-US" sz="2000" b="1" dirty="0" smtClean="0">
                <a:cs typeface="Arial" panose="020B0604020202020204" pitchFamily="34" charset="0"/>
              </a:rPr>
              <a:t>April 13</a:t>
            </a:r>
            <a:r>
              <a:rPr lang="en-US" sz="2000" b="1" dirty="0" smtClean="0">
                <a:cs typeface="Arial" panose="020B0604020202020204" pitchFamily="34" charset="0"/>
              </a:rPr>
              <a:t>, </a:t>
            </a:r>
            <a:r>
              <a:rPr lang="en-US" sz="2000" b="1" dirty="0">
                <a:cs typeface="Arial" panose="020B0604020202020204" pitchFamily="34" charset="0"/>
              </a:rPr>
              <a:t>2017</a:t>
            </a:r>
          </a:p>
          <a:p>
            <a:pPr algn="ctr" eaLnBrk="0" hangingPunct="0">
              <a:defRPr/>
            </a:pPr>
            <a:endParaRPr lang="en-US" sz="2600" b="1" kern="0" dirty="0">
              <a:cs typeface="Arial" panose="020B0604020202020204" pitchFamily="34" charset="0"/>
            </a:endParaRPr>
          </a:p>
          <a:p>
            <a:pPr algn="ctr" eaLnBrk="0" hangingPunct="0">
              <a:defRPr/>
            </a:pPr>
            <a:endParaRPr lang="en-US" sz="2600" b="1" kern="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482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Texas AV Proving Ground: UTA Campus and Environs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Purpose: Support deployment of AVs on UTA campus and environs</a:t>
            </a:r>
          </a:p>
          <a:p>
            <a:pPr marL="0" indent="0">
              <a:buNone/>
            </a:pPr>
            <a:r>
              <a:rPr lang="en-US" dirty="0" smtClean="0"/>
              <a:t>Funding: $350,000</a:t>
            </a:r>
          </a:p>
          <a:p>
            <a:pPr marL="0" indent="0">
              <a:buNone/>
            </a:pPr>
            <a:r>
              <a:rPr lang="en-US" dirty="0" smtClean="0"/>
              <a:t>Rationale: Develop low-speed shuttles in campus environments; reduce short auto trips to and around campus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F906-A0E7-4BC3-A40C-E9AA824F9A3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58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Texas AV Proving Ground: Second AV Shuttle Deployment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Purpose: </a:t>
            </a:r>
            <a:r>
              <a:rPr lang="en-US" dirty="0" smtClean="0"/>
              <a:t>Support second AV shuttle deployment elsewhere in region (low/medium speed)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Funding: $250,000</a:t>
            </a:r>
          </a:p>
          <a:p>
            <a:pPr marL="0" indent="0">
              <a:buNone/>
            </a:pPr>
            <a:r>
              <a:rPr lang="en-US" dirty="0" smtClean="0"/>
              <a:t>Selection</a:t>
            </a:r>
            <a:r>
              <a:rPr lang="en-US" dirty="0"/>
              <a:t>: </a:t>
            </a:r>
            <a:r>
              <a:rPr lang="en-US" dirty="0" smtClean="0"/>
              <a:t>Merit-based</a:t>
            </a:r>
          </a:p>
          <a:p>
            <a:pPr marL="0" indent="0">
              <a:buNone/>
            </a:pPr>
            <a:r>
              <a:rPr lang="en-US" dirty="0" smtClean="0"/>
              <a:t>Rationale: AV shuttles may evolve to serve multiple purposes—e.g., automated transit vehicles, flexible neighborhood transit, activity center circulators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F906-A0E7-4BC3-A40C-E9AA824F9A3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57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Texas AV Proving Ground: I-30 Corridor (Managed Lanes 3.0)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Purpose: </a:t>
            </a:r>
            <a:r>
              <a:rPr lang="en-US" dirty="0" smtClean="0"/>
              <a:t>Fund pilot AV projects in the I-30 corridor; focus on increasing capacity/speeds/reliability/safety of managed lanes; seed money for private investment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Funding: </a:t>
            </a:r>
            <a:r>
              <a:rPr lang="en-US" dirty="0" smtClean="0"/>
              <a:t>$1,000,000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Selection</a:t>
            </a:r>
            <a:r>
              <a:rPr lang="en-US" dirty="0"/>
              <a:t>: </a:t>
            </a:r>
            <a:r>
              <a:rPr lang="en-US" dirty="0" smtClean="0"/>
              <a:t>Merit-based. </a:t>
            </a:r>
          </a:p>
          <a:p>
            <a:pPr marL="0" indent="0">
              <a:buNone/>
            </a:pPr>
            <a:r>
              <a:rPr lang="en-US" dirty="0" smtClean="0"/>
              <a:t>Rationale: Using tech to optimize managed lanes leverages region’s investment in managed lanes; opportunity for national leadership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F906-A0E7-4BC3-A40C-E9AA824F9A3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54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AV Data Infrastructure: Traffic Signal Data Sharing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Purpose:  Provide grants to help communities make their traffic signal data accessible</a:t>
            </a:r>
          </a:p>
          <a:p>
            <a:pPr marL="0" indent="0">
              <a:buNone/>
            </a:pPr>
            <a:r>
              <a:rPr lang="en-US" dirty="0" smtClean="0"/>
              <a:t>Funding: $250,000</a:t>
            </a:r>
          </a:p>
          <a:p>
            <a:pPr marL="0" indent="0">
              <a:buNone/>
            </a:pPr>
            <a:r>
              <a:rPr lang="en-US" dirty="0" smtClean="0"/>
              <a:t>Selection: Merit-based</a:t>
            </a:r>
          </a:p>
          <a:p>
            <a:pPr marL="0" indent="0">
              <a:buNone/>
            </a:pPr>
            <a:r>
              <a:rPr lang="en-US" dirty="0" smtClean="0"/>
              <a:t>Rationale: US Treasury report—10x ROI on traffic signal optimization investment; data sharing cheapest/fastest route; opportunity for national leadership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F906-A0E7-4BC3-A40C-E9AA824F9A3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5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+mn-lt"/>
              </a:rPr>
              <a:t>Transportation Data Infrastructure: 511DFW Enhancement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Purpose: Provide grants to help communities make </a:t>
            </a:r>
            <a:r>
              <a:rPr lang="en-US" dirty="0" smtClean="0"/>
              <a:t>transportation data accessible</a:t>
            </a:r>
          </a:p>
          <a:p>
            <a:pPr marL="0" indent="0">
              <a:buNone/>
            </a:pPr>
            <a:r>
              <a:rPr lang="en-US" dirty="0" smtClean="0"/>
              <a:t>Funding</a:t>
            </a:r>
            <a:r>
              <a:rPr lang="en-US" dirty="0"/>
              <a:t>: </a:t>
            </a:r>
            <a:r>
              <a:rPr lang="en-US" dirty="0" smtClean="0"/>
              <a:t>$250,000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Selection</a:t>
            </a:r>
            <a:r>
              <a:rPr lang="en-US" dirty="0"/>
              <a:t>: </a:t>
            </a:r>
            <a:r>
              <a:rPr lang="en-US" dirty="0" smtClean="0"/>
              <a:t>Merit-based</a:t>
            </a:r>
          </a:p>
          <a:p>
            <a:pPr marL="0" indent="0">
              <a:buNone/>
            </a:pPr>
            <a:r>
              <a:rPr lang="en-US" dirty="0" smtClean="0"/>
              <a:t>Rationale: Sharing information about road closures, special events, incidents affecting traffic flow optimizes travel navigation services and hence traffic efficiency in region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F906-A0E7-4BC3-A40C-E9AA824F9A3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43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“Mover” Prototype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Purpose: Develop a “mover” system for freight/people and enabling infrastructure</a:t>
            </a:r>
          </a:p>
          <a:p>
            <a:pPr marL="0" indent="0">
              <a:buNone/>
            </a:pPr>
            <a:r>
              <a:rPr lang="en-US" dirty="0" smtClean="0"/>
              <a:t>Funding: $575,000</a:t>
            </a:r>
          </a:p>
          <a:p>
            <a:pPr marL="0" indent="0">
              <a:buNone/>
            </a:pPr>
            <a:r>
              <a:rPr lang="en-US" dirty="0" smtClean="0"/>
              <a:t>Selection: Merit-based</a:t>
            </a:r>
          </a:p>
          <a:p>
            <a:pPr marL="0" indent="0">
              <a:buNone/>
            </a:pPr>
            <a:r>
              <a:rPr lang="en-US" dirty="0" smtClean="0"/>
              <a:t>Rationale: Develop integrated system for moving people/freight using automated vehicles using both streets and guideways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F906-A0E7-4BC3-A40C-E9AA824F9A3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3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Summary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Texas AV Proving Ground Network</a:t>
            </a:r>
          </a:p>
          <a:p>
            <a:pPr lvl="1"/>
            <a:r>
              <a:rPr lang="en-US" dirty="0" smtClean="0"/>
              <a:t>UTA campus/streets - $350,000</a:t>
            </a:r>
          </a:p>
          <a:p>
            <a:pPr lvl="1"/>
            <a:r>
              <a:rPr lang="en-US" dirty="0" smtClean="0"/>
              <a:t>Second AV shuttle deployment - $250,000</a:t>
            </a:r>
          </a:p>
          <a:p>
            <a:pPr lvl="1"/>
            <a:r>
              <a:rPr lang="en-US" dirty="0" smtClean="0"/>
              <a:t>I-30 test corridor (Managed Lanes 3.0) - $1M</a:t>
            </a:r>
          </a:p>
          <a:p>
            <a:pPr marL="0" indent="0">
              <a:buNone/>
            </a:pPr>
            <a:r>
              <a:rPr lang="en-US" dirty="0" smtClean="0"/>
              <a:t>Transportation data infrastructure</a:t>
            </a:r>
          </a:p>
          <a:p>
            <a:pPr lvl="1"/>
            <a:r>
              <a:rPr lang="en-US" dirty="0" smtClean="0"/>
              <a:t>Traffic signal data sharing - $250,000 </a:t>
            </a:r>
          </a:p>
          <a:p>
            <a:pPr lvl="1"/>
            <a:r>
              <a:rPr lang="en-US" dirty="0" smtClean="0"/>
              <a:t>Transportation data sharing (511DFW) - $250,000</a:t>
            </a:r>
          </a:p>
          <a:p>
            <a:pPr marL="0" indent="0">
              <a:buNone/>
            </a:pPr>
            <a:r>
              <a:rPr lang="en-US" dirty="0" smtClean="0"/>
              <a:t>“Mover” prototype - $575,000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F906-A0E7-4BC3-A40C-E9AA824F9A3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90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0" y="1522581"/>
            <a:ext cx="9144000" cy="362902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endParaRPr lang="en-US" sz="3600" b="1" dirty="0">
              <a:solidFill>
                <a:schemeClr val="accent1">
                  <a:lumMod val="75000"/>
                </a:schemeClr>
              </a:solidFill>
              <a:latin typeface="Calibri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endParaRPr lang="en-US" sz="3200" b="1" dirty="0" smtClean="0">
              <a:latin typeface="Calibri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endParaRPr lang="en-US" sz="3200" b="1" dirty="0">
              <a:latin typeface="Calibri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sz="3200" b="1" dirty="0" smtClean="0">
                <a:latin typeface="Calibri" charset="0"/>
              </a:rPr>
              <a:t>Thomas </a:t>
            </a:r>
            <a:r>
              <a:rPr lang="en-US" sz="3200" b="1" dirty="0">
                <a:latin typeface="Calibri" charset="0"/>
              </a:rPr>
              <a:t>J. Bamonte, Program Manager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sz="3200" b="1" u="sng" dirty="0">
                <a:latin typeface="Calibri" charset="0"/>
                <a:hlinkClick r:id="rId3"/>
              </a:rPr>
              <a:t>tbamonte@nctcog.org</a:t>
            </a:r>
            <a:endParaRPr lang="en-US" sz="3200" b="1" u="sng" dirty="0">
              <a:latin typeface="Calibri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sz="3200" b="1" dirty="0" smtClean="0">
                <a:latin typeface="Calibri" charset="0"/>
              </a:rPr>
              <a:t>469-600-0524</a:t>
            </a:r>
            <a:endParaRPr lang="en-US" sz="3200" b="1" dirty="0">
              <a:latin typeface="Calibri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sz="3200" b="1" dirty="0" smtClean="0">
                <a:latin typeface="Calibri" charset="0"/>
              </a:rPr>
              <a:t>@</a:t>
            </a:r>
            <a:r>
              <a:rPr lang="en-US" sz="3200" b="1" dirty="0" smtClean="0">
                <a:latin typeface="Calibri" charset="0"/>
                <a:hlinkClick r:id="rId4"/>
              </a:rPr>
              <a:t>TomBamonte</a:t>
            </a:r>
            <a:endParaRPr lang="en-US" sz="3200" b="1" u="sng" dirty="0">
              <a:solidFill>
                <a:schemeClr val="accent1">
                  <a:lumMod val="75000"/>
                </a:schemeClr>
              </a:solidFill>
              <a:latin typeface="Calibri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endParaRPr lang="en-US" sz="3600" b="1" u="sng" dirty="0">
              <a:solidFill>
                <a:schemeClr val="accent1">
                  <a:lumMod val="75000"/>
                </a:schemeClr>
              </a:solidFill>
              <a:latin typeface="Calibri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endParaRPr lang="en-US" sz="3600" b="1" dirty="0">
              <a:solidFill>
                <a:schemeClr val="accent1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17411" name="Title 1"/>
          <p:cNvSpPr txBox="1">
            <a:spLocks/>
          </p:cNvSpPr>
          <p:nvPr/>
        </p:nvSpPr>
        <p:spPr bwMode="auto">
          <a:xfrm>
            <a:off x="0" y="201613"/>
            <a:ext cx="9144000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sz="4000" b="1" dirty="0"/>
              <a:t>Contact Information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B4DF3-2CA1-BE45-89C9-74EE952F8A9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422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1896</TotalTime>
  <Words>400</Words>
  <Application>Microsoft Office PowerPoint</Application>
  <PresentationFormat>On-screen Show (4:3)</PresentationFormat>
  <Paragraphs>65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Georgia</vt:lpstr>
      <vt:lpstr>Office Theme</vt:lpstr>
      <vt:lpstr>Automated Vehicle Program Funding </vt:lpstr>
      <vt:lpstr>Texas AV Proving Ground: UTA Campus and Environs</vt:lpstr>
      <vt:lpstr>Texas AV Proving Ground: Second AV Shuttle Deployment</vt:lpstr>
      <vt:lpstr>Texas AV Proving Ground: I-30 Corridor (Managed Lanes 3.0)</vt:lpstr>
      <vt:lpstr>AV Data Infrastructure: Traffic Signal Data Sharing</vt:lpstr>
      <vt:lpstr>Transportation Data Infrastructure: 511DFW Enhancement</vt:lpstr>
      <vt:lpstr>“Mover” Prototype</vt:lpstr>
      <vt:lpstr>Summary</vt:lpstr>
      <vt:lpstr>PowerPoint Presentation</vt:lpstr>
    </vt:vector>
  </TitlesOfParts>
  <Company>NCTCOG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Bamonte</dc:creator>
  <cp:lastModifiedBy>Thomas Bamonte</cp:lastModifiedBy>
  <cp:revision>20</cp:revision>
  <cp:lastPrinted>2017-03-22T20:49:52Z</cp:lastPrinted>
  <dcterms:created xsi:type="dcterms:W3CDTF">2017-03-22T18:52:43Z</dcterms:created>
  <dcterms:modified xsi:type="dcterms:W3CDTF">2017-04-12T20:23:51Z</dcterms:modified>
</cp:coreProperties>
</file>