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1" r:id="rId4"/>
    <p:sldId id="258" r:id="rId5"/>
    <p:sldId id="259" r:id="rId6"/>
    <p:sldId id="260" r:id="rId7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3" autoAdjust="0"/>
    <p:restoredTop sz="94660"/>
  </p:normalViewPr>
  <p:slideViewPr>
    <p:cSldViewPr snapToGrid="0">
      <p:cViewPr varScale="1">
        <p:scale>
          <a:sx n="77" d="100"/>
          <a:sy n="77" d="100"/>
        </p:scale>
        <p:origin x="90" y="6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0FB21B-00A2-46BC-8472-9B5C12BA9A67}" type="datetimeFigureOut">
              <a:rPr lang="en-US" smtClean="0"/>
              <a:t>11/5/2014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48BF09-2C61-432C-9E4E-4814B21707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44128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0FB21B-00A2-46BC-8472-9B5C12BA9A67}" type="datetimeFigureOut">
              <a:rPr lang="en-US" smtClean="0"/>
              <a:t>11/5/2014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48BF09-2C61-432C-9E4E-4814B21707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98242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0FB21B-00A2-46BC-8472-9B5C12BA9A67}" type="datetimeFigureOut">
              <a:rPr lang="en-US" smtClean="0"/>
              <a:t>11/5/2014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48BF09-2C61-432C-9E4E-4814B21707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61705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0FB21B-00A2-46BC-8472-9B5C12BA9A67}" type="datetimeFigureOut">
              <a:rPr lang="en-US" smtClean="0"/>
              <a:t>11/5/2014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48BF09-2C61-432C-9E4E-4814B21707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49596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0FB21B-00A2-46BC-8472-9B5C12BA9A67}" type="datetimeFigureOut">
              <a:rPr lang="en-US" smtClean="0"/>
              <a:t>11/5/2014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48BF09-2C61-432C-9E4E-4814B21707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43429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0FB21B-00A2-46BC-8472-9B5C12BA9A67}" type="datetimeFigureOut">
              <a:rPr lang="en-US" smtClean="0"/>
              <a:t>11/5/2014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48BF09-2C61-432C-9E4E-4814B21707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09352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0FB21B-00A2-46BC-8472-9B5C12BA9A67}" type="datetimeFigureOut">
              <a:rPr lang="en-US" smtClean="0"/>
              <a:t>11/5/2014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48BF09-2C61-432C-9E4E-4814B21707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85196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0FB21B-00A2-46BC-8472-9B5C12BA9A67}" type="datetimeFigureOut">
              <a:rPr lang="en-US" smtClean="0"/>
              <a:t>11/5/2014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48BF09-2C61-432C-9E4E-4814B21707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58542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0FB21B-00A2-46BC-8472-9B5C12BA9A67}" type="datetimeFigureOut">
              <a:rPr lang="en-US" smtClean="0"/>
              <a:t>11/5/2014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48BF09-2C61-432C-9E4E-4814B21707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08512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0FB21B-00A2-46BC-8472-9B5C12BA9A67}" type="datetimeFigureOut">
              <a:rPr lang="en-US" smtClean="0"/>
              <a:t>11/5/2014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48BF09-2C61-432C-9E4E-4814B21707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65869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0FB21B-00A2-46BC-8472-9B5C12BA9A67}" type="datetimeFigureOut">
              <a:rPr lang="en-US" smtClean="0"/>
              <a:t>11/5/2014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48BF09-2C61-432C-9E4E-4814B21707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88769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0FB21B-00A2-46BC-8472-9B5C12BA9A67}" type="datetimeFigureOut">
              <a:rPr lang="en-US" smtClean="0"/>
              <a:t>11/5/2014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48BF09-2C61-432C-9E4E-4814B21707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88529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485100"/>
            <a:ext cx="9144000" cy="2675680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en-US" sz="4000" b="1" cap="all" dirty="0" smtClean="0">
                <a:latin typeface="Arial" panose="020B0604020202020204" pitchFamily="34" charset="0"/>
                <a:cs typeface="Arial" panose="020B0604020202020204" pitchFamily="34" charset="0"/>
              </a:rPr>
              <a:t>Transportation Development Credits and the creation of </a:t>
            </a:r>
            <a:br>
              <a:rPr lang="en-US" sz="4000" b="1" cap="all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4000" b="1" cap="all" dirty="0" smtClean="0">
                <a:latin typeface="Arial" panose="020B0604020202020204" pitchFamily="34" charset="0"/>
                <a:cs typeface="Arial" panose="020B0604020202020204" pitchFamily="34" charset="0"/>
              </a:rPr>
              <a:t>the MPO Revolver Fund</a:t>
            </a:r>
            <a:endParaRPr lang="en-US" sz="4400" b="1" cap="all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172200" y="5613568"/>
            <a:ext cx="2768608" cy="1168972"/>
          </a:xfrm>
        </p:spPr>
        <p:txBody>
          <a:bodyPr>
            <a:normAutofit lnSpcReduction="10000"/>
          </a:bodyPr>
          <a:lstStyle/>
          <a:p>
            <a:pPr algn="r"/>
            <a:r>
              <a:rPr lang="en-US" sz="1900" b="1" dirty="0" smtClean="0">
                <a:latin typeface="Arial" panose="020B0604020202020204" pitchFamily="34" charset="0"/>
                <a:cs typeface="Arial" panose="020B0604020202020204" pitchFamily="34" charset="0"/>
              </a:rPr>
              <a:t>Regional</a:t>
            </a:r>
            <a:br>
              <a:rPr lang="en-US" sz="19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9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Transportation Council</a:t>
            </a:r>
          </a:p>
          <a:p>
            <a:pPr algn="r"/>
            <a:r>
              <a:rPr lang="en-US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November 13, 2014</a:t>
            </a:r>
            <a:endParaRPr lang="en-US" sz="17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0965" y="5876512"/>
            <a:ext cx="1060616" cy="719269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1322052" y="5974536"/>
            <a:ext cx="256953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North Central Texas</a:t>
            </a:r>
          </a:p>
          <a:p>
            <a:r>
              <a:rPr lang="en-US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Council of Governments</a:t>
            </a:r>
            <a:endParaRPr lang="en-US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Subtitle 2"/>
          <p:cNvSpPr txBox="1">
            <a:spLocks/>
          </p:cNvSpPr>
          <p:nvPr/>
        </p:nvSpPr>
        <p:spPr>
          <a:xfrm>
            <a:off x="6012873" y="4434160"/>
            <a:ext cx="3034153" cy="11689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endParaRPr lang="en-US" sz="17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791211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BACKGROUND </a:t>
            </a:r>
            <a:endParaRPr lang="en-US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645201"/>
            <a:ext cx="7886700" cy="4351338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</a:pPr>
            <a:r>
              <a:rPr lang="en-US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Previously, the Regional Transportation Council (RTC) approved staff to negotiate a transfer of up to 100 million in Transportation Development Credits (TDCs) to the Texas Department of Transportation (TxDOT).</a:t>
            </a:r>
          </a:p>
          <a:p>
            <a:pPr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</a:pPr>
            <a:r>
              <a:rPr lang="en-US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In June 2014, the Texas Transportation Commission (TTC) approved the transfer of 100 million TDCs for a $10 million Revolver Fund.</a:t>
            </a:r>
          </a:p>
        </p:txBody>
      </p:sp>
    </p:spTree>
    <p:extLst>
      <p:ext uri="{BB962C8B-B14F-4D97-AF65-F5344CB8AC3E}">
        <p14:creationId xmlns:p14="http://schemas.microsoft.com/office/powerpoint/2010/main" val="31646305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BACKGROUND Cont.</a:t>
            </a:r>
            <a:endParaRPr lang="en-US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1878" y="1690689"/>
            <a:ext cx="8097940" cy="4351338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</a:pPr>
            <a:r>
              <a:rPr lang="en-US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In July 2014, the RTC was briefed on the June 2014 Unified Transportation Program (UTP) update, and approved the concept and funding amount, and asked staff to administratively amend the TIP.</a:t>
            </a:r>
          </a:p>
          <a:p>
            <a:pPr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</a:pPr>
            <a:r>
              <a:rPr lang="en-US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Since early 2014, TxDOT and NCTCOG staff have worked to develop a mechanism to finalize the exchange.</a:t>
            </a:r>
            <a:endParaRPr lang="en-US" sz="2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988288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PROPOSED SOLUTION</a:t>
            </a:r>
            <a:endParaRPr lang="en-US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NCTCOG staff inventoried federally funded projects that also have local funds.</a:t>
            </a:r>
          </a:p>
          <a:p>
            <a:pPr marL="228600" lvl="1"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</a:pP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TxDOT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proposes to add State/federal funds to the projects and local funds will be removed.</a:t>
            </a:r>
          </a:p>
          <a:p>
            <a:pPr marL="228600" lvl="1"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Then, the local funds will be used to create the MPO Revolver Fund.</a:t>
            </a:r>
          </a:p>
          <a:p>
            <a:pPr marL="228600" lvl="1"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Finally, 100 million in TDCs will be transferred from MPO to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TxDOT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account(s) to complete the exchange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529081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38493"/>
            <a:ext cx="8515350" cy="1090258"/>
          </a:xfrm>
        </p:spPr>
        <p:txBody>
          <a:bodyPr>
            <a:normAutofit/>
          </a:bodyPr>
          <a:lstStyle/>
          <a:p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NEXT STEPS</a:t>
            </a:r>
            <a:endParaRPr lang="en-US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49" y="1291590"/>
            <a:ext cx="7956057" cy="5313404"/>
          </a:xfrm>
        </p:spPr>
        <p:txBody>
          <a:bodyPr>
            <a:noAutofit/>
          </a:bodyPr>
          <a:lstStyle/>
          <a:p>
            <a:pPr>
              <a:lnSpc>
                <a:spcPct val="110000"/>
              </a:lnSpc>
            </a:pP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Discuss NCTCOG letter to TxDOT with projects proposed for the exchange (Electronic </a:t>
            </a:r>
            <a:r>
              <a:rPr lang="en-US" sz="2400" smtClean="0">
                <a:latin typeface="Arial" panose="020B0604020202020204" pitchFamily="34" charset="0"/>
                <a:cs typeface="Arial" panose="020B0604020202020204" pitchFamily="34" charset="0"/>
              </a:rPr>
              <a:t>Item </a:t>
            </a:r>
            <a:r>
              <a:rPr lang="en-US" sz="2400" smtClean="0">
                <a:latin typeface="Arial" panose="020B0604020202020204" pitchFamily="34" charset="0"/>
                <a:cs typeface="Arial" panose="020B0604020202020204" pitchFamily="34" charset="0"/>
              </a:rPr>
              <a:t>8.1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lvl="1">
              <a:lnSpc>
                <a:spcPct val="110000"/>
              </a:lnSpc>
              <a:buFont typeface="Arial" panose="020B0604020202020204" pitchFamily="34" charset="0"/>
              <a:buChar char="–"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Proposed Projects:</a:t>
            </a:r>
          </a:p>
          <a:p>
            <a:pPr lvl="2">
              <a:lnSpc>
                <a:spcPct val="110000"/>
              </a:lnSpc>
              <a:buFont typeface="Arial" panose="020B0604020202020204" pitchFamily="34" charset="0"/>
              <a:buChar char="▫"/>
            </a:pPr>
            <a:r>
              <a:rPr lang="en-U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IH 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35E at Belt Line </a:t>
            </a:r>
            <a:r>
              <a:rPr lang="en-U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Road--$9,084,580 local</a:t>
            </a:r>
            <a:endParaRPr lang="en-US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2">
              <a:lnSpc>
                <a:spcPct val="110000"/>
              </a:lnSpc>
              <a:buFont typeface="Arial" panose="020B0604020202020204" pitchFamily="34" charset="0"/>
              <a:buChar char="▫"/>
            </a:pPr>
            <a:r>
              <a:rPr lang="en-U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IH 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35E/Dickerson </a:t>
            </a:r>
            <a:r>
              <a:rPr lang="en-U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Parkway--$1,406,340 local</a:t>
            </a:r>
          </a:p>
          <a:p>
            <a:pPr lvl="1">
              <a:lnSpc>
                <a:spcPct val="110000"/>
              </a:lnSpc>
              <a:buFont typeface="Arial" panose="020B0604020202020204" pitchFamily="34" charset="0"/>
              <a:buChar char="–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No change in total funding to these projects will occur, only a change to the type of funds. </a:t>
            </a:r>
          </a:p>
          <a:p>
            <a:pPr>
              <a:lnSpc>
                <a:spcPct val="110000"/>
              </a:lnSpc>
              <a:spcBef>
                <a:spcPts val="1200"/>
              </a:spcBef>
            </a:pP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Anticipate that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TxDOT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will finalize the exchange through UTP modifications at the November 2014 TTC meeting</a:t>
            </a:r>
          </a:p>
        </p:txBody>
      </p:sp>
    </p:spTree>
    <p:extLst>
      <p:ext uri="{BB962C8B-B14F-4D97-AF65-F5344CB8AC3E}">
        <p14:creationId xmlns:p14="http://schemas.microsoft.com/office/powerpoint/2010/main" val="12834033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QUESTIONS </a:t>
            </a:r>
            <a:b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AND COMMENTS</a:t>
            </a:r>
            <a:endParaRPr lang="en-US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Rectangle 2"/>
          <p:cNvSpPr txBox="1">
            <a:spLocks noChangeArrowheads="1"/>
          </p:cNvSpPr>
          <p:nvPr/>
        </p:nvSpPr>
        <p:spPr>
          <a:xfrm>
            <a:off x="1982784" y="4246031"/>
            <a:ext cx="5181600" cy="2133600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Font typeface="Arial" panose="020B0604020202020204" pitchFamily="34" charset="0"/>
              <a:buNone/>
            </a:pP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1982784" y="2052584"/>
            <a:ext cx="5181600" cy="2133600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Font typeface="Arial" panose="020B0604020202020204" pitchFamily="34" charset="0"/>
              <a:buNone/>
            </a:pPr>
            <a:r>
              <a:rPr lang="en-US" b="1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Christie Gotti</a:t>
            </a:r>
          </a:p>
          <a:p>
            <a:pPr algn="ctr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Font typeface="Arial" panose="020B0604020202020204" pitchFamily="34" charset="0"/>
              <a:buNone/>
            </a:pP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Senior Program Manager</a:t>
            </a:r>
          </a:p>
          <a:p>
            <a:pPr algn="ctr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Font typeface="Arial" panose="020B0604020202020204" pitchFamily="34" charset="0"/>
              <a:buNone/>
            </a:pP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Ph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: 817/608-2338</a:t>
            </a:r>
          </a:p>
          <a:p>
            <a:pPr algn="ctr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Font typeface="Arial" panose="020B0604020202020204" pitchFamily="34" charset="0"/>
              <a:buNone/>
            </a:pP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cgotti@nctcog.org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9879846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457</TotalTime>
  <Words>283</Words>
  <Application>Microsoft Office PowerPoint</Application>
  <PresentationFormat>On-screen Show (4:3)</PresentationFormat>
  <Paragraphs>28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Transportation Development Credits and the creation of  the MPO Revolver Fund</vt:lpstr>
      <vt:lpstr>BACKGROUND </vt:lpstr>
      <vt:lpstr>BACKGROUND Cont.</vt:lpstr>
      <vt:lpstr>PROPOSED SOLUTION</vt:lpstr>
      <vt:lpstr>NEXT STEPS</vt:lpstr>
      <vt:lpstr>QUESTIONS  AND COMMENTS</vt:lpstr>
    </vt:vector>
  </TitlesOfParts>
  <Company>NCTCOG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Adam Beckom</dc:creator>
  <cp:lastModifiedBy>April Leger</cp:lastModifiedBy>
  <cp:revision>59</cp:revision>
  <cp:lastPrinted>2014-11-03T20:22:31Z</cp:lastPrinted>
  <dcterms:created xsi:type="dcterms:W3CDTF">2014-10-14T20:26:00Z</dcterms:created>
  <dcterms:modified xsi:type="dcterms:W3CDTF">2014-11-05T22:11:54Z</dcterms:modified>
</cp:coreProperties>
</file>