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7A5750-6C43-EBCE-C3D2-E26F1F5380C4}" name="Joy Douglas" initials="JD" userId="S::JDouglas@nctcog.org::3db1752b-30b1-4761-9bb1-82732c17dabc" providerId="AD"/>
  <p188:author id="{4A89F2A9-189F-2135-40DF-A724F19E449D}" name="Hannah Ordonez" initials="HO" userId="S::hordonez@nctcog.org::f2e3e12a-79d9-4762-8cee-97458f449ae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41" autoAdjust="0"/>
  </p:normalViewPr>
  <p:slideViewPr>
    <p:cSldViewPr snapToGrid="0">
      <p:cViewPr varScale="1">
        <p:scale>
          <a:sx n="70" d="100"/>
          <a:sy n="70" d="100"/>
        </p:scale>
        <p:origin x="536" y="5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hyperlink" Target="https://youtu.be/PhKL32FaAPg?si=Ms1eFSc8xD3BTX0R"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hyperlink" Target="https://youtu.be/PhKL32FaAPg?si=Ms1eFSc8xD3BTX0R" TargetMode="External"/><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5A0A92-9D10-44AA-B8EC-B0F04266B779}" type="doc">
      <dgm:prSet loTypeId="urn:microsoft.com/office/officeart/2018/2/layout/IconVerticalSolidList" loCatId="icon" qsTypeId="urn:microsoft.com/office/officeart/2005/8/quickstyle/simple1" qsCatId="simple" csTypeId="urn:microsoft.com/office/officeart/2005/8/colors/accent2_5" csCatId="accent2" phldr="1"/>
      <dgm:spPr/>
      <dgm:t>
        <a:bodyPr/>
        <a:lstStyle/>
        <a:p>
          <a:endParaRPr lang="en-US"/>
        </a:p>
      </dgm:t>
    </dgm:pt>
    <dgm:pt modelId="{D414C64D-F054-40E9-AC92-A756D31CE8C0}">
      <dgm:prSet custT="1"/>
      <dgm:spPr/>
      <dgm:t>
        <a:bodyPr/>
        <a:lstStyle/>
        <a:p>
          <a:pPr>
            <a:lnSpc>
              <a:spcPct val="100000"/>
            </a:lnSpc>
          </a:pPr>
          <a:r>
            <a:rPr lang="en-US" sz="1600" dirty="0"/>
            <a:t>SSOs can be prevented by only flushing the three P’s: Pee, Poop, and Toilet Paper and properly disposing of Fats, Oils, and Grease (FOGs). Watch this video for more information about what to flush: </a:t>
          </a:r>
          <a:r>
            <a:rPr lang="en-US" sz="1600" dirty="0">
              <a:hlinkClick xmlns:r="http://schemas.openxmlformats.org/officeDocument/2006/relationships" r:id="rId1"/>
            </a:rPr>
            <a:t>Click here to view! </a:t>
          </a:r>
          <a:endParaRPr lang="en-US" sz="1600" dirty="0">
            <a:solidFill>
              <a:schemeClr val="accent1">
                <a:lumMod val="40000"/>
                <a:lumOff val="60000"/>
              </a:schemeClr>
            </a:solidFill>
          </a:endParaRPr>
        </a:p>
      </dgm:t>
    </dgm:pt>
    <dgm:pt modelId="{E3C6B1F8-C500-4919-BF54-B826161B600E}" type="parTrans" cxnId="{6BCDE7E0-F21D-4EFF-AD95-3A6690164EFB}">
      <dgm:prSet/>
      <dgm:spPr/>
      <dgm:t>
        <a:bodyPr/>
        <a:lstStyle/>
        <a:p>
          <a:endParaRPr lang="en-US"/>
        </a:p>
      </dgm:t>
    </dgm:pt>
    <dgm:pt modelId="{59AACCCF-5025-42FF-934B-3747F26B5FB1}" type="sibTrans" cxnId="{6BCDE7E0-F21D-4EFF-AD95-3A6690164EFB}">
      <dgm:prSet/>
      <dgm:spPr/>
      <dgm:t>
        <a:bodyPr/>
        <a:lstStyle/>
        <a:p>
          <a:endParaRPr lang="en-US"/>
        </a:p>
      </dgm:t>
    </dgm:pt>
    <dgm:pt modelId="{E88C9951-1D65-49E1-9E56-7689809AFD0D}">
      <dgm:prSet custT="1"/>
      <dgm:spPr/>
      <dgm:t>
        <a:bodyPr/>
        <a:lstStyle/>
        <a:p>
          <a:pPr>
            <a:lnSpc>
              <a:spcPct val="100000"/>
            </a:lnSpc>
          </a:pPr>
          <a:r>
            <a:rPr lang="en-US" sz="1600" dirty="0"/>
            <a:t>FOGs should always be thrown in the trash or recycled in a grease trap. Though they are liquid at room temperature, FOGs solidify and trap other materials which causes blockages in pipes and drains.</a:t>
          </a:r>
        </a:p>
      </dgm:t>
    </dgm:pt>
    <dgm:pt modelId="{CD1F580C-B587-490E-86D9-E6B4D2DB8579}" type="parTrans" cxnId="{C50D127C-CCE2-495B-9168-3E327AC22DC0}">
      <dgm:prSet/>
      <dgm:spPr/>
      <dgm:t>
        <a:bodyPr/>
        <a:lstStyle/>
        <a:p>
          <a:endParaRPr lang="en-US"/>
        </a:p>
      </dgm:t>
    </dgm:pt>
    <dgm:pt modelId="{518D973C-7FB7-4401-8B37-7217DF026E04}" type="sibTrans" cxnId="{C50D127C-CCE2-495B-9168-3E327AC22DC0}">
      <dgm:prSet/>
      <dgm:spPr/>
      <dgm:t>
        <a:bodyPr/>
        <a:lstStyle/>
        <a:p>
          <a:endParaRPr lang="en-US"/>
        </a:p>
      </dgm:t>
    </dgm:pt>
    <dgm:pt modelId="{71A243D8-1646-41E0-B171-228582D32BC5}">
      <dgm:prSet custT="1"/>
      <dgm:spPr/>
      <dgm:t>
        <a:bodyPr/>
        <a:lstStyle/>
        <a:p>
          <a:pPr>
            <a:lnSpc>
              <a:spcPct val="100000"/>
            </a:lnSpc>
          </a:pPr>
          <a:endParaRPr lang="en-US" sz="1400" dirty="0"/>
        </a:p>
        <a:p>
          <a:pPr>
            <a:lnSpc>
              <a:spcPct val="100000"/>
            </a:lnSpc>
          </a:pPr>
          <a:r>
            <a:rPr lang="en-US" sz="1600" dirty="0"/>
            <a:t>Household products (including some marked ‘flushable’) such as baby wipes, facial wipes, sanitary pads, and tampons create blockages in sanitary sewers as well.</a:t>
          </a:r>
        </a:p>
        <a:p>
          <a:endParaRPr lang="en-US" sz="1400" dirty="0"/>
        </a:p>
      </dgm:t>
    </dgm:pt>
    <dgm:pt modelId="{52F11A04-0DA2-4ABA-BA4D-CDCD7282A911}" type="parTrans" cxnId="{2B52CE01-3A71-4EC0-ACBB-729F50222CE9}">
      <dgm:prSet/>
      <dgm:spPr/>
      <dgm:t>
        <a:bodyPr/>
        <a:lstStyle/>
        <a:p>
          <a:endParaRPr lang="en-US"/>
        </a:p>
      </dgm:t>
    </dgm:pt>
    <dgm:pt modelId="{911D774A-EA85-4932-BFAF-EB3AAD73B2F3}" type="sibTrans" cxnId="{2B52CE01-3A71-4EC0-ACBB-729F50222CE9}">
      <dgm:prSet/>
      <dgm:spPr/>
      <dgm:t>
        <a:bodyPr/>
        <a:lstStyle/>
        <a:p>
          <a:endParaRPr lang="en-US"/>
        </a:p>
      </dgm:t>
    </dgm:pt>
    <dgm:pt modelId="{CB71AB34-2374-4245-9FE0-DE5DF9512C8C}">
      <dgm:prSet custT="1"/>
      <dgm:spPr/>
      <dgm:t>
        <a:bodyPr/>
        <a:lstStyle/>
        <a:p>
          <a:pPr>
            <a:lnSpc>
              <a:spcPct val="100000"/>
            </a:lnSpc>
          </a:pPr>
          <a:r>
            <a:rPr lang="en-US" sz="1600" dirty="0"/>
            <a:t>Limiting harsh and toxic chemicals like cleaning products that go down the drain also help in preventing SSOs.</a:t>
          </a:r>
        </a:p>
      </dgm:t>
    </dgm:pt>
    <dgm:pt modelId="{8A341EC2-AC58-4784-9CBC-25FBBE346881}" type="parTrans" cxnId="{3E7D13FF-9193-43DD-BC8D-5EE73ECBEBF6}">
      <dgm:prSet/>
      <dgm:spPr/>
      <dgm:t>
        <a:bodyPr/>
        <a:lstStyle/>
        <a:p>
          <a:endParaRPr lang="en-US"/>
        </a:p>
      </dgm:t>
    </dgm:pt>
    <dgm:pt modelId="{BFCE412C-8C7B-45E3-ADA0-FD22409B3502}" type="sibTrans" cxnId="{3E7D13FF-9193-43DD-BC8D-5EE73ECBEBF6}">
      <dgm:prSet/>
      <dgm:spPr/>
      <dgm:t>
        <a:bodyPr/>
        <a:lstStyle/>
        <a:p>
          <a:endParaRPr lang="en-US"/>
        </a:p>
      </dgm:t>
    </dgm:pt>
    <dgm:pt modelId="{7D2BD1C2-12C6-4199-9F0A-ED98C7FB0D8D}" type="pres">
      <dgm:prSet presAssocID="{635A0A92-9D10-44AA-B8EC-B0F04266B779}" presName="root" presStyleCnt="0">
        <dgm:presLayoutVars>
          <dgm:dir/>
          <dgm:resizeHandles val="exact"/>
        </dgm:presLayoutVars>
      </dgm:prSet>
      <dgm:spPr/>
    </dgm:pt>
    <dgm:pt modelId="{9D34B14D-EDD8-4220-A009-1842C20394DE}" type="pres">
      <dgm:prSet presAssocID="{D414C64D-F054-40E9-AC92-A756D31CE8C0}" presName="compNode" presStyleCnt="0"/>
      <dgm:spPr/>
    </dgm:pt>
    <dgm:pt modelId="{D5237DCE-70DF-48F8-BA7D-C90870117226}" type="pres">
      <dgm:prSet presAssocID="{D414C64D-F054-40E9-AC92-A756D31CE8C0}" presName="bgRect" presStyleLbl="bgShp" presStyleIdx="0" presStyleCnt="4" custScaleY="155709" custLinFactNeighborX="-2" custLinFactNeighborY="-1146"/>
      <dgm:spPr/>
    </dgm:pt>
    <dgm:pt modelId="{F9422F62-777D-441E-84AB-1345EF23D3FC}" type="pres">
      <dgm:prSet presAssocID="{D414C64D-F054-40E9-AC92-A756D31CE8C0}" presName="iconRect" presStyleLbl="node1" presStyleIdx="0" presStyleCnt="4" custScaleX="175228" custScaleY="154111"/>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Toilet outline"/>
        </a:ext>
      </dgm:extLst>
    </dgm:pt>
    <dgm:pt modelId="{DEBCD535-BF6A-4769-AE87-DB8DDE5246F4}" type="pres">
      <dgm:prSet presAssocID="{D414C64D-F054-40E9-AC92-A756D31CE8C0}" presName="spaceRect" presStyleCnt="0"/>
      <dgm:spPr/>
    </dgm:pt>
    <dgm:pt modelId="{BE47EFD1-D713-4689-9E39-355BCA5C44E0}" type="pres">
      <dgm:prSet presAssocID="{D414C64D-F054-40E9-AC92-A756D31CE8C0}" presName="parTx" presStyleLbl="revTx" presStyleIdx="0" presStyleCnt="4">
        <dgm:presLayoutVars>
          <dgm:chMax val="0"/>
          <dgm:chPref val="0"/>
        </dgm:presLayoutVars>
      </dgm:prSet>
      <dgm:spPr/>
    </dgm:pt>
    <dgm:pt modelId="{0D210BC7-08D2-4087-A7D0-EBCC0D83C0A3}" type="pres">
      <dgm:prSet presAssocID="{59AACCCF-5025-42FF-934B-3747F26B5FB1}" presName="sibTrans" presStyleCnt="0"/>
      <dgm:spPr/>
    </dgm:pt>
    <dgm:pt modelId="{3F0BC48E-C4E8-439B-A37F-E41F61D5988F}" type="pres">
      <dgm:prSet presAssocID="{E88C9951-1D65-49E1-9E56-7689809AFD0D}" presName="compNode" presStyleCnt="0"/>
      <dgm:spPr/>
    </dgm:pt>
    <dgm:pt modelId="{05746168-F07D-46F4-90FF-37105E7354E4}" type="pres">
      <dgm:prSet presAssocID="{E88C9951-1D65-49E1-9E56-7689809AFD0D}" presName="bgRect" presStyleLbl="bgShp" presStyleIdx="1" presStyleCnt="4" custScaleY="112302"/>
      <dgm:spPr/>
    </dgm:pt>
    <dgm:pt modelId="{E7035DE2-D08A-48A5-9412-5AB14A2761E3}" type="pres">
      <dgm:prSet presAssocID="{E88C9951-1D65-49E1-9E56-7689809AFD0D}" presName="iconRect" presStyleLbl="node1" presStyleIdx="1" presStyleCnt="4" custScaleX="149038" custScaleY="126573"/>
      <dgm:spPr>
        <a:blipFill rotWithShape="1">
          <a:blip xmlns:r="http://schemas.openxmlformats.org/officeDocument/2006/relationships" r:embed="rId4"/>
          <a:srcRect/>
          <a:stretch>
            <a:fillRect l="-12000" r="-12000"/>
          </a:stretch>
        </a:blipFill>
      </dgm:spPr>
      <dgm:extLst>
        <a:ext uri="{E40237B7-FDA0-4F09-8148-C483321AD2D9}">
          <dgm14:cNvPr xmlns:dgm14="http://schemas.microsoft.com/office/drawing/2010/diagram" id="0" name="" descr="Rainy scene"/>
        </a:ext>
      </dgm:extLst>
    </dgm:pt>
    <dgm:pt modelId="{3954EF93-CA5C-4429-8FD4-E0634FC2A796}" type="pres">
      <dgm:prSet presAssocID="{E88C9951-1D65-49E1-9E56-7689809AFD0D}" presName="spaceRect" presStyleCnt="0"/>
      <dgm:spPr/>
    </dgm:pt>
    <dgm:pt modelId="{43607CBC-40F4-43AE-B3F1-5FB183C1720D}" type="pres">
      <dgm:prSet presAssocID="{E88C9951-1D65-49E1-9E56-7689809AFD0D}" presName="parTx" presStyleLbl="revTx" presStyleIdx="1" presStyleCnt="4">
        <dgm:presLayoutVars>
          <dgm:chMax val="0"/>
          <dgm:chPref val="0"/>
        </dgm:presLayoutVars>
      </dgm:prSet>
      <dgm:spPr/>
    </dgm:pt>
    <dgm:pt modelId="{DA29F695-BB84-4B80-AAF9-3D8DEA2B9F61}" type="pres">
      <dgm:prSet presAssocID="{518D973C-7FB7-4401-8B37-7217DF026E04}" presName="sibTrans" presStyleCnt="0"/>
      <dgm:spPr/>
    </dgm:pt>
    <dgm:pt modelId="{6DDFD72A-653F-44A4-9870-D0C46B1B9681}" type="pres">
      <dgm:prSet presAssocID="{71A243D8-1646-41E0-B171-228582D32BC5}" presName="compNode" presStyleCnt="0"/>
      <dgm:spPr/>
    </dgm:pt>
    <dgm:pt modelId="{2ACE8941-E531-4F16-B567-832F405A908D}" type="pres">
      <dgm:prSet presAssocID="{71A243D8-1646-41E0-B171-228582D32BC5}" presName="bgRect" presStyleLbl="bgShp" presStyleIdx="2" presStyleCnt="4"/>
      <dgm:spPr/>
    </dgm:pt>
    <dgm:pt modelId="{0319E329-C5CF-4CAF-B6F2-620C752A3EAD}" type="pres">
      <dgm:prSet presAssocID="{71A243D8-1646-41E0-B171-228582D32BC5}" presName="iconRect" presStyleLbl="node1" presStyleIdx="2" presStyleCnt="4" custScaleX="149038" custScaleY="127653"/>
      <dgm:spPr>
        <a:blipFill rotWithShape="1">
          <a:blip xmlns:r="http://schemas.openxmlformats.org/officeDocument/2006/relationships" r:embed="rId5"/>
          <a:srcRect/>
          <a:stretch>
            <a:fillRect l="-15000" r="-15000"/>
          </a:stretch>
        </a:blipFill>
      </dgm:spPr>
      <dgm:extLst>
        <a:ext uri="{E40237B7-FDA0-4F09-8148-C483321AD2D9}">
          <dgm14:cNvPr xmlns:dgm14="http://schemas.microsoft.com/office/drawing/2010/diagram" id="0" name="" descr="Toothbrush"/>
        </a:ext>
      </dgm:extLst>
    </dgm:pt>
    <dgm:pt modelId="{21586046-2982-45E6-AE39-0AA3D1A68D78}" type="pres">
      <dgm:prSet presAssocID="{71A243D8-1646-41E0-B171-228582D32BC5}" presName="spaceRect" presStyleCnt="0"/>
      <dgm:spPr/>
    </dgm:pt>
    <dgm:pt modelId="{70EE9754-C2AD-48E1-8524-59CD008CA284}" type="pres">
      <dgm:prSet presAssocID="{71A243D8-1646-41E0-B171-228582D32BC5}" presName="parTx" presStyleLbl="revTx" presStyleIdx="2" presStyleCnt="4" custScaleY="108933">
        <dgm:presLayoutVars>
          <dgm:chMax val="0"/>
          <dgm:chPref val="0"/>
        </dgm:presLayoutVars>
      </dgm:prSet>
      <dgm:spPr/>
    </dgm:pt>
    <dgm:pt modelId="{DB9411D0-7C31-421E-8D22-4BB8C978AEFC}" type="pres">
      <dgm:prSet presAssocID="{911D774A-EA85-4932-BFAF-EB3AAD73B2F3}" presName="sibTrans" presStyleCnt="0"/>
      <dgm:spPr/>
    </dgm:pt>
    <dgm:pt modelId="{A1479431-EAC0-4311-B519-9E9ADBE6708F}" type="pres">
      <dgm:prSet presAssocID="{CB71AB34-2374-4245-9FE0-DE5DF9512C8C}" presName="compNode" presStyleCnt="0"/>
      <dgm:spPr/>
    </dgm:pt>
    <dgm:pt modelId="{D4908A6D-ECEB-4313-8C0D-1D66DDC9B56E}" type="pres">
      <dgm:prSet presAssocID="{CB71AB34-2374-4245-9FE0-DE5DF9512C8C}" presName="bgRect" presStyleLbl="bgShp" presStyleIdx="3" presStyleCnt="4"/>
      <dgm:spPr/>
    </dgm:pt>
    <dgm:pt modelId="{B05F16AE-8AD8-49F9-AC92-37E8828D8310}" type="pres">
      <dgm:prSet presAssocID="{CB71AB34-2374-4245-9FE0-DE5DF9512C8C}" presName="iconRect" presStyleLbl="node1" presStyleIdx="3" presStyleCnt="4" custScaleX="158509" custScaleY="135404"/>
      <dgm:spPr>
        <a:blipFill rotWithShape="1">
          <a:blip xmlns:r="http://schemas.openxmlformats.org/officeDocument/2006/relationships" r:embed="rId6"/>
          <a:srcRect/>
          <a:stretch>
            <a:fillRect/>
          </a:stretch>
        </a:blipFill>
      </dgm:spPr>
      <dgm:extLst>
        <a:ext uri="{E40237B7-FDA0-4F09-8148-C483321AD2D9}">
          <dgm14:cNvPr xmlns:dgm14="http://schemas.microsoft.com/office/drawing/2010/diagram" id="0" name="" descr="Scientist"/>
        </a:ext>
      </dgm:extLst>
    </dgm:pt>
    <dgm:pt modelId="{F57240FB-2E7E-48D1-9196-E62C1023B601}" type="pres">
      <dgm:prSet presAssocID="{CB71AB34-2374-4245-9FE0-DE5DF9512C8C}" presName="spaceRect" presStyleCnt="0"/>
      <dgm:spPr/>
    </dgm:pt>
    <dgm:pt modelId="{A9D48B63-A86E-4B64-B48A-73C94856A93B}" type="pres">
      <dgm:prSet presAssocID="{CB71AB34-2374-4245-9FE0-DE5DF9512C8C}" presName="parTx" presStyleLbl="revTx" presStyleIdx="3" presStyleCnt="4">
        <dgm:presLayoutVars>
          <dgm:chMax val="0"/>
          <dgm:chPref val="0"/>
        </dgm:presLayoutVars>
      </dgm:prSet>
      <dgm:spPr/>
    </dgm:pt>
  </dgm:ptLst>
  <dgm:cxnLst>
    <dgm:cxn modelId="{2B52CE01-3A71-4EC0-ACBB-729F50222CE9}" srcId="{635A0A92-9D10-44AA-B8EC-B0F04266B779}" destId="{71A243D8-1646-41E0-B171-228582D32BC5}" srcOrd="2" destOrd="0" parTransId="{52F11A04-0DA2-4ABA-BA4D-CDCD7282A911}" sibTransId="{911D774A-EA85-4932-BFAF-EB3AAD73B2F3}"/>
    <dgm:cxn modelId="{E9DB2F08-E46B-4B4A-8595-A56120376C21}" type="presOf" srcId="{635A0A92-9D10-44AA-B8EC-B0F04266B779}" destId="{7D2BD1C2-12C6-4199-9F0A-ED98C7FB0D8D}" srcOrd="0" destOrd="0" presId="urn:microsoft.com/office/officeart/2018/2/layout/IconVerticalSolidList"/>
    <dgm:cxn modelId="{015F8010-7A03-40F4-AD1F-BCCBE88C0D0A}" type="presOf" srcId="{CB71AB34-2374-4245-9FE0-DE5DF9512C8C}" destId="{A9D48B63-A86E-4B64-B48A-73C94856A93B}" srcOrd="0" destOrd="0" presId="urn:microsoft.com/office/officeart/2018/2/layout/IconVerticalSolidList"/>
    <dgm:cxn modelId="{C50D127C-CCE2-495B-9168-3E327AC22DC0}" srcId="{635A0A92-9D10-44AA-B8EC-B0F04266B779}" destId="{E88C9951-1D65-49E1-9E56-7689809AFD0D}" srcOrd="1" destOrd="0" parTransId="{CD1F580C-B587-490E-86D9-E6B4D2DB8579}" sibTransId="{518D973C-7FB7-4401-8B37-7217DF026E04}"/>
    <dgm:cxn modelId="{45B70588-BC35-4060-A287-6334F7050792}" type="presOf" srcId="{71A243D8-1646-41E0-B171-228582D32BC5}" destId="{70EE9754-C2AD-48E1-8524-59CD008CA284}" srcOrd="0" destOrd="0" presId="urn:microsoft.com/office/officeart/2018/2/layout/IconVerticalSolidList"/>
    <dgm:cxn modelId="{C3E9C2C0-8832-4DA0-A2F4-DFEA56A0EAD9}" type="presOf" srcId="{E88C9951-1D65-49E1-9E56-7689809AFD0D}" destId="{43607CBC-40F4-43AE-B3F1-5FB183C1720D}" srcOrd="0" destOrd="0" presId="urn:microsoft.com/office/officeart/2018/2/layout/IconVerticalSolidList"/>
    <dgm:cxn modelId="{6BCDE7E0-F21D-4EFF-AD95-3A6690164EFB}" srcId="{635A0A92-9D10-44AA-B8EC-B0F04266B779}" destId="{D414C64D-F054-40E9-AC92-A756D31CE8C0}" srcOrd="0" destOrd="0" parTransId="{E3C6B1F8-C500-4919-BF54-B826161B600E}" sibTransId="{59AACCCF-5025-42FF-934B-3747F26B5FB1}"/>
    <dgm:cxn modelId="{318A21E2-114E-4497-B8D1-E326717BA585}" type="presOf" srcId="{D414C64D-F054-40E9-AC92-A756D31CE8C0}" destId="{BE47EFD1-D713-4689-9E39-355BCA5C44E0}" srcOrd="0" destOrd="0" presId="urn:microsoft.com/office/officeart/2018/2/layout/IconVerticalSolidList"/>
    <dgm:cxn modelId="{3E7D13FF-9193-43DD-BC8D-5EE73ECBEBF6}" srcId="{635A0A92-9D10-44AA-B8EC-B0F04266B779}" destId="{CB71AB34-2374-4245-9FE0-DE5DF9512C8C}" srcOrd="3" destOrd="0" parTransId="{8A341EC2-AC58-4784-9CBC-25FBBE346881}" sibTransId="{BFCE412C-8C7B-45E3-ADA0-FD22409B3502}"/>
    <dgm:cxn modelId="{C9DA5FD4-D2DD-4809-98EC-6843713FA5C6}" type="presParOf" srcId="{7D2BD1C2-12C6-4199-9F0A-ED98C7FB0D8D}" destId="{9D34B14D-EDD8-4220-A009-1842C20394DE}" srcOrd="0" destOrd="0" presId="urn:microsoft.com/office/officeart/2018/2/layout/IconVerticalSolidList"/>
    <dgm:cxn modelId="{DCD46046-1916-4DDF-9749-E1064AA0F6F9}" type="presParOf" srcId="{9D34B14D-EDD8-4220-A009-1842C20394DE}" destId="{D5237DCE-70DF-48F8-BA7D-C90870117226}" srcOrd="0" destOrd="0" presId="urn:microsoft.com/office/officeart/2018/2/layout/IconVerticalSolidList"/>
    <dgm:cxn modelId="{C7CA5FEC-3FD8-4F06-A8AD-EF36CDE01921}" type="presParOf" srcId="{9D34B14D-EDD8-4220-A009-1842C20394DE}" destId="{F9422F62-777D-441E-84AB-1345EF23D3FC}" srcOrd="1" destOrd="0" presId="urn:microsoft.com/office/officeart/2018/2/layout/IconVerticalSolidList"/>
    <dgm:cxn modelId="{D4C4FF79-311D-47E4-AC7E-82467DACE061}" type="presParOf" srcId="{9D34B14D-EDD8-4220-A009-1842C20394DE}" destId="{DEBCD535-BF6A-4769-AE87-DB8DDE5246F4}" srcOrd="2" destOrd="0" presId="urn:microsoft.com/office/officeart/2018/2/layout/IconVerticalSolidList"/>
    <dgm:cxn modelId="{89BE83D1-97A6-4870-BA25-B63B496D96F1}" type="presParOf" srcId="{9D34B14D-EDD8-4220-A009-1842C20394DE}" destId="{BE47EFD1-D713-4689-9E39-355BCA5C44E0}" srcOrd="3" destOrd="0" presId="urn:microsoft.com/office/officeart/2018/2/layout/IconVerticalSolidList"/>
    <dgm:cxn modelId="{AA86A9E6-420C-4BBE-8E37-E3D511A8498C}" type="presParOf" srcId="{7D2BD1C2-12C6-4199-9F0A-ED98C7FB0D8D}" destId="{0D210BC7-08D2-4087-A7D0-EBCC0D83C0A3}" srcOrd="1" destOrd="0" presId="urn:microsoft.com/office/officeart/2018/2/layout/IconVerticalSolidList"/>
    <dgm:cxn modelId="{8CD8C475-4E3B-493F-903D-E12A8991F369}" type="presParOf" srcId="{7D2BD1C2-12C6-4199-9F0A-ED98C7FB0D8D}" destId="{3F0BC48E-C4E8-439B-A37F-E41F61D5988F}" srcOrd="2" destOrd="0" presId="urn:microsoft.com/office/officeart/2018/2/layout/IconVerticalSolidList"/>
    <dgm:cxn modelId="{9F9C5F9D-93AB-4D90-8B6C-10ABBA9C9B79}" type="presParOf" srcId="{3F0BC48E-C4E8-439B-A37F-E41F61D5988F}" destId="{05746168-F07D-46F4-90FF-37105E7354E4}" srcOrd="0" destOrd="0" presId="urn:microsoft.com/office/officeart/2018/2/layout/IconVerticalSolidList"/>
    <dgm:cxn modelId="{AED28825-6860-44C6-8377-0737996FB5ED}" type="presParOf" srcId="{3F0BC48E-C4E8-439B-A37F-E41F61D5988F}" destId="{E7035DE2-D08A-48A5-9412-5AB14A2761E3}" srcOrd="1" destOrd="0" presId="urn:microsoft.com/office/officeart/2018/2/layout/IconVerticalSolidList"/>
    <dgm:cxn modelId="{817492CA-0FD1-45A6-9D3A-01DC688B2C9A}" type="presParOf" srcId="{3F0BC48E-C4E8-439B-A37F-E41F61D5988F}" destId="{3954EF93-CA5C-4429-8FD4-E0634FC2A796}" srcOrd="2" destOrd="0" presId="urn:microsoft.com/office/officeart/2018/2/layout/IconVerticalSolidList"/>
    <dgm:cxn modelId="{9BE6FC43-9C7F-4AA1-9262-8C2DD4D81E6C}" type="presParOf" srcId="{3F0BC48E-C4E8-439B-A37F-E41F61D5988F}" destId="{43607CBC-40F4-43AE-B3F1-5FB183C1720D}" srcOrd="3" destOrd="0" presId="urn:microsoft.com/office/officeart/2018/2/layout/IconVerticalSolidList"/>
    <dgm:cxn modelId="{07EE57B5-6FCC-4359-933D-4DD050F2CF2E}" type="presParOf" srcId="{7D2BD1C2-12C6-4199-9F0A-ED98C7FB0D8D}" destId="{DA29F695-BB84-4B80-AAF9-3D8DEA2B9F61}" srcOrd="3" destOrd="0" presId="urn:microsoft.com/office/officeart/2018/2/layout/IconVerticalSolidList"/>
    <dgm:cxn modelId="{32F12805-4465-43E0-AF91-23A78B32E7DE}" type="presParOf" srcId="{7D2BD1C2-12C6-4199-9F0A-ED98C7FB0D8D}" destId="{6DDFD72A-653F-44A4-9870-D0C46B1B9681}" srcOrd="4" destOrd="0" presId="urn:microsoft.com/office/officeart/2018/2/layout/IconVerticalSolidList"/>
    <dgm:cxn modelId="{D042E3C8-5F36-430C-9527-2A0BD3C8FC82}" type="presParOf" srcId="{6DDFD72A-653F-44A4-9870-D0C46B1B9681}" destId="{2ACE8941-E531-4F16-B567-832F405A908D}" srcOrd="0" destOrd="0" presId="urn:microsoft.com/office/officeart/2018/2/layout/IconVerticalSolidList"/>
    <dgm:cxn modelId="{882827DB-ECA3-4529-945A-CBA408394408}" type="presParOf" srcId="{6DDFD72A-653F-44A4-9870-D0C46B1B9681}" destId="{0319E329-C5CF-4CAF-B6F2-620C752A3EAD}" srcOrd="1" destOrd="0" presId="urn:microsoft.com/office/officeart/2018/2/layout/IconVerticalSolidList"/>
    <dgm:cxn modelId="{B4329330-7F89-4BF8-94D4-3995BD835CC3}" type="presParOf" srcId="{6DDFD72A-653F-44A4-9870-D0C46B1B9681}" destId="{21586046-2982-45E6-AE39-0AA3D1A68D78}" srcOrd="2" destOrd="0" presId="urn:microsoft.com/office/officeart/2018/2/layout/IconVerticalSolidList"/>
    <dgm:cxn modelId="{BD69812B-BC61-4010-8ACB-F455C9561420}" type="presParOf" srcId="{6DDFD72A-653F-44A4-9870-D0C46B1B9681}" destId="{70EE9754-C2AD-48E1-8524-59CD008CA284}" srcOrd="3" destOrd="0" presId="urn:microsoft.com/office/officeart/2018/2/layout/IconVerticalSolidList"/>
    <dgm:cxn modelId="{90C68175-E047-40FE-86A6-48E5BC7C1983}" type="presParOf" srcId="{7D2BD1C2-12C6-4199-9F0A-ED98C7FB0D8D}" destId="{DB9411D0-7C31-421E-8D22-4BB8C978AEFC}" srcOrd="5" destOrd="0" presId="urn:microsoft.com/office/officeart/2018/2/layout/IconVerticalSolidList"/>
    <dgm:cxn modelId="{1AAD5FF1-19E4-4E42-B491-722ED2496616}" type="presParOf" srcId="{7D2BD1C2-12C6-4199-9F0A-ED98C7FB0D8D}" destId="{A1479431-EAC0-4311-B519-9E9ADBE6708F}" srcOrd="6" destOrd="0" presId="urn:microsoft.com/office/officeart/2018/2/layout/IconVerticalSolidList"/>
    <dgm:cxn modelId="{9DA93C16-BCD9-4C96-907F-8378ED2BDA38}" type="presParOf" srcId="{A1479431-EAC0-4311-B519-9E9ADBE6708F}" destId="{D4908A6D-ECEB-4313-8C0D-1D66DDC9B56E}" srcOrd="0" destOrd="0" presId="urn:microsoft.com/office/officeart/2018/2/layout/IconVerticalSolidList"/>
    <dgm:cxn modelId="{74025629-99C3-439C-A0D0-BA35ADACEDC8}" type="presParOf" srcId="{A1479431-EAC0-4311-B519-9E9ADBE6708F}" destId="{B05F16AE-8AD8-49F9-AC92-37E8828D8310}" srcOrd="1" destOrd="0" presId="urn:microsoft.com/office/officeart/2018/2/layout/IconVerticalSolidList"/>
    <dgm:cxn modelId="{0EDB7975-9AE7-4A1B-9147-715EE2AD2556}" type="presParOf" srcId="{A1479431-EAC0-4311-B519-9E9ADBE6708F}" destId="{F57240FB-2E7E-48D1-9196-E62C1023B601}" srcOrd="2" destOrd="0" presId="urn:microsoft.com/office/officeart/2018/2/layout/IconVerticalSolidList"/>
    <dgm:cxn modelId="{96812293-89D1-4EFB-9E6E-FB52608321B6}" type="presParOf" srcId="{A1479431-EAC0-4311-B519-9E9ADBE6708F}" destId="{A9D48B63-A86E-4B64-B48A-73C94856A93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37DCE-70DF-48F8-BA7D-C90870117226}">
      <dsp:nvSpPr>
        <dsp:cNvPr id="0" name=""/>
        <dsp:cNvSpPr/>
      </dsp:nvSpPr>
      <dsp:spPr>
        <a:xfrm>
          <a:off x="0" y="78580"/>
          <a:ext cx="10284998" cy="11872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22F62-777D-441E-84AB-1345EF23D3FC}">
      <dsp:nvSpPr>
        <dsp:cNvPr id="0" name=""/>
        <dsp:cNvSpPr/>
      </dsp:nvSpPr>
      <dsp:spPr>
        <a:xfrm>
          <a:off x="72758" y="357809"/>
          <a:ext cx="735585" cy="6463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47EFD1-D713-4689-9E39-355BCA5C44E0}">
      <dsp:nvSpPr>
        <dsp:cNvPr id="0" name=""/>
        <dsp:cNvSpPr/>
      </dsp:nvSpPr>
      <dsp:spPr>
        <a:xfrm>
          <a:off x="881103" y="299710"/>
          <a:ext cx="9364088" cy="83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64" tIns="88264" rIns="88264" bIns="88264" numCol="1" spcCol="1270" anchor="ctr" anchorCtr="0">
          <a:noAutofit/>
        </a:bodyPr>
        <a:lstStyle/>
        <a:p>
          <a:pPr marL="0" lvl="0" indent="0" algn="l" defTabSz="711200">
            <a:lnSpc>
              <a:spcPct val="100000"/>
            </a:lnSpc>
            <a:spcBef>
              <a:spcPct val="0"/>
            </a:spcBef>
            <a:spcAft>
              <a:spcPct val="35000"/>
            </a:spcAft>
            <a:buNone/>
          </a:pPr>
          <a:r>
            <a:rPr lang="en-US" sz="1600" kern="1200" dirty="0"/>
            <a:t>SSOs can be prevented by only flushing the three P’s: Pee, Poop, and Toilet Paper and properly disposing of Fats, Oils, and Grease (FOGs). Watch this video for more information about what to flush: </a:t>
          </a:r>
          <a:r>
            <a:rPr lang="en-US" sz="1600" kern="1200" dirty="0">
              <a:hlinkClick xmlns:r="http://schemas.openxmlformats.org/officeDocument/2006/relationships" r:id="rId3"/>
            </a:rPr>
            <a:t>Click here to view! </a:t>
          </a:r>
          <a:endParaRPr lang="en-US" sz="1600" kern="1200" dirty="0">
            <a:solidFill>
              <a:schemeClr val="accent1">
                <a:lumMod val="40000"/>
                <a:lumOff val="60000"/>
              </a:schemeClr>
            </a:solidFill>
          </a:endParaRPr>
        </a:p>
      </dsp:txBody>
      <dsp:txXfrm>
        <a:off x="881103" y="299710"/>
        <a:ext cx="9364088" cy="833989"/>
      </dsp:txXfrm>
    </dsp:sp>
    <dsp:sp modelId="{05746168-F07D-46F4-90FF-37105E7354E4}">
      <dsp:nvSpPr>
        <dsp:cNvPr id="0" name=""/>
        <dsp:cNvSpPr/>
      </dsp:nvSpPr>
      <dsp:spPr>
        <a:xfrm>
          <a:off x="0" y="1483104"/>
          <a:ext cx="10284998" cy="8563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035DE2-D08A-48A5-9412-5AB14A2761E3}">
      <dsp:nvSpPr>
        <dsp:cNvPr id="0" name=""/>
        <dsp:cNvSpPr/>
      </dsp:nvSpPr>
      <dsp:spPr>
        <a:xfrm>
          <a:off x="127730" y="1645849"/>
          <a:ext cx="625643" cy="530819"/>
        </a:xfrm>
        <a:prstGeom prst="rect">
          <a:avLst/>
        </a:prstGeom>
        <a:blipFill rotWithShape="1">
          <a:blip xmlns:r="http://schemas.openxmlformats.org/officeDocument/2006/relationships" r:embed="rId4"/>
          <a:srcRect/>
          <a:stretch>
            <a:fillRect l="-12000" r="-1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07CBC-40F4-43AE-B3F1-5FB183C1720D}">
      <dsp:nvSpPr>
        <dsp:cNvPr id="0" name=""/>
        <dsp:cNvSpPr/>
      </dsp:nvSpPr>
      <dsp:spPr>
        <a:xfrm>
          <a:off x="881103" y="1530006"/>
          <a:ext cx="9364088" cy="83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64" tIns="88264" rIns="88264" bIns="88264" numCol="1" spcCol="1270" anchor="ctr" anchorCtr="0">
          <a:noAutofit/>
        </a:bodyPr>
        <a:lstStyle/>
        <a:p>
          <a:pPr marL="0" lvl="0" indent="0" algn="l" defTabSz="711200">
            <a:lnSpc>
              <a:spcPct val="100000"/>
            </a:lnSpc>
            <a:spcBef>
              <a:spcPct val="0"/>
            </a:spcBef>
            <a:spcAft>
              <a:spcPct val="35000"/>
            </a:spcAft>
            <a:buNone/>
          </a:pPr>
          <a:r>
            <a:rPr lang="en-US" sz="1600" kern="1200" dirty="0"/>
            <a:t>FOGs should always be thrown in the trash or recycled in a grease trap. Though they are liquid at room temperature, FOGs solidify and trap other materials which causes blockages in pipes and drains.</a:t>
          </a:r>
        </a:p>
      </dsp:txBody>
      <dsp:txXfrm>
        <a:off x="881103" y="1530006"/>
        <a:ext cx="9364088" cy="833989"/>
      </dsp:txXfrm>
    </dsp:sp>
    <dsp:sp modelId="{2ACE8941-E531-4F16-B567-832F405A908D}">
      <dsp:nvSpPr>
        <dsp:cNvPr id="0" name=""/>
        <dsp:cNvSpPr/>
      </dsp:nvSpPr>
      <dsp:spPr>
        <a:xfrm>
          <a:off x="0" y="2609744"/>
          <a:ext cx="10284998" cy="7625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19E329-C5CF-4CAF-B6F2-620C752A3EAD}">
      <dsp:nvSpPr>
        <dsp:cNvPr id="0" name=""/>
        <dsp:cNvSpPr/>
      </dsp:nvSpPr>
      <dsp:spPr>
        <a:xfrm>
          <a:off x="127730" y="2723322"/>
          <a:ext cx="625643" cy="535348"/>
        </a:xfrm>
        <a:prstGeom prst="rect">
          <a:avLst/>
        </a:prstGeom>
        <a:blipFill rotWithShape="1">
          <a:blip xmlns:r="http://schemas.openxmlformats.org/officeDocument/2006/relationships" r:embed="rId5"/>
          <a:srcRect/>
          <a:stretch>
            <a:fillRect l="-15000" r="-1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EE9754-C2AD-48E1-8524-59CD008CA284}">
      <dsp:nvSpPr>
        <dsp:cNvPr id="0" name=""/>
        <dsp:cNvSpPr/>
      </dsp:nvSpPr>
      <dsp:spPr>
        <a:xfrm>
          <a:off x="881103" y="2572493"/>
          <a:ext cx="9364088" cy="90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64" tIns="88264" rIns="88264" bIns="88264" numCol="1" spcCol="1270" anchor="ctr" anchorCtr="0">
          <a:noAutofit/>
        </a:bodyPr>
        <a:lstStyle/>
        <a:p>
          <a:pPr marL="0" lvl="0" indent="0" algn="l" defTabSz="622300">
            <a:lnSpc>
              <a:spcPct val="100000"/>
            </a:lnSpc>
            <a:spcBef>
              <a:spcPct val="0"/>
            </a:spcBef>
            <a:spcAft>
              <a:spcPct val="35000"/>
            </a:spcAft>
            <a:buNone/>
          </a:pPr>
          <a:endParaRPr lang="en-US" sz="1400" kern="1200" dirty="0"/>
        </a:p>
        <a:p>
          <a:pPr marL="0" lvl="0" indent="0" algn="l" defTabSz="622300">
            <a:lnSpc>
              <a:spcPct val="100000"/>
            </a:lnSpc>
            <a:spcBef>
              <a:spcPct val="0"/>
            </a:spcBef>
            <a:spcAft>
              <a:spcPct val="35000"/>
            </a:spcAft>
            <a:buNone/>
          </a:pPr>
          <a:r>
            <a:rPr lang="en-US" sz="1600" kern="1200" dirty="0"/>
            <a:t>Household products (including some marked ‘flushable’) such as baby wipes, facial wipes, sanitary pads, and tampons create blockages in sanitary sewers as well.</a:t>
          </a:r>
        </a:p>
        <a:p>
          <a:pPr marL="0" lvl="0" indent="0" algn="l" defTabSz="622300">
            <a:spcBef>
              <a:spcPct val="0"/>
            </a:spcBef>
            <a:spcAft>
              <a:spcPct val="35000"/>
            </a:spcAft>
            <a:buNone/>
          </a:pPr>
          <a:endParaRPr lang="en-US" sz="1400" kern="1200" dirty="0"/>
        </a:p>
      </dsp:txBody>
      <dsp:txXfrm>
        <a:off x="881103" y="2572493"/>
        <a:ext cx="9364088" cy="908490"/>
      </dsp:txXfrm>
    </dsp:sp>
    <dsp:sp modelId="{D4908A6D-ECEB-4313-8C0D-1D66DDC9B56E}">
      <dsp:nvSpPr>
        <dsp:cNvPr id="0" name=""/>
        <dsp:cNvSpPr/>
      </dsp:nvSpPr>
      <dsp:spPr>
        <a:xfrm>
          <a:off x="0" y="3689481"/>
          <a:ext cx="10284998" cy="7625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5F16AE-8AD8-49F9-AC92-37E8828D8310}">
      <dsp:nvSpPr>
        <dsp:cNvPr id="0" name=""/>
        <dsp:cNvSpPr/>
      </dsp:nvSpPr>
      <dsp:spPr>
        <a:xfrm>
          <a:off x="107850" y="3786807"/>
          <a:ext cx="665401" cy="567854"/>
        </a:xfrm>
        <a:prstGeom prst="rect">
          <a:avLst/>
        </a:prstGeom>
        <a:blipFill rotWithShape="1">
          <a:blip xmlns:r="http://schemas.openxmlformats.org/officeDocument/2006/relationships" r:embed="rId6"/>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48B63-A86E-4B64-B48A-73C94856A93B}">
      <dsp:nvSpPr>
        <dsp:cNvPr id="0" name=""/>
        <dsp:cNvSpPr/>
      </dsp:nvSpPr>
      <dsp:spPr>
        <a:xfrm>
          <a:off x="881103" y="3689481"/>
          <a:ext cx="9364088" cy="83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64" tIns="88264" rIns="88264" bIns="88264" numCol="1" spcCol="1270" anchor="ctr" anchorCtr="0">
          <a:noAutofit/>
        </a:bodyPr>
        <a:lstStyle/>
        <a:p>
          <a:pPr marL="0" lvl="0" indent="0" algn="l" defTabSz="711200">
            <a:lnSpc>
              <a:spcPct val="100000"/>
            </a:lnSpc>
            <a:spcBef>
              <a:spcPct val="0"/>
            </a:spcBef>
            <a:spcAft>
              <a:spcPct val="35000"/>
            </a:spcAft>
            <a:buNone/>
          </a:pPr>
          <a:r>
            <a:rPr lang="en-US" sz="1600" kern="1200" dirty="0"/>
            <a:t>Limiting harsh and toxic chemicals like cleaning products that go down the drain also help in preventing SSOs.</a:t>
          </a:r>
        </a:p>
      </dsp:txBody>
      <dsp:txXfrm>
        <a:off x="881103" y="3689481"/>
        <a:ext cx="9364088" cy="8339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E2C82-885F-4088-8F0E-E71582E15E85}" type="datetimeFigureOut">
              <a:rPr lang="en-US" smtClean="0"/>
              <a:t>9/30/2024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DE7E9-F17A-465A-AD50-7B7AD97427F9}" type="slidenum">
              <a:rPr lang="en-US" smtClean="0"/>
              <a:t>‹#›</a:t>
            </a:fld>
            <a:endParaRPr lang="en-US" dirty="0"/>
          </a:p>
        </p:txBody>
      </p:sp>
    </p:spTree>
    <p:extLst>
      <p:ext uri="{BB962C8B-B14F-4D97-AF65-F5344CB8AC3E}">
        <p14:creationId xmlns:p14="http://schemas.microsoft.com/office/powerpoint/2010/main" val="2933084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DE7E9-F17A-465A-AD50-7B7AD97427F9}" type="slidenum">
              <a:rPr lang="en-US" smtClean="0"/>
              <a:t>5</a:t>
            </a:fld>
            <a:endParaRPr lang="en-US" dirty="0"/>
          </a:p>
        </p:txBody>
      </p:sp>
    </p:spTree>
    <p:extLst>
      <p:ext uri="{BB962C8B-B14F-4D97-AF65-F5344CB8AC3E}">
        <p14:creationId xmlns:p14="http://schemas.microsoft.com/office/powerpoint/2010/main" val="2753605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385913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168713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4220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239959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82932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194320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4041959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175651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2361773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154764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135734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657948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3717176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3488305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276906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68E67C-E722-44CA-B637-1AA0C90FE4F7}" type="datetimeFigureOut">
              <a:rPr lang="en-US" smtClean="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8EC741-CE15-4CC7-9B3A-AC2D5F63319D}" type="slidenum">
              <a:rPr lang="en-US" smtClean="0"/>
              <a:t>‹#›</a:t>
            </a:fld>
            <a:endParaRPr lang="en-US" dirty="0"/>
          </a:p>
        </p:txBody>
      </p:sp>
    </p:spTree>
    <p:extLst>
      <p:ext uri="{BB962C8B-B14F-4D97-AF65-F5344CB8AC3E}">
        <p14:creationId xmlns:p14="http://schemas.microsoft.com/office/powerpoint/2010/main" val="1027402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8E67C-E722-44CA-B637-1AA0C90FE4F7}" type="datetimeFigureOut">
              <a:rPr lang="en-US" smtClean="0"/>
              <a:t>9/30/2024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B8EC741-CE15-4CC7-9B3A-AC2D5F63319D}" type="slidenum">
              <a:rPr lang="en-US" smtClean="0"/>
              <a:t>‹#›</a:t>
            </a:fld>
            <a:endParaRPr lang="en-US" dirty="0"/>
          </a:p>
        </p:txBody>
      </p:sp>
    </p:spTree>
    <p:extLst>
      <p:ext uri="{BB962C8B-B14F-4D97-AF65-F5344CB8AC3E}">
        <p14:creationId xmlns:p14="http://schemas.microsoft.com/office/powerpoint/2010/main" val="1490934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nctcog.org/TMDL"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0"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1" name="Isosceles Triangle 50">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2"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3"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4"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5" name="Isosceles Triangle 54">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6" name="Isosceles Triangle 55">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useBgFill="1">
        <p:nvSpPr>
          <p:cNvPr id="57" name="Rectangle 56">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Isosceles Triangle 57">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Isosceles Triangle 23">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9"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cxnSp>
        <p:nvCxnSpPr>
          <p:cNvPr id="60" name="Straight Connector 59">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71626AB7-CB73-AB64-5AAE-4D3E25A64485}"/>
              </a:ext>
            </a:extLst>
          </p:cNvPr>
          <p:cNvSpPr>
            <a:spLocks noGrp="1"/>
          </p:cNvSpPr>
          <p:nvPr>
            <p:ph type="body" idx="1"/>
          </p:nvPr>
        </p:nvSpPr>
        <p:spPr>
          <a:xfrm>
            <a:off x="447425" y="4050836"/>
            <a:ext cx="8730442" cy="1096899"/>
          </a:xfrm>
        </p:spPr>
        <p:txBody>
          <a:bodyPr vert="horz" lIns="91440" tIns="45720" rIns="91440" bIns="45720" rtlCol="0" anchor="t">
            <a:normAutofit/>
          </a:bodyPr>
          <a:lstStyle/>
          <a:p>
            <a:pPr algn="r"/>
            <a:r>
              <a:rPr lang="en-US" sz="2800" dirty="0"/>
              <a:t>How do they relate and why does this matter to you?</a:t>
            </a:r>
          </a:p>
        </p:txBody>
      </p:sp>
      <p:sp>
        <p:nvSpPr>
          <p:cNvPr id="2" name="Title 1">
            <a:extLst>
              <a:ext uri="{FF2B5EF4-FFF2-40B4-BE49-F238E27FC236}">
                <a16:creationId xmlns:a16="http://schemas.microsoft.com/office/drawing/2014/main" id="{B679A2ED-1104-BEA3-B9CF-5F4CFE7A2B10}"/>
              </a:ext>
            </a:extLst>
          </p:cNvPr>
          <p:cNvSpPr>
            <a:spLocks noGrp="1"/>
          </p:cNvSpPr>
          <p:nvPr>
            <p:ph type="title"/>
          </p:nvPr>
        </p:nvSpPr>
        <p:spPr>
          <a:xfrm>
            <a:off x="986354" y="1480246"/>
            <a:ext cx="8300509" cy="2653836"/>
          </a:xfrm>
        </p:spPr>
        <p:txBody>
          <a:bodyPr vert="horz" lIns="91440" tIns="45720" rIns="91440" bIns="45720" rtlCol="0" anchor="b">
            <a:normAutofit/>
          </a:bodyPr>
          <a:lstStyle/>
          <a:p>
            <a:pPr algn="r"/>
            <a:r>
              <a:rPr lang="en-US" sz="5400" dirty="0">
                <a:effectLst/>
              </a:rPr>
              <a:t>What are SSOs and TMDLs? </a:t>
            </a:r>
            <a:endParaRPr lang="en-US" sz="5400" dirty="0"/>
          </a:p>
        </p:txBody>
      </p:sp>
    </p:spTree>
    <p:extLst>
      <p:ext uri="{BB962C8B-B14F-4D97-AF65-F5344CB8AC3E}">
        <p14:creationId xmlns:p14="http://schemas.microsoft.com/office/powerpoint/2010/main" val="1326569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F909-0FE1-F7A9-912B-C762105BD5C5}"/>
              </a:ext>
            </a:extLst>
          </p:cNvPr>
          <p:cNvSpPr>
            <a:spLocks noGrp="1"/>
          </p:cNvSpPr>
          <p:nvPr>
            <p:ph type="title"/>
          </p:nvPr>
        </p:nvSpPr>
        <p:spPr/>
        <p:txBody>
          <a:bodyPr>
            <a:normAutofit/>
          </a:bodyPr>
          <a:lstStyle/>
          <a:p>
            <a:r>
              <a:rPr lang="en-US" sz="5400" dirty="0"/>
              <a:t>What is a TMDL?</a:t>
            </a:r>
          </a:p>
        </p:txBody>
      </p:sp>
      <p:sp>
        <p:nvSpPr>
          <p:cNvPr id="3" name="Content Placeholder 2">
            <a:extLst>
              <a:ext uri="{FF2B5EF4-FFF2-40B4-BE49-F238E27FC236}">
                <a16:creationId xmlns:a16="http://schemas.microsoft.com/office/drawing/2014/main" id="{170D9C1B-282E-EB1C-4151-BAF4DE5F11BA}"/>
              </a:ext>
            </a:extLst>
          </p:cNvPr>
          <p:cNvSpPr>
            <a:spLocks noGrp="1"/>
          </p:cNvSpPr>
          <p:nvPr>
            <p:ph idx="1"/>
          </p:nvPr>
        </p:nvSpPr>
        <p:spPr/>
        <p:txBody>
          <a:bodyPr>
            <a:normAutofit/>
          </a:bodyPr>
          <a:lstStyle/>
          <a:p>
            <a:pPr>
              <a:lnSpc>
                <a:spcPct val="150000"/>
              </a:lnSpc>
            </a:pPr>
            <a:r>
              <a:rPr lang="en-US" dirty="0"/>
              <a:t>A</a:t>
            </a:r>
            <a:r>
              <a:rPr lang="en-US" sz="1800" dirty="0"/>
              <a:t> TMDL (Total Maximum Daily Load) is a water quality improvement project — a science-based approach preventing waterways from becoming dangerous to use. A TMDL is a numerical value that represents the highest amount of a pollutant a surface water body can receive and still meet the standards</a:t>
            </a:r>
            <a:r>
              <a:rPr lang="en-US" dirty="0"/>
              <a:t>, </a:t>
            </a:r>
            <a:r>
              <a:rPr lang="en-US" sz="1800" dirty="0"/>
              <a:t>like a budget for pollutants for impaired waterbodies. It estimates the amount of a pollutant like that a water body can receive and still support its designated uses like fishing, general recreation</a:t>
            </a:r>
            <a:r>
              <a:rPr lang="en-US" dirty="0"/>
              <a:t>, and </a:t>
            </a:r>
            <a:r>
              <a:rPr lang="en-US" sz="1800" dirty="0"/>
              <a:t>general support of aquatic life. </a:t>
            </a:r>
          </a:p>
          <a:p>
            <a:pPr>
              <a:lnSpc>
                <a:spcPct val="150000"/>
              </a:lnSpc>
            </a:pPr>
            <a:r>
              <a:rPr lang="en-US" sz="1800" dirty="0"/>
              <a:t>In North Central Texas, the primary pollutant of concern is </a:t>
            </a:r>
            <a:r>
              <a:rPr lang="en-US" sz="1800" i="1" dirty="0"/>
              <a:t>E. coli</a:t>
            </a:r>
            <a:r>
              <a:rPr lang="en-US" sz="1800" dirty="0"/>
              <a:t>.</a:t>
            </a:r>
            <a:br>
              <a:rPr lang="en-US" sz="1800" dirty="0"/>
            </a:br>
            <a:endParaRPr lang="en-US" dirty="0"/>
          </a:p>
        </p:txBody>
      </p:sp>
    </p:spTree>
    <p:extLst>
      <p:ext uri="{BB962C8B-B14F-4D97-AF65-F5344CB8AC3E}">
        <p14:creationId xmlns:p14="http://schemas.microsoft.com/office/powerpoint/2010/main" val="950027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A481-CF64-45E5-781A-8D77B3FCF778}"/>
              </a:ext>
            </a:extLst>
          </p:cNvPr>
          <p:cNvSpPr>
            <a:spLocks noGrp="1"/>
          </p:cNvSpPr>
          <p:nvPr>
            <p:ph type="title"/>
          </p:nvPr>
        </p:nvSpPr>
        <p:spPr>
          <a:xfrm>
            <a:off x="677334" y="609600"/>
            <a:ext cx="8596668" cy="1320800"/>
          </a:xfrm>
        </p:spPr>
        <p:txBody>
          <a:bodyPr anchor="t">
            <a:normAutofit/>
          </a:bodyPr>
          <a:lstStyle/>
          <a:p>
            <a:r>
              <a:rPr lang="en-US" dirty="0"/>
              <a:t>What is </a:t>
            </a:r>
            <a:r>
              <a:rPr lang="en-US" i="1" dirty="0"/>
              <a:t>E. coli </a:t>
            </a:r>
            <a:r>
              <a:rPr lang="en-US" dirty="0"/>
              <a:t>and where does it come from?</a:t>
            </a:r>
            <a:endParaRPr lang="en-US" i="1" dirty="0"/>
          </a:p>
        </p:txBody>
      </p:sp>
      <p:sp>
        <p:nvSpPr>
          <p:cNvPr id="3" name="Content Placeholder 2">
            <a:extLst>
              <a:ext uri="{FF2B5EF4-FFF2-40B4-BE49-F238E27FC236}">
                <a16:creationId xmlns:a16="http://schemas.microsoft.com/office/drawing/2014/main" id="{6AD4FC91-4792-0F95-C672-B220736EC53E}"/>
              </a:ext>
            </a:extLst>
          </p:cNvPr>
          <p:cNvSpPr>
            <a:spLocks noGrp="1"/>
          </p:cNvSpPr>
          <p:nvPr>
            <p:ph idx="1"/>
          </p:nvPr>
        </p:nvSpPr>
        <p:spPr>
          <a:xfrm>
            <a:off x="677334" y="2160590"/>
            <a:ext cx="5220430" cy="3701270"/>
          </a:xfrm>
        </p:spPr>
        <p:txBody>
          <a:bodyPr>
            <a:normAutofit/>
          </a:bodyPr>
          <a:lstStyle/>
          <a:p>
            <a:pPr>
              <a:lnSpc>
                <a:spcPct val="90000"/>
              </a:lnSpc>
            </a:pPr>
            <a:r>
              <a:rPr lang="en-US" i="1" dirty="0"/>
              <a:t>Escherichia coli</a:t>
            </a:r>
            <a:r>
              <a:rPr lang="en-US" dirty="0"/>
              <a:t>, commonly known as </a:t>
            </a:r>
            <a:r>
              <a:rPr lang="en-US" i="1" dirty="0"/>
              <a:t>E. coli</a:t>
            </a:r>
            <a:r>
              <a:rPr lang="en-US" dirty="0"/>
              <a:t>, is a type of bacteria. Specific strains of </a:t>
            </a:r>
            <a:r>
              <a:rPr lang="en-US" i="1" dirty="0"/>
              <a:t>E. coli </a:t>
            </a:r>
            <a:r>
              <a:rPr lang="en-US" dirty="0"/>
              <a:t>can cause food poisoning and lead to symptoms such as severe abdominal cramps, watery stool (which may be bloody), vomiting, and fever. These harmful strains can be transmitted through contaminated food, </a:t>
            </a:r>
            <a:r>
              <a:rPr lang="en-US" b="1" dirty="0"/>
              <a:t>Contaminated Water</a:t>
            </a:r>
            <a:r>
              <a:rPr lang="en-US" dirty="0"/>
              <a:t>, or person-to-person contact. </a:t>
            </a:r>
          </a:p>
          <a:p>
            <a:pPr marL="342900" marR="0" lvl="0" indent="-342900"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r>
              <a:rPr kumimoji="0" lang="en-US" b="0" i="1" u="none" strike="noStrike" kern="1200" cap="none" spc="0" normalizeH="0" baseline="0" noProof="0" dirty="0">
                <a:ln>
                  <a:noFill/>
                </a:ln>
                <a:effectLst/>
                <a:uLnTx/>
                <a:uFillTx/>
                <a:latin typeface="Trebuchet MS" panose="020B0603020202020204"/>
                <a:ea typeface="+mn-ea"/>
                <a:cs typeface="+mn-cs"/>
              </a:rPr>
              <a:t>E. coli</a:t>
            </a:r>
            <a:r>
              <a:rPr kumimoji="0" lang="en-US" b="0" i="0" u="none" strike="noStrike" kern="1200" cap="none" spc="0" normalizeH="0" baseline="0" noProof="0" dirty="0">
                <a:ln>
                  <a:noFill/>
                </a:ln>
                <a:effectLst/>
                <a:uLnTx/>
                <a:uFillTx/>
                <a:latin typeface="Trebuchet MS" panose="020B0603020202020204"/>
                <a:ea typeface="+mn-ea"/>
                <a:cs typeface="+mn-cs"/>
              </a:rPr>
              <a:t> can come form a variety of sources, including pet waste, sanitary sewer overflows, agricultural practices, wastewater treatment plants, illicit discharges, septic systems, wildlife waste, and more. </a:t>
            </a:r>
          </a:p>
          <a:p>
            <a:pPr>
              <a:lnSpc>
                <a:spcPct val="90000"/>
              </a:lnSpc>
            </a:pPr>
            <a:endParaRPr lang="en-US" dirty="0"/>
          </a:p>
          <a:p>
            <a:pPr>
              <a:lnSpc>
                <a:spcPct val="90000"/>
              </a:lnSpc>
            </a:pPr>
            <a:endParaRPr lang="en-US" dirty="0"/>
          </a:p>
        </p:txBody>
      </p:sp>
      <p:pic>
        <p:nvPicPr>
          <p:cNvPr id="4" name="Picture 3">
            <a:extLst>
              <a:ext uri="{FF2B5EF4-FFF2-40B4-BE49-F238E27FC236}">
                <a16:creationId xmlns:a16="http://schemas.microsoft.com/office/drawing/2014/main" id="{BF52DCA1-B40C-CE87-6A4F-6EEBE8EC9E1C}"/>
              </a:ext>
            </a:extLst>
          </p:cNvPr>
          <p:cNvPicPr>
            <a:picLocks noChangeAspect="1"/>
          </p:cNvPicPr>
          <p:nvPr/>
        </p:nvPicPr>
        <p:blipFill>
          <a:blip r:embed="rId2"/>
          <a:stretch>
            <a:fillRect/>
          </a:stretch>
        </p:blipFill>
        <p:spPr>
          <a:xfrm>
            <a:off x="6096000" y="2310012"/>
            <a:ext cx="4970748" cy="3313832"/>
          </a:xfrm>
          <a:prstGeom prst="rect">
            <a:avLst/>
          </a:prstGeom>
        </p:spPr>
      </p:pic>
    </p:spTree>
    <p:extLst>
      <p:ext uri="{BB962C8B-B14F-4D97-AF65-F5344CB8AC3E}">
        <p14:creationId xmlns:p14="http://schemas.microsoft.com/office/powerpoint/2010/main" val="305847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A330930-C02F-8B40-5B36-22F734BE83D3}"/>
              </a:ext>
            </a:extLst>
          </p:cNvPr>
          <p:cNvSpPr>
            <a:spLocks noGrp="1"/>
          </p:cNvSpPr>
          <p:nvPr>
            <p:ph type="title"/>
          </p:nvPr>
        </p:nvSpPr>
        <p:spPr>
          <a:xfrm>
            <a:off x="643467" y="816638"/>
            <a:ext cx="3367359" cy="5224724"/>
          </a:xfrm>
        </p:spPr>
        <p:txBody>
          <a:bodyPr anchor="ctr">
            <a:normAutofit/>
          </a:bodyPr>
          <a:lstStyle/>
          <a:p>
            <a:r>
              <a:rPr lang="en-US" dirty="0"/>
              <a:t>What are SSOs and what causes them?</a:t>
            </a:r>
          </a:p>
        </p:txBody>
      </p:sp>
      <p:sp>
        <p:nvSpPr>
          <p:cNvPr id="3" name="Content Placeholder 2">
            <a:extLst>
              <a:ext uri="{FF2B5EF4-FFF2-40B4-BE49-F238E27FC236}">
                <a16:creationId xmlns:a16="http://schemas.microsoft.com/office/drawing/2014/main" id="{A674ACBD-47B0-2D7C-CFFA-86083BFB12CC}"/>
              </a:ext>
            </a:extLst>
          </p:cNvPr>
          <p:cNvSpPr>
            <a:spLocks noGrp="1"/>
          </p:cNvSpPr>
          <p:nvPr>
            <p:ph idx="1"/>
          </p:nvPr>
        </p:nvSpPr>
        <p:spPr>
          <a:xfrm>
            <a:off x="4654295" y="816638"/>
            <a:ext cx="4619706" cy="5224724"/>
          </a:xfrm>
        </p:spPr>
        <p:txBody>
          <a:bodyPr anchor="ctr">
            <a:normAutofit/>
          </a:bodyPr>
          <a:lstStyle/>
          <a:p>
            <a:r>
              <a:rPr lang="en-US" dirty="0"/>
              <a:t>Sanitary Sewer Overflows (SSOs) occur when untreated or partially treated sewage is released from a municipal sewer system into the environment. These overflows can carry harmful bacteria, viruses, protozoa, helminths (intestinal worms), and inhaled molds and fungi. It’s essential to address SSOs promptly to protect public health and prevent environmental damage.</a:t>
            </a:r>
          </a:p>
          <a:p>
            <a:r>
              <a:rPr lang="en-US" dirty="0"/>
              <a:t>Sanitary Sewer Overflows (SSOs) occur when areas of the sewer system have exceeded capacity. They can be caused by extreme rainfall, </a:t>
            </a:r>
            <a:r>
              <a:rPr lang="en-US" b="1" dirty="0"/>
              <a:t>obstructions in sewer lines</a:t>
            </a:r>
            <a:r>
              <a:rPr lang="en-US" dirty="0"/>
              <a:t>, sewer main breaks, or improper sewer design. SSOs can discharge to surface waters, streets, parklands, buildings, or other property.</a:t>
            </a:r>
          </a:p>
          <a:p>
            <a:endParaRPr lang="en-US" dirty="0"/>
          </a:p>
        </p:txBody>
      </p:sp>
    </p:spTree>
    <p:extLst>
      <p:ext uri="{BB962C8B-B14F-4D97-AF65-F5344CB8AC3E}">
        <p14:creationId xmlns:p14="http://schemas.microsoft.com/office/powerpoint/2010/main" val="2167803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B919D-D8F5-0359-E122-3B034D55A7AC}"/>
              </a:ext>
            </a:extLst>
          </p:cNvPr>
          <p:cNvSpPr>
            <a:spLocks noGrp="1"/>
          </p:cNvSpPr>
          <p:nvPr>
            <p:ph type="title"/>
          </p:nvPr>
        </p:nvSpPr>
        <p:spPr>
          <a:xfrm>
            <a:off x="677334" y="609600"/>
            <a:ext cx="8596668" cy="970722"/>
          </a:xfrm>
        </p:spPr>
        <p:txBody>
          <a:bodyPr>
            <a:normAutofit/>
          </a:bodyPr>
          <a:lstStyle/>
          <a:p>
            <a:r>
              <a:rPr lang="en-US" dirty="0"/>
              <a:t>How can you prevent SSOs?</a:t>
            </a:r>
          </a:p>
        </p:txBody>
      </p:sp>
      <p:graphicFrame>
        <p:nvGraphicFramePr>
          <p:cNvPr id="15" name="Content Placeholder 2">
            <a:extLst>
              <a:ext uri="{FF2B5EF4-FFF2-40B4-BE49-F238E27FC236}">
                <a16:creationId xmlns:a16="http://schemas.microsoft.com/office/drawing/2014/main" id="{E5995031-27F3-F15D-F41F-36596D81D0E2}"/>
              </a:ext>
            </a:extLst>
          </p:cNvPr>
          <p:cNvGraphicFramePr>
            <a:graphicFrameLocks noGrp="1"/>
          </p:cNvGraphicFramePr>
          <p:nvPr>
            <p:ph idx="1"/>
            <p:extLst>
              <p:ext uri="{D42A27DB-BD31-4B8C-83A1-F6EECF244321}">
                <p14:modId xmlns:p14="http://schemas.microsoft.com/office/powerpoint/2010/main" val="3521453450"/>
              </p:ext>
            </p:extLst>
          </p:nvPr>
        </p:nvGraphicFramePr>
        <p:xfrm>
          <a:off x="677863" y="1431236"/>
          <a:ext cx="10284998" cy="4610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602CEA0D-45C4-3B3D-826A-7AEF12346961}"/>
              </a:ext>
            </a:extLst>
          </p:cNvPr>
          <p:cNvSpPr txBox="1"/>
          <p:nvPr/>
        </p:nvSpPr>
        <p:spPr>
          <a:xfrm>
            <a:off x="8046945" y="4388144"/>
            <a:ext cx="3190875"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274905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B7DA3-42A3-8BBA-D3ED-8840447CBA8D}"/>
              </a:ext>
            </a:extLst>
          </p:cNvPr>
          <p:cNvSpPr>
            <a:spLocks noGrp="1"/>
          </p:cNvSpPr>
          <p:nvPr>
            <p:ph idx="1"/>
          </p:nvPr>
        </p:nvSpPr>
        <p:spPr>
          <a:xfrm>
            <a:off x="661618" y="2836640"/>
            <a:ext cx="9289626" cy="3171954"/>
          </a:xfrm>
        </p:spPr>
        <p:txBody>
          <a:bodyPr>
            <a:normAutofit fontScale="92500"/>
          </a:bodyPr>
          <a:lstStyle/>
          <a:p>
            <a:pPr marL="0" marR="0" indent="0" algn="ctr">
              <a:spcBef>
                <a:spcPts val="0"/>
              </a:spcBef>
              <a:spcAft>
                <a:spcPts val="0"/>
              </a:spcAft>
              <a:buNone/>
            </a:pPr>
            <a:r>
              <a:rPr lang="en-US" sz="2400" dirty="0">
                <a:effectLst/>
              </a:rPr>
              <a:t>The preparation of this document was financed through funding from the Texas Commission on Environmental Quality. </a:t>
            </a:r>
          </a:p>
          <a:p>
            <a:pPr marL="0" marR="0" indent="0" algn="ctr">
              <a:spcBef>
                <a:spcPts val="0"/>
              </a:spcBef>
              <a:spcAft>
                <a:spcPts val="0"/>
              </a:spcAft>
              <a:buNone/>
            </a:pPr>
            <a:endParaRPr lang="en-US" sz="2400" dirty="0">
              <a:effectLst/>
            </a:endParaRPr>
          </a:p>
          <a:p>
            <a:pPr marL="0" marR="0" indent="0" algn="ctr">
              <a:spcBef>
                <a:spcPts val="0"/>
              </a:spcBef>
              <a:spcAft>
                <a:spcPts val="0"/>
              </a:spcAft>
              <a:buNone/>
            </a:pPr>
            <a:r>
              <a:rPr lang="en-US" sz="2400" dirty="0">
                <a:effectLst/>
              </a:rPr>
              <a:t>The North Central Texas Council of Governments (NCTCOG) is working with stakeholders to implement best management practices to address and prevent bacteria impairments in the North Central Texas region. </a:t>
            </a:r>
          </a:p>
          <a:p>
            <a:pPr marL="0" marR="0" indent="0" algn="ctr">
              <a:spcBef>
                <a:spcPts val="0"/>
              </a:spcBef>
              <a:spcAft>
                <a:spcPts val="0"/>
              </a:spcAft>
              <a:buNone/>
            </a:pPr>
            <a:endParaRPr lang="en-US" sz="2400" dirty="0">
              <a:effectLst/>
            </a:endParaRPr>
          </a:p>
          <a:p>
            <a:pPr marL="0" marR="0" indent="0" algn="ctr">
              <a:spcBef>
                <a:spcPts val="0"/>
              </a:spcBef>
              <a:spcAft>
                <a:spcPts val="0"/>
              </a:spcAft>
              <a:buNone/>
            </a:pPr>
            <a:r>
              <a:rPr lang="en-US" sz="2400" dirty="0">
                <a:effectLst/>
              </a:rPr>
              <a:t>To view the current Implementation Plan, or to utilize available resources, please visit </a:t>
            </a:r>
            <a:r>
              <a:rPr lang="en-US" sz="2400" dirty="0">
                <a:effectLst/>
                <a:hlinkClick r:id="rId2"/>
              </a:rPr>
              <a:t>www.nctcog.org/TMDL</a:t>
            </a:r>
            <a:r>
              <a:rPr lang="en-US" sz="2400" dirty="0">
                <a:effectLst/>
              </a:rPr>
              <a:t> </a:t>
            </a:r>
          </a:p>
          <a:p>
            <a:endParaRPr lang="en-US" dirty="0"/>
          </a:p>
        </p:txBody>
      </p:sp>
      <p:pic>
        <p:nvPicPr>
          <p:cNvPr id="5" name="Picture 4" descr="A logo depicting the North Central Texas Council of Governments' Total Maximum Daily Load (TMDL) program, including water droplets and icons representing the different implementation strategies in the Implementation Plan.">
            <a:extLst>
              <a:ext uri="{FF2B5EF4-FFF2-40B4-BE49-F238E27FC236}">
                <a16:creationId xmlns:a16="http://schemas.microsoft.com/office/drawing/2014/main" id="{F2C58EF3-846B-5878-2AF9-936F27BB7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249" y="760055"/>
            <a:ext cx="1727538" cy="1381865"/>
          </a:xfrm>
          <a:prstGeom prst="rect">
            <a:avLst/>
          </a:prstGeom>
        </p:spPr>
      </p:pic>
      <p:pic>
        <p:nvPicPr>
          <p:cNvPr id="9" name="Picture 8" descr="The Texas Commission on Environmental Quality logo. ">
            <a:extLst>
              <a:ext uri="{FF2B5EF4-FFF2-40B4-BE49-F238E27FC236}">
                <a16:creationId xmlns:a16="http://schemas.microsoft.com/office/drawing/2014/main" id="{101DB131-E9DF-DF54-59A8-4C2B79834F01}"/>
              </a:ext>
            </a:extLst>
          </p:cNvPr>
          <p:cNvPicPr>
            <a:picLocks noChangeAspect="1"/>
          </p:cNvPicPr>
          <p:nvPr/>
        </p:nvPicPr>
        <p:blipFill>
          <a:blip r:embed="rId4"/>
          <a:stretch>
            <a:fillRect/>
          </a:stretch>
        </p:blipFill>
        <p:spPr>
          <a:xfrm>
            <a:off x="4852074" y="958046"/>
            <a:ext cx="1243926" cy="1150296"/>
          </a:xfrm>
          <a:prstGeom prst="rect">
            <a:avLst/>
          </a:prstGeom>
        </p:spPr>
      </p:pic>
      <p:pic>
        <p:nvPicPr>
          <p:cNvPr id="11" name="Picture 10" descr="The North Central Texas Council of Governments' logo.">
            <a:extLst>
              <a:ext uri="{FF2B5EF4-FFF2-40B4-BE49-F238E27FC236}">
                <a16:creationId xmlns:a16="http://schemas.microsoft.com/office/drawing/2014/main" id="{2124E5F0-A569-AFBC-A51E-B69EE1F0049D}"/>
              </a:ext>
            </a:extLst>
          </p:cNvPr>
          <p:cNvPicPr>
            <a:picLocks noChangeAspect="1"/>
          </p:cNvPicPr>
          <p:nvPr/>
        </p:nvPicPr>
        <p:blipFill>
          <a:blip r:embed="rId5"/>
          <a:stretch>
            <a:fillRect/>
          </a:stretch>
        </p:blipFill>
        <p:spPr>
          <a:xfrm>
            <a:off x="6971101" y="1093131"/>
            <a:ext cx="1522817" cy="1015211"/>
          </a:xfrm>
          <a:prstGeom prst="rect">
            <a:avLst/>
          </a:prstGeom>
        </p:spPr>
      </p:pic>
    </p:spTree>
    <p:extLst>
      <p:ext uri="{BB962C8B-B14F-4D97-AF65-F5344CB8AC3E}">
        <p14:creationId xmlns:p14="http://schemas.microsoft.com/office/powerpoint/2010/main" val="169087131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a061e953-577f-44bc-90d4-dd6552c79708}" enabled="1" method="Privileged" siteId="{2f5e7ebc-22b0-4fbe-934c-aabddb4e29b1}" contentBits="0" removed="0"/>
</clbl:labelList>
</file>

<file path=docProps/app.xml><?xml version="1.0" encoding="utf-8"?>
<Properties xmlns="http://schemas.openxmlformats.org/officeDocument/2006/extended-properties" xmlns:vt="http://schemas.openxmlformats.org/officeDocument/2006/docPropsVTypes">
  <Template>Facet</Template>
  <TotalTime>2052</TotalTime>
  <Words>585</Words>
  <Application>Microsoft Office PowerPoint</Application>
  <PresentationFormat>Widescreen</PresentationFormat>
  <Paragraphs>23</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Aptos</vt:lpstr>
      <vt:lpstr>Arial</vt:lpstr>
      <vt:lpstr>Trebuchet MS</vt:lpstr>
      <vt:lpstr>Wingdings 3</vt:lpstr>
      <vt:lpstr>Facet</vt:lpstr>
      <vt:lpstr>What are SSOs and TMDLs? </vt:lpstr>
      <vt:lpstr>What is a TMDL?</vt:lpstr>
      <vt:lpstr>What is E. coli and where does it come from?</vt:lpstr>
      <vt:lpstr>What are SSOs and what causes them?</vt:lpstr>
      <vt:lpstr>How can you prevent SSOs?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Joy Douglas</dc:creator>
  <cp:lastModifiedBy>Joy Douglas</cp:lastModifiedBy>
  <cp:revision>9</cp:revision>
  <dcterms:created xsi:type="dcterms:W3CDTF">2024-07-30T13:46:15Z</dcterms:created>
  <dcterms:modified xsi:type="dcterms:W3CDTF">2024-09-30T15:41:38Z</dcterms:modified>
</cp:coreProperties>
</file>