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6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29367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rgbClr val="3B3B3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9367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3B3B3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9367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17108"/>
            <a:ext cx="10058399" cy="8991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29367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94050" y="1653539"/>
            <a:ext cx="1463040" cy="1675130"/>
          </a:xfrm>
          <a:custGeom>
            <a:avLst/>
            <a:gdLst/>
            <a:ahLst/>
            <a:cxnLst/>
            <a:rect l="l" t="t" r="r" b="b"/>
            <a:pathLst>
              <a:path w="1463040" h="1675129">
                <a:moveTo>
                  <a:pt x="1462825" y="0"/>
                </a:moveTo>
                <a:lnTo>
                  <a:pt x="68365" y="682751"/>
                </a:lnTo>
                <a:lnTo>
                  <a:pt x="29765" y="711850"/>
                </a:lnTo>
                <a:lnTo>
                  <a:pt x="6453" y="752093"/>
                </a:lnTo>
                <a:lnTo>
                  <a:pt x="0" y="798052"/>
                </a:lnTo>
                <a:lnTo>
                  <a:pt x="11977" y="844295"/>
                </a:lnTo>
                <a:lnTo>
                  <a:pt x="356401" y="1566671"/>
                </a:lnTo>
                <a:lnTo>
                  <a:pt x="386095" y="1608653"/>
                </a:lnTo>
                <a:lnTo>
                  <a:pt x="428220" y="1643062"/>
                </a:lnTo>
                <a:lnTo>
                  <a:pt x="477488" y="1666327"/>
                </a:lnTo>
                <a:lnTo>
                  <a:pt x="528613" y="1674875"/>
                </a:lnTo>
                <a:lnTo>
                  <a:pt x="1462825" y="1674875"/>
                </a:lnTo>
                <a:lnTo>
                  <a:pt x="1462825" y="0"/>
                </a:lnTo>
                <a:close/>
              </a:path>
            </a:pathLst>
          </a:custGeom>
          <a:solidFill>
            <a:srgbClr val="5152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120878" y="3429000"/>
            <a:ext cx="936625" cy="1999614"/>
          </a:xfrm>
          <a:custGeom>
            <a:avLst/>
            <a:gdLst/>
            <a:ahLst/>
            <a:cxnLst/>
            <a:rect l="l" t="t" r="r" b="b"/>
            <a:pathLst>
              <a:path w="936625" h="1999614">
                <a:moveTo>
                  <a:pt x="935997" y="0"/>
                </a:moveTo>
                <a:lnTo>
                  <a:pt x="79509" y="0"/>
                </a:lnTo>
                <a:lnTo>
                  <a:pt x="36433" y="8572"/>
                </a:lnTo>
                <a:lnTo>
                  <a:pt x="9215" y="32003"/>
                </a:lnTo>
                <a:lnTo>
                  <a:pt x="0" y="66865"/>
                </a:lnTo>
                <a:lnTo>
                  <a:pt x="10929" y="109727"/>
                </a:lnTo>
                <a:lnTo>
                  <a:pt x="935997" y="1999487"/>
                </a:lnTo>
                <a:lnTo>
                  <a:pt x="935997" y="0"/>
                </a:lnTo>
                <a:close/>
              </a:path>
            </a:pathLst>
          </a:custGeom>
          <a:solidFill>
            <a:srgbClr val="4284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04988" y="1057655"/>
            <a:ext cx="2152015" cy="1210310"/>
          </a:xfrm>
          <a:custGeom>
            <a:avLst/>
            <a:gdLst/>
            <a:ahLst/>
            <a:cxnLst/>
            <a:rect l="l" t="t" r="r" b="b"/>
            <a:pathLst>
              <a:path w="2152015" h="1210310">
                <a:moveTo>
                  <a:pt x="2151887" y="0"/>
                </a:moveTo>
                <a:lnTo>
                  <a:pt x="0" y="0"/>
                </a:lnTo>
                <a:lnTo>
                  <a:pt x="554735" y="1142999"/>
                </a:lnTo>
                <a:lnTo>
                  <a:pt x="584477" y="1180718"/>
                </a:lnTo>
                <a:lnTo>
                  <a:pt x="624649" y="1203578"/>
                </a:lnTo>
                <a:lnTo>
                  <a:pt x="670250" y="1209865"/>
                </a:lnTo>
                <a:lnTo>
                  <a:pt x="716279" y="1197863"/>
                </a:lnTo>
                <a:lnTo>
                  <a:pt x="2151887" y="492251"/>
                </a:lnTo>
                <a:lnTo>
                  <a:pt x="2151887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94832"/>
            <a:ext cx="10053827" cy="80702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6631" y="6309360"/>
            <a:ext cx="1187196" cy="3505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395" y="2629917"/>
            <a:ext cx="8547608" cy="2138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29367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22365" y="2532382"/>
            <a:ext cx="4034154" cy="2072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rgbClr val="3B3B3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18.png"/><Relationship Id="rId9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pa.gov/sites/default/files/2020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ightpriority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ightpriority.com/" TargetMode="External"/><Relationship Id="rId3" Type="http://schemas.openxmlformats.org/officeDocument/2006/relationships/hyperlink" Target="mailto:nbettger@nctcog.org" TargetMode="External"/><Relationship Id="rId7" Type="http://schemas.openxmlformats.org/officeDocument/2006/relationships/hyperlink" Target="mailto:Kent.Kacir@kimley-horn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hyperlink" Target="mailto:csadro@ntcgog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9468" y="2808225"/>
            <a:ext cx="4485005" cy="117348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635"/>
              </a:spcBef>
            </a:pPr>
            <a:r>
              <a:rPr sz="3950" spc="245" dirty="0">
                <a:solidFill>
                  <a:srgbClr val="FFFFFF"/>
                </a:solidFill>
                <a:latin typeface="Calibri"/>
                <a:cs typeface="Calibri"/>
              </a:rPr>
              <a:t>NCTCOG</a:t>
            </a:r>
            <a:r>
              <a:rPr sz="3950" b="0" spc="-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Calibri"/>
                <a:cs typeface="Calibri"/>
              </a:rPr>
              <a:t>Freight</a:t>
            </a:r>
            <a:r>
              <a:rPr sz="3950"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dirty="0">
                <a:solidFill>
                  <a:srgbClr val="FFFFFF"/>
                </a:solidFill>
                <a:latin typeface="Calibri"/>
                <a:cs typeface="Calibri"/>
              </a:rPr>
              <a:t>Optimization</a:t>
            </a:r>
            <a:r>
              <a:rPr sz="3950" b="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spc="105" dirty="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9468" y="4141725"/>
            <a:ext cx="3758565" cy="14566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Presentation</a:t>
            </a:r>
            <a:r>
              <a:rPr sz="195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FFFFFF"/>
                </a:solidFill>
                <a:latin typeface="Calibri"/>
                <a:cs typeface="Calibri"/>
              </a:rPr>
              <a:t>Regional</a:t>
            </a:r>
            <a:r>
              <a:rPr sz="195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30" dirty="0">
                <a:solidFill>
                  <a:srgbClr val="FFFFFF"/>
                </a:solidFill>
                <a:latin typeface="Calibri"/>
                <a:cs typeface="Calibri"/>
              </a:rPr>
              <a:t>Freight</a:t>
            </a:r>
            <a:r>
              <a:rPr sz="195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r>
              <a:rPr sz="19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Calibri"/>
                <a:cs typeface="Calibri"/>
              </a:rPr>
              <a:t>Committee</a:t>
            </a: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950" i="1" spc="-90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9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i="1" dirty="0">
                <a:solidFill>
                  <a:srgbClr val="FFFFFF"/>
                </a:solidFill>
                <a:latin typeface="Calibri"/>
                <a:cs typeface="Calibri"/>
              </a:rPr>
              <a:t>14,</a:t>
            </a:r>
            <a:r>
              <a:rPr sz="19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i="1" spc="-20" dirty="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4576" y="5614415"/>
            <a:ext cx="2090927" cy="8519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70394" y="6313721"/>
            <a:ext cx="974109" cy="2427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2247" y="6312408"/>
            <a:ext cx="1196756" cy="2819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594050" y="1653539"/>
            <a:ext cx="1463040" cy="1675130"/>
          </a:xfrm>
          <a:custGeom>
            <a:avLst/>
            <a:gdLst/>
            <a:ahLst/>
            <a:cxnLst/>
            <a:rect l="l" t="t" r="r" b="b"/>
            <a:pathLst>
              <a:path w="1463040" h="1675129">
                <a:moveTo>
                  <a:pt x="1462825" y="0"/>
                </a:moveTo>
                <a:lnTo>
                  <a:pt x="68365" y="682751"/>
                </a:lnTo>
                <a:lnTo>
                  <a:pt x="29765" y="711850"/>
                </a:lnTo>
                <a:lnTo>
                  <a:pt x="6453" y="752093"/>
                </a:lnTo>
                <a:lnTo>
                  <a:pt x="0" y="798052"/>
                </a:lnTo>
                <a:lnTo>
                  <a:pt x="11977" y="844295"/>
                </a:lnTo>
                <a:lnTo>
                  <a:pt x="356401" y="1566671"/>
                </a:lnTo>
                <a:lnTo>
                  <a:pt x="386095" y="1608653"/>
                </a:lnTo>
                <a:lnTo>
                  <a:pt x="428220" y="1643062"/>
                </a:lnTo>
                <a:lnTo>
                  <a:pt x="477488" y="1666327"/>
                </a:lnTo>
                <a:lnTo>
                  <a:pt x="528613" y="1674875"/>
                </a:lnTo>
                <a:lnTo>
                  <a:pt x="1462825" y="1674875"/>
                </a:lnTo>
                <a:lnTo>
                  <a:pt x="1462825" y="0"/>
                </a:lnTo>
                <a:close/>
              </a:path>
            </a:pathLst>
          </a:custGeom>
          <a:solidFill>
            <a:srgbClr val="5152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20878" y="3429000"/>
            <a:ext cx="936625" cy="1999614"/>
          </a:xfrm>
          <a:custGeom>
            <a:avLst/>
            <a:gdLst/>
            <a:ahLst/>
            <a:cxnLst/>
            <a:rect l="l" t="t" r="r" b="b"/>
            <a:pathLst>
              <a:path w="936625" h="1999614">
                <a:moveTo>
                  <a:pt x="935997" y="0"/>
                </a:moveTo>
                <a:lnTo>
                  <a:pt x="79509" y="0"/>
                </a:lnTo>
                <a:lnTo>
                  <a:pt x="36433" y="8572"/>
                </a:lnTo>
                <a:lnTo>
                  <a:pt x="9215" y="32003"/>
                </a:lnTo>
                <a:lnTo>
                  <a:pt x="0" y="66865"/>
                </a:lnTo>
                <a:lnTo>
                  <a:pt x="10929" y="109727"/>
                </a:lnTo>
                <a:lnTo>
                  <a:pt x="935997" y="1999487"/>
                </a:lnTo>
                <a:lnTo>
                  <a:pt x="935997" y="0"/>
                </a:lnTo>
                <a:close/>
              </a:path>
            </a:pathLst>
          </a:custGeom>
          <a:solidFill>
            <a:srgbClr val="4284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sp>
          <p:nvSpPr>
            <p:cNvPr id="7" name="object 7"/>
            <p:cNvSpPr/>
            <p:nvPr/>
          </p:nvSpPr>
          <p:spPr>
            <a:xfrm>
              <a:off x="7904988" y="1057655"/>
              <a:ext cx="2152015" cy="1210310"/>
            </a:xfrm>
            <a:custGeom>
              <a:avLst/>
              <a:gdLst/>
              <a:ahLst/>
              <a:cxnLst/>
              <a:rect l="l" t="t" r="r" b="b"/>
              <a:pathLst>
                <a:path w="2152015" h="1210310">
                  <a:moveTo>
                    <a:pt x="2151887" y="0"/>
                  </a:moveTo>
                  <a:lnTo>
                    <a:pt x="0" y="0"/>
                  </a:lnTo>
                  <a:lnTo>
                    <a:pt x="554735" y="1142999"/>
                  </a:lnTo>
                  <a:lnTo>
                    <a:pt x="584477" y="1180718"/>
                  </a:lnTo>
                  <a:lnTo>
                    <a:pt x="624649" y="1203578"/>
                  </a:lnTo>
                  <a:lnTo>
                    <a:pt x="670250" y="1209865"/>
                  </a:lnTo>
                  <a:lnTo>
                    <a:pt x="716279" y="1197863"/>
                  </a:lnTo>
                  <a:lnTo>
                    <a:pt x="2151887" y="492251"/>
                  </a:lnTo>
                  <a:lnTo>
                    <a:pt x="2151887" y="0"/>
                  </a:lnTo>
                  <a:close/>
                </a:path>
              </a:pathLst>
            </a:custGeom>
            <a:solidFill>
              <a:srgbClr val="A10B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57656"/>
              <a:ext cx="10058399" cy="56586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17108"/>
            <a:ext cx="10058399" cy="8991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395" y="1555498"/>
            <a:ext cx="272859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45" dirty="0">
                <a:latin typeface="Calibri"/>
                <a:cs typeface="Calibri"/>
              </a:rPr>
              <a:t>Project</a:t>
            </a:r>
            <a:r>
              <a:rPr sz="3600" b="0" spc="-215" dirty="0">
                <a:latin typeface="Times New Roman"/>
                <a:cs typeface="Times New Roman"/>
              </a:rPr>
              <a:t> </a:t>
            </a:r>
            <a:r>
              <a:rPr sz="3600" spc="40" dirty="0">
                <a:latin typeface="Calibri"/>
                <a:cs typeface="Calibri"/>
              </a:rPr>
              <a:t>Vision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0463" y="3206495"/>
            <a:ext cx="4029075" cy="838200"/>
            <a:chOff x="660463" y="3206495"/>
            <a:chExt cx="4029075" cy="8382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268" y="3206495"/>
              <a:ext cx="3307079" cy="838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1896" y="3267455"/>
              <a:ext cx="830580" cy="716280"/>
            </a:xfrm>
            <a:custGeom>
              <a:avLst/>
              <a:gdLst/>
              <a:ahLst/>
              <a:cxnLst/>
              <a:rect l="l" t="t" r="r" b="b"/>
              <a:pathLst>
                <a:path w="830580" h="716279">
                  <a:moveTo>
                    <a:pt x="652271" y="0"/>
                  </a:moveTo>
                  <a:lnTo>
                    <a:pt x="179831" y="0"/>
                  </a:lnTo>
                  <a:lnTo>
                    <a:pt x="0" y="358139"/>
                  </a:lnTo>
                  <a:lnTo>
                    <a:pt x="179831" y="716279"/>
                  </a:lnTo>
                  <a:lnTo>
                    <a:pt x="652271" y="716279"/>
                  </a:lnTo>
                  <a:lnTo>
                    <a:pt x="830579" y="358139"/>
                  </a:lnTo>
                  <a:lnTo>
                    <a:pt x="652271" y="0"/>
                  </a:lnTo>
                  <a:close/>
                </a:path>
              </a:pathLst>
            </a:custGeom>
            <a:solidFill>
              <a:srgbClr val="293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1896" y="3267455"/>
              <a:ext cx="830580" cy="716280"/>
            </a:xfrm>
            <a:custGeom>
              <a:avLst/>
              <a:gdLst/>
              <a:ahLst/>
              <a:cxnLst/>
              <a:rect l="l" t="t" r="r" b="b"/>
              <a:pathLst>
                <a:path w="830580" h="716279">
                  <a:moveTo>
                    <a:pt x="0" y="358139"/>
                  </a:moveTo>
                  <a:lnTo>
                    <a:pt x="179831" y="0"/>
                  </a:lnTo>
                  <a:lnTo>
                    <a:pt x="652271" y="0"/>
                  </a:lnTo>
                  <a:lnTo>
                    <a:pt x="830579" y="358139"/>
                  </a:lnTo>
                  <a:lnTo>
                    <a:pt x="652271" y="716279"/>
                  </a:lnTo>
                  <a:lnTo>
                    <a:pt x="179831" y="716279"/>
                  </a:lnTo>
                  <a:lnTo>
                    <a:pt x="0" y="358139"/>
                  </a:lnTo>
                  <a:close/>
                </a:path>
              </a:pathLst>
            </a:custGeom>
            <a:ln w="628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45410" y="3469641"/>
            <a:ext cx="1872614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Real-</a:t>
            </a:r>
            <a:r>
              <a:rPr sz="1650" spc="-3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6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208" y="3419855"/>
            <a:ext cx="411479" cy="42367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60463" y="4706111"/>
            <a:ext cx="4029075" cy="838200"/>
            <a:chOff x="660463" y="4706111"/>
            <a:chExt cx="4029075" cy="8382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268" y="4706111"/>
              <a:ext cx="3307079" cy="838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91896" y="4767071"/>
              <a:ext cx="830580" cy="716280"/>
            </a:xfrm>
            <a:custGeom>
              <a:avLst/>
              <a:gdLst/>
              <a:ahLst/>
              <a:cxnLst/>
              <a:rect l="l" t="t" r="r" b="b"/>
              <a:pathLst>
                <a:path w="830580" h="716279">
                  <a:moveTo>
                    <a:pt x="652271" y="0"/>
                  </a:moveTo>
                  <a:lnTo>
                    <a:pt x="179831" y="0"/>
                  </a:lnTo>
                  <a:lnTo>
                    <a:pt x="0" y="358139"/>
                  </a:lnTo>
                  <a:lnTo>
                    <a:pt x="179831" y="716279"/>
                  </a:lnTo>
                  <a:lnTo>
                    <a:pt x="652271" y="716279"/>
                  </a:lnTo>
                  <a:lnTo>
                    <a:pt x="830579" y="358139"/>
                  </a:lnTo>
                  <a:lnTo>
                    <a:pt x="652271" y="0"/>
                  </a:lnTo>
                  <a:close/>
                </a:path>
              </a:pathLst>
            </a:custGeom>
            <a:solidFill>
              <a:srgbClr val="293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1896" y="4767071"/>
              <a:ext cx="830580" cy="716280"/>
            </a:xfrm>
            <a:custGeom>
              <a:avLst/>
              <a:gdLst/>
              <a:ahLst/>
              <a:cxnLst/>
              <a:rect l="l" t="t" r="r" b="b"/>
              <a:pathLst>
                <a:path w="830580" h="716279">
                  <a:moveTo>
                    <a:pt x="0" y="358139"/>
                  </a:moveTo>
                  <a:lnTo>
                    <a:pt x="179831" y="0"/>
                  </a:lnTo>
                  <a:lnTo>
                    <a:pt x="652271" y="0"/>
                  </a:lnTo>
                  <a:lnTo>
                    <a:pt x="830579" y="358139"/>
                  </a:lnTo>
                  <a:lnTo>
                    <a:pt x="652271" y="716279"/>
                  </a:lnTo>
                  <a:lnTo>
                    <a:pt x="179831" y="716279"/>
                  </a:lnTo>
                  <a:lnTo>
                    <a:pt x="0" y="358139"/>
                  </a:lnTo>
                  <a:close/>
                </a:path>
              </a:pathLst>
            </a:custGeom>
            <a:ln w="628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645309" y="4967733"/>
            <a:ext cx="256984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Active</a:t>
            </a:r>
            <a:r>
              <a:rPr sz="16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16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4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5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traffic</a:t>
            </a:r>
            <a:r>
              <a:rPr sz="165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signals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455" y="4943855"/>
            <a:ext cx="249936" cy="387095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4997767" y="1720595"/>
            <a:ext cx="4029075" cy="838200"/>
            <a:chOff x="4997767" y="1720595"/>
            <a:chExt cx="4029075" cy="83820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9571" y="1720595"/>
              <a:ext cx="3307079" cy="838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029199" y="1781555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80">
                  <a:moveTo>
                    <a:pt x="652271" y="0"/>
                  </a:moveTo>
                  <a:lnTo>
                    <a:pt x="179831" y="0"/>
                  </a:lnTo>
                  <a:lnTo>
                    <a:pt x="0" y="358139"/>
                  </a:lnTo>
                  <a:lnTo>
                    <a:pt x="179831" y="716279"/>
                  </a:lnTo>
                  <a:lnTo>
                    <a:pt x="652271" y="716279"/>
                  </a:lnTo>
                  <a:lnTo>
                    <a:pt x="832103" y="358139"/>
                  </a:lnTo>
                  <a:lnTo>
                    <a:pt x="652271" y="0"/>
                  </a:lnTo>
                  <a:close/>
                </a:path>
              </a:pathLst>
            </a:custGeom>
            <a:solidFill>
              <a:srgbClr val="293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29199" y="1781555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80">
                  <a:moveTo>
                    <a:pt x="0" y="358139"/>
                  </a:moveTo>
                  <a:lnTo>
                    <a:pt x="179831" y="0"/>
                  </a:lnTo>
                  <a:lnTo>
                    <a:pt x="652271" y="0"/>
                  </a:lnTo>
                  <a:lnTo>
                    <a:pt x="832103" y="358139"/>
                  </a:lnTo>
                  <a:lnTo>
                    <a:pt x="652271" y="716279"/>
                  </a:lnTo>
                  <a:lnTo>
                    <a:pt x="179831" y="716279"/>
                  </a:lnTo>
                  <a:lnTo>
                    <a:pt x="0" y="358139"/>
                  </a:lnTo>
                  <a:close/>
                </a:path>
              </a:pathLst>
            </a:custGeom>
            <a:ln w="628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042149" y="1983742"/>
            <a:ext cx="155130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20" dirty="0">
                <a:solidFill>
                  <a:srgbClr val="FFFFFF"/>
                </a:solidFill>
                <a:latin typeface="Calibri"/>
                <a:cs typeface="Calibri"/>
              </a:rPr>
              <a:t>Track</a:t>
            </a:r>
            <a:r>
              <a:rPr sz="165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Calibri"/>
                <a:cs typeface="Calibri"/>
              </a:rPr>
              <a:t>benefit-cost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37988" y="1926335"/>
            <a:ext cx="406908" cy="425196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4997767" y="3212592"/>
            <a:ext cx="4029075" cy="838200"/>
            <a:chOff x="4997767" y="3212592"/>
            <a:chExt cx="4029075" cy="83820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9571" y="3212592"/>
              <a:ext cx="3307079" cy="838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29199" y="3273552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79">
                  <a:moveTo>
                    <a:pt x="652271" y="0"/>
                  </a:moveTo>
                  <a:lnTo>
                    <a:pt x="179831" y="0"/>
                  </a:lnTo>
                  <a:lnTo>
                    <a:pt x="0" y="358139"/>
                  </a:lnTo>
                  <a:lnTo>
                    <a:pt x="179831" y="716279"/>
                  </a:lnTo>
                  <a:lnTo>
                    <a:pt x="652271" y="716279"/>
                  </a:lnTo>
                  <a:lnTo>
                    <a:pt x="832103" y="358139"/>
                  </a:lnTo>
                  <a:lnTo>
                    <a:pt x="652271" y="0"/>
                  </a:lnTo>
                  <a:close/>
                </a:path>
              </a:pathLst>
            </a:custGeom>
            <a:solidFill>
              <a:srgbClr val="293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29199" y="3273552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79">
                  <a:moveTo>
                    <a:pt x="0" y="358139"/>
                  </a:moveTo>
                  <a:lnTo>
                    <a:pt x="179831" y="0"/>
                  </a:lnTo>
                  <a:lnTo>
                    <a:pt x="652271" y="0"/>
                  </a:lnTo>
                  <a:lnTo>
                    <a:pt x="832103" y="358139"/>
                  </a:lnTo>
                  <a:lnTo>
                    <a:pt x="652271" y="716279"/>
                  </a:lnTo>
                  <a:lnTo>
                    <a:pt x="179831" y="716279"/>
                  </a:lnTo>
                  <a:lnTo>
                    <a:pt x="0" y="358139"/>
                  </a:lnTo>
                  <a:close/>
                </a:path>
              </a:pathLst>
            </a:custGeom>
            <a:ln w="628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042149" y="3378201"/>
            <a:ext cx="2503170" cy="50545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789"/>
              </a:lnSpc>
              <a:spcBef>
                <a:spcPts val="325"/>
              </a:spcBef>
            </a:pP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65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sz="16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5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165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agencies</a:t>
            </a:r>
            <a:r>
              <a:rPr sz="16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5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truck</a:t>
            </a:r>
            <a:r>
              <a:rPr sz="165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operators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50179" y="3427476"/>
            <a:ext cx="394715" cy="394715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4997767" y="4706111"/>
            <a:ext cx="4029075" cy="838200"/>
            <a:chOff x="4997767" y="4706111"/>
            <a:chExt cx="4029075" cy="838200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9571" y="4706111"/>
              <a:ext cx="3307079" cy="8382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029199" y="4767071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79">
                  <a:moveTo>
                    <a:pt x="652271" y="0"/>
                  </a:moveTo>
                  <a:lnTo>
                    <a:pt x="179831" y="0"/>
                  </a:lnTo>
                  <a:lnTo>
                    <a:pt x="0" y="358139"/>
                  </a:lnTo>
                  <a:lnTo>
                    <a:pt x="179831" y="716279"/>
                  </a:lnTo>
                  <a:lnTo>
                    <a:pt x="652271" y="716279"/>
                  </a:lnTo>
                  <a:lnTo>
                    <a:pt x="832103" y="358139"/>
                  </a:lnTo>
                  <a:lnTo>
                    <a:pt x="652271" y="0"/>
                  </a:lnTo>
                  <a:close/>
                </a:path>
              </a:pathLst>
            </a:custGeom>
            <a:solidFill>
              <a:srgbClr val="293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29199" y="4767071"/>
              <a:ext cx="832485" cy="716280"/>
            </a:xfrm>
            <a:custGeom>
              <a:avLst/>
              <a:gdLst/>
              <a:ahLst/>
              <a:cxnLst/>
              <a:rect l="l" t="t" r="r" b="b"/>
              <a:pathLst>
                <a:path w="832485" h="716279">
                  <a:moveTo>
                    <a:pt x="0" y="358139"/>
                  </a:moveTo>
                  <a:lnTo>
                    <a:pt x="179831" y="0"/>
                  </a:lnTo>
                  <a:lnTo>
                    <a:pt x="652271" y="0"/>
                  </a:lnTo>
                  <a:lnTo>
                    <a:pt x="832103" y="358139"/>
                  </a:lnTo>
                  <a:lnTo>
                    <a:pt x="652271" y="716279"/>
                  </a:lnTo>
                  <a:lnTo>
                    <a:pt x="179831" y="716279"/>
                  </a:lnTo>
                  <a:lnTo>
                    <a:pt x="0" y="358139"/>
                  </a:lnTo>
                  <a:close/>
                </a:path>
              </a:pathLst>
            </a:custGeom>
            <a:ln w="628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042149" y="4841241"/>
            <a:ext cx="289369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Self-sustainable</a:t>
            </a:r>
            <a:r>
              <a:rPr sz="16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35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sz="16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6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sz="16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FFFFFF"/>
                </a:solidFill>
                <a:latin typeface="Calibri"/>
                <a:cs typeface="Calibri"/>
              </a:rPr>
              <a:t>operations</a:t>
            </a:r>
            <a:r>
              <a:rPr sz="165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5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3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65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65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"/>
                <a:cs typeface="Calibri"/>
              </a:rPr>
              <a:t>equipment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9872" y="4491228"/>
            <a:ext cx="8798052" cy="128016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9872" y="3020567"/>
            <a:ext cx="8740140" cy="127558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21935" y="1507236"/>
            <a:ext cx="4418075" cy="12633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3889" y="6279264"/>
            <a:ext cx="1122338" cy="22420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057656"/>
            <a:ext cx="10058400" cy="5659120"/>
            <a:chOff x="0" y="1057656"/>
            <a:chExt cx="10058400" cy="5659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" y="2043684"/>
              <a:ext cx="2444496" cy="6400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57656"/>
              <a:ext cx="6170675" cy="56357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817107"/>
              <a:ext cx="10058399" cy="8991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55395" y="1532638"/>
            <a:ext cx="319341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45" dirty="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sz="3600" b="0" spc="-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120" dirty="0">
                <a:solidFill>
                  <a:srgbClr val="FFFFFF"/>
                </a:solidFill>
                <a:latin typeface="Calibri"/>
                <a:cs typeface="Calibri"/>
              </a:rPr>
              <a:t>Concept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6383" y="4733038"/>
            <a:ext cx="159067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Cloud</a:t>
            </a:r>
            <a:r>
              <a:rPr sz="1650" spc="5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deployment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49967" y="1619059"/>
            <a:ext cx="4565015" cy="3573145"/>
            <a:chOff x="3549967" y="1619059"/>
            <a:chExt cx="4565015" cy="3573145"/>
          </a:xfrm>
        </p:grpSpPr>
        <p:sp>
          <p:nvSpPr>
            <p:cNvPr id="10" name="object 10"/>
            <p:cNvSpPr/>
            <p:nvPr/>
          </p:nvSpPr>
          <p:spPr>
            <a:xfrm>
              <a:off x="5276087" y="1650492"/>
              <a:ext cx="715010" cy="614680"/>
            </a:xfrm>
            <a:custGeom>
              <a:avLst/>
              <a:gdLst/>
              <a:ahLst/>
              <a:cxnLst/>
              <a:rect l="l" t="t" r="r" b="b"/>
              <a:pathLst>
                <a:path w="715010" h="614680">
                  <a:moveTo>
                    <a:pt x="560831" y="0"/>
                  </a:moveTo>
                  <a:lnTo>
                    <a:pt x="153923" y="0"/>
                  </a:lnTo>
                  <a:lnTo>
                    <a:pt x="0" y="307847"/>
                  </a:lnTo>
                  <a:lnTo>
                    <a:pt x="153923" y="614171"/>
                  </a:lnTo>
                  <a:lnTo>
                    <a:pt x="560831" y="614171"/>
                  </a:lnTo>
                  <a:lnTo>
                    <a:pt x="714755" y="307847"/>
                  </a:lnTo>
                  <a:lnTo>
                    <a:pt x="560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76087" y="1650492"/>
              <a:ext cx="715010" cy="614680"/>
            </a:xfrm>
            <a:custGeom>
              <a:avLst/>
              <a:gdLst/>
              <a:ahLst/>
              <a:cxnLst/>
              <a:rect l="l" t="t" r="r" b="b"/>
              <a:pathLst>
                <a:path w="715010" h="614680">
                  <a:moveTo>
                    <a:pt x="0" y="307847"/>
                  </a:moveTo>
                  <a:lnTo>
                    <a:pt x="153923" y="0"/>
                  </a:lnTo>
                  <a:lnTo>
                    <a:pt x="560831" y="0"/>
                  </a:lnTo>
                  <a:lnTo>
                    <a:pt x="714755" y="307847"/>
                  </a:lnTo>
                  <a:lnTo>
                    <a:pt x="560831" y="614171"/>
                  </a:lnTo>
                  <a:lnTo>
                    <a:pt x="153923" y="614171"/>
                  </a:lnTo>
                  <a:lnTo>
                    <a:pt x="0" y="307847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96967" y="2599944"/>
              <a:ext cx="715010" cy="614680"/>
            </a:xfrm>
            <a:custGeom>
              <a:avLst/>
              <a:gdLst/>
              <a:ahLst/>
              <a:cxnLst/>
              <a:rect l="l" t="t" r="r" b="b"/>
              <a:pathLst>
                <a:path w="715010" h="614680">
                  <a:moveTo>
                    <a:pt x="560831" y="0"/>
                  </a:moveTo>
                  <a:lnTo>
                    <a:pt x="153923" y="0"/>
                  </a:lnTo>
                  <a:lnTo>
                    <a:pt x="0" y="306323"/>
                  </a:lnTo>
                  <a:lnTo>
                    <a:pt x="153923" y="614171"/>
                  </a:lnTo>
                  <a:lnTo>
                    <a:pt x="560831" y="614171"/>
                  </a:lnTo>
                  <a:lnTo>
                    <a:pt x="714755" y="306323"/>
                  </a:lnTo>
                  <a:lnTo>
                    <a:pt x="560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96967" y="2599944"/>
              <a:ext cx="715010" cy="614680"/>
            </a:xfrm>
            <a:custGeom>
              <a:avLst/>
              <a:gdLst/>
              <a:ahLst/>
              <a:cxnLst/>
              <a:rect l="l" t="t" r="r" b="b"/>
              <a:pathLst>
                <a:path w="715010" h="614680">
                  <a:moveTo>
                    <a:pt x="0" y="306323"/>
                  </a:moveTo>
                  <a:lnTo>
                    <a:pt x="153923" y="0"/>
                  </a:lnTo>
                  <a:lnTo>
                    <a:pt x="560831" y="0"/>
                  </a:lnTo>
                  <a:lnTo>
                    <a:pt x="714755" y="306323"/>
                  </a:lnTo>
                  <a:lnTo>
                    <a:pt x="560831" y="614171"/>
                  </a:lnTo>
                  <a:lnTo>
                    <a:pt x="153923" y="614171"/>
                  </a:lnTo>
                  <a:lnTo>
                    <a:pt x="0" y="306323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51375" y="3511295"/>
              <a:ext cx="713740" cy="615950"/>
            </a:xfrm>
            <a:custGeom>
              <a:avLst/>
              <a:gdLst/>
              <a:ahLst/>
              <a:cxnLst/>
              <a:rect l="l" t="t" r="r" b="b"/>
              <a:pathLst>
                <a:path w="713739" h="615950">
                  <a:moveTo>
                    <a:pt x="559307" y="0"/>
                  </a:moveTo>
                  <a:lnTo>
                    <a:pt x="153923" y="0"/>
                  </a:lnTo>
                  <a:lnTo>
                    <a:pt x="0" y="307847"/>
                  </a:lnTo>
                  <a:lnTo>
                    <a:pt x="153923" y="615695"/>
                  </a:lnTo>
                  <a:lnTo>
                    <a:pt x="559307" y="615695"/>
                  </a:lnTo>
                  <a:lnTo>
                    <a:pt x="713231" y="307847"/>
                  </a:lnTo>
                  <a:lnTo>
                    <a:pt x="559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51375" y="3511295"/>
              <a:ext cx="713740" cy="615950"/>
            </a:xfrm>
            <a:custGeom>
              <a:avLst/>
              <a:gdLst/>
              <a:ahLst/>
              <a:cxnLst/>
              <a:rect l="l" t="t" r="r" b="b"/>
              <a:pathLst>
                <a:path w="713739" h="615950">
                  <a:moveTo>
                    <a:pt x="0" y="307847"/>
                  </a:moveTo>
                  <a:lnTo>
                    <a:pt x="153923" y="0"/>
                  </a:lnTo>
                  <a:lnTo>
                    <a:pt x="559307" y="0"/>
                  </a:lnTo>
                  <a:lnTo>
                    <a:pt x="713231" y="307847"/>
                  </a:lnTo>
                  <a:lnTo>
                    <a:pt x="559307" y="615695"/>
                  </a:lnTo>
                  <a:lnTo>
                    <a:pt x="153923" y="615695"/>
                  </a:lnTo>
                  <a:lnTo>
                    <a:pt x="0" y="307847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81399" y="4500372"/>
              <a:ext cx="713740" cy="614680"/>
            </a:xfrm>
            <a:custGeom>
              <a:avLst/>
              <a:gdLst/>
              <a:ahLst/>
              <a:cxnLst/>
              <a:rect l="l" t="t" r="r" b="b"/>
              <a:pathLst>
                <a:path w="713739" h="614679">
                  <a:moveTo>
                    <a:pt x="559307" y="0"/>
                  </a:moveTo>
                  <a:lnTo>
                    <a:pt x="153923" y="0"/>
                  </a:lnTo>
                  <a:lnTo>
                    <a:pt x="0" y="307847"/>
                  </a:lnTo>
                  <a:lnTo>
                    <a:pt x="153923" y="614171"/>
                  </a:lnTo>
                  <a:lnTo>
                    <a:pt x="559307" y="614171"/>
                  </a:lnTo>
                  <a:lnTo>
                    <a:pt x="713231" y="307847"/>
                  </a:lnTo>
                  <a:lnTo>
                    <a:pt x="559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81399" y="4500372"/>
              <a:ext cx="713740" cy="614680"/>
            </a:xfrm>
            <a:custGeom>
              <a:avLst/>
              <a:gdLst/>
              <a:ahLst/>
              <a:cxnLst/>
              <a:rect l="l" t="t" r="r" b="b"/>
              <a:pathLst>
                <a:path w="713739" h="614679">
                  <a:moveTo>
                    <a:pt x="0" y="307847"/>
                  </a:moveTo>
                  <a:lnTo>
                    <a:pt x="153923" y="0"/>
                  </a:lnTo>
                  <a:lnTo>
                    <a:pt x="559307" y="0"/>
                  </a:lnTo>
                  <a:lnTo>
                    <a:pt x="713231" y="307847"/>
                  </a:lnTo>
                  <a:lnTo>
                    <a:pt x="559307" y="614171"/>
                  </a:lnTo>
                  <a:lnTo>
                    <a:pt x="153923" y="614171"/>
                  </a:lnTo>
                  <a:lnTo>
                    <a:pt x="0" y="307847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70064" y="2645663"/>
              <a:ext cx="713740" cy="614680"/>
            </a:xfrm>
            <a:custGeom>
              <a:avLst/>
              <a:gdLst/>
              <a:ahLst/>
              <a:cxnLst/>
              <a:rect l="l" t="t" r="r" b="b"/>
              <a:pathLst>
                <a:path w="713740" h="614679">
                  <a:moveTo>
                    <a:pt x="0" y="306323"/>
                  </a:moveTo>
                  <a:lnTo>
                    <a:pt x="153923" y="0"/>
                  </a:lnTo>
                  <a:lnTo>
                    <a:pt x="559307" y="0"/>
                  </a:lnTo>
                  <a:lnTo>
                    <a:pt x="713231" y="306323"/>
                  </a:lnTo>
                  <a:lnTo>
                    <a:pt x="559307" y="614171"/>
                  </a:lnTo>
                  <a:lnTo>
                    <a:pt x="153923" y="614171"/>
                  </a:lnTo>
                  <a:lnTo>
                    <a:pt x="0" y="306323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24471" y="3557016"/>
              <a:ext cx="713740" cy="615950"/>
            </a:xfrm>
            <a:custGeom>
              <a:avLst/>
              <a:gdLst/>
              <a:ahLst/>
              <a:cxnLst/>
              <a:rect l="l" t="t" r="r" b="b"/>
              <a:pathLst>
                <a:path w="713740" h="615950">
                  <a:moveTo>
                    <a:pt x="0" y="307847"/>
                  </a:moveTo>
                  <a:lnTo>
                    <a:pt x="153923" y="0"/>
                  </a:lnTo>
                  <a:lnTo>
                    <a:pt x="559307" y="0"/>
                  </a:lnTo>
                  <a:lnTo>
                    <a:pt x="713231" y="307847"/>
                  </a:lnTo>
                  <a:lnTo>
                    <a:pt x="559307" y="615695"/>
                  </a:lnTo>
                  <a:lnTo>
                    <a:pt x="153923" y="615695"/>
                  </a:lnTo>
                  <a:lnTo>
                    <a:pt x="0" y="307847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54495" y="4546092"/>
              <a:ext cx="713740" cy="614680"/>
            </a:xfrm>
            <a:custGeom>
              <a:avLst/>
              <a:gdLst/>
              <a:ahLst/>
              <a:cxnLst/>
              <a:rect l="l" t="t" r="r" b="b"/>
              <a:pathLst>
                <a:path w="713740" h="614679">
                  <a:moveTo>
                    <a:pt x="0" y="307847"/>
                  </a:moveTo>
                  <a:lnTo>
                    <a:pt x="153923" y="0"/>
                  </a:lnTo>
                  <a:lnTo>
                    <a:pt x="559307" y="0"/>
                  </a:lnTo>
                  <a:lnTo>
                    <a:pt x="713231" y="307847"/>
                  </a:lnTo>
                  <a:lnTo>
                    <a:pt x="559307" y="614171"/>
                  </a:lnTo>
                  <a:lnTo>
                    <a:pt x="153923" y="614171"/>
                  </a:lnTo>
                  <a:lnTo>
                    <a:pt x="0" y="307847"/>
                  </a:lnTo>
                  <a:close/>
                </a:path>
              </a:pathLst>
            </a:custGeom>
            <a:ln w="62864">
              <a:solidFill>
                <a:srgbClr val="293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93179" y="4669535"/>
              <a:ext cx="435864" cy="3657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7247" y="3709416"/>
              <a:ext cx="486155" cy="3078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9307" y="3605783"/>
              <a:ext cx="278891" cy="4282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7947" y="2703575"/>
              <a:ext cx="269748" cy="4038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28487" y="1798320"/>
              <a:ext cx="408432" cy="3200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3988" y="2746247"/>
              <a:ext cx="406907" cy="4114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08475" y="4620767"/>
              <a:ext cx="257555" cy="42367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209789" y="1863346"/>
            <a:ext cx="179197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35" dirty="0">
                <a:solidFill>
                  <a:srgbClr val="3B3B3D"/>
                </a:solidFill>
                <a:latin typeface="Calibri"/>
                <a:cs typeface="Calibri"/>
              </a:rPr>
              <a:t>Freight</a:t>
            </a:r>
            <a:r>
              <a:rPr sz="1650" spc="-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Signal</a:t>
            </a:r>
            <a:r>
              <a:rPr sz="1650" spc="-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Priority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61988" y="2552194"/>
            <a:ext cx="1539875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50" spc="-20" dirty="0">
                <a:solidFill>
                  <a:srgbClr val="3B3B3D"/>
                </a:solidFill>
                <a:latin typeface="Calibri"/>
                <a:cs typeface="Calibri"/>
              </a:rPr>
              <a:t>Green</a:t>
            </a:r>
            <a:r>
              <a:rPr sz="1650" spc="-8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3B3B3D"/>
                </a:solidFill>
                <a:latin typeface="Calibri"/>
                <a:cs typeface="Calibri"/>
              </a:rPr>
              <a:t>Light</a:t>
            </a:r>
            <a:r>
              <a:rPr sz="1650" spc="-2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Optimized</a:t>
            </a:r>
            <a:r>
              <a:rPr sz="165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3B3B3D"/>
                </a:solidFill>
                <a:latin typeface="Calibri"/>
                <a:cs typeface="Calibri"/>
              </a:rPr>
              <a:t>Speed</a:t>
            </a:r>
            <a:r>
              <a:rPr sz="1650" spc="-2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Advisory</a:t>
            </a:r>
            <a:r>
              <a:rPr sz="1650" spc="-10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(GLOSA)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66789" y="3711958"/>
            <a:ext cx="132016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500</a:t>
            </a:r>
            <a:r>
              <a:rPr sz="1650" spc="-3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traffic</a:t>
            </a:r>
            <a:r>
              <a:rPr sz="165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signals</a:t>
            </a:r>
            <a:r>
              <a:rPr sz="1650" spc="2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(NTCIP)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73953" y="4676650"/>
            <a:ext cx="9309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7</a:t>
            </a:r>
            <a:r>
              <a:rPr sz="1650" spc="-7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agencies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56521" y="2689354"/>
            <a:ext cx="155892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~10</a:t>
            </a:r>
            <a:r>
              <a:rPr sz="1650" spc="-3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AVL</a:t>
            </a:r>
            <a:r>
              <a:rPr sz="165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suppliers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+</a:t>
            </a:r>
            <a:r>
              <a:rPr sz="1650" spc="-7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app</a:t>
            </a:r>
            <a:r>
              <a:rPr sz="1650" spc="-10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adopters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729217" y="3545842"/>
            <a:ext cx="1898650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50,000+</a:t>
            </a:r>
            <a:r>
              <a:rPr sz="1650" spc="-1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trucks</a:t>
            </a:r>
            <a:r>
              <a:rPr sz="165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(5,000</a:t>
            </a:r>
            <a:r>
              <a:rPr sz="165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simultaneous</a:t>
            </a:r>
            <a:r>
              <a:rPr sz="1650" spc="-10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40" dirty="0">
                <a:solidFill>
                  <a:srgbClr val="3B3B3D"/>
                </a:solidFill>
                <a:latin typeface="Calibri"/>
                <a:cs typeface="Calibri"/>
              </a:rPr>
              <a:t>in</a:t>
            </a:r>
            <a:r>
              <a:rPr sz="1650" spc="-4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3B3B3D"/>
                </a:solidFill>
                <a:latin typeface="Calibri"/>
                <a:cs typeface="Calibri"/>
              </a:rPr>
              <a:t>the</a:t>
            </a:r>
            <a:r>
              <a:rPr sz="165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system</a:t>
            </a:r>
            <a:r>
              <a:rPr sz="1650" spc="-7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30" dirty="0">
                <a:solidFill>
                  <a:srgbClr val="3B3B3D"/>
                </a:solidFill>
                <a:latin typeface="Calibri"/>
                <a:cs typeface="Calibri"/>
              </a:rPr>
              <a:t>at</a:t>
            </a:r>
            <a:r>
              <a:rPr sz="1650" spc="-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3B3B3D"/>
                </a:solidFill>
                <a:latin typeface="Calibri"/>
                <a:cs typeface="Calibri"/>
              </a:rPr>
              <a:t>once)</a:t>
            </a:r>
            <a:endParaRPr sz="1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95" dirty="0"/>
              <a:t>D</a:t>
            </a:r>
            <a:r>
              <a:rPr spc="-1085" dirty="0"/>
              <a:t>e</a:t>
            </a:r>
            <a:r>
              <a:rPr spc="-1110" dirty="0"/>
              <a:t>p</a:t>
            </a:r>
            <a:r>
              <a:rPr spc="-600" dirty="0"/>
              <a:t>l</a:t>
            </a:r>
            <a:r>
              <a:rPr spc="-1235" dirty="0"/>
              <a:t>o</a:t>
            </a:r>
            <a:r>
              <a:rPr spc="-935" dirty="0"/>
              <a:t>y</a:t>
            </a:r>
            <a:r>
              <a:rPr spc="-1575" dirty="0"/>
              <a:t>m</a:t>
            </a:r>
            <a:r>
              <a:rPr spc="-1085" dirty="0"/>
              <a:t>e</a:t>
            </a:r>
            <a:r>
              <a:rPr spc="-1105" dirty="0"/>
              <a:t>n</a:t>
            </a:r>
            <a:r>
              <a:rPr spc="-290" dirty="0"/>
              <a:t>t</a:t>
            </a:r>
            <a:r>
              <a:rPr b="0" spc="-555" dirty="0">
                <a:latin typeface="Times New Roman"/>
                <a:cs typeface="Times New Roman"/>
              </a:rPr>
              <a:t> </a:t>
            </a:r>
            <a:r>
              <a:rPr spc="-1225" dirty="0"/>
              <a:t>L</a:t>
            </a:r>
            <a:r>
              <a:rPr spc="-1150" dirty="0"/>
              <a:t>o</a:t>
            </a:r>
            <a:r>
              <a:rPr spc="-844" dirty="0"/>
              <a:t>c</a:t>
            </a:r>
            <a:r>
              <a:rPr spc="-910" dirty="0"/>
              <a:t>a</a:t>
            </a:r>
            <a:r>
              <a:rPr spc="-625" dirty="0"/>
              <a:t>t</a:t>
            </a:r>
            <a:r>
              <a:rPr spc="-520" dirty="0"/>
              <a:t>i</a:t>
            </a:r>
            <a:r>
              <a:rPr spc="-1150" dirty="0"/>
              <a:t>o</a:t>
            </a:r>
            <a:r>
              <a:rPr spc="-1019" dirty="0"/>
              <a:t>n</a:t>
            </a:r>
            <a:r>
              <a:rPr spc="-204" dirty="0"/>
              <a:t>s</a:t>
            </a:r>
          </a:p>
          <a:p>
            <a:pPr marL="12700">
              <a:lnSpc>
                <a:spcPct val="100000"/>
              </a:lnSpc>
              <a:spcBef>
                <a:spcPts val="4750"/>
              </a:spcBef>
            </a:pPr>
            <a:r>
              <a:rPr spc="-1780" dirty="0"/>
              <a:t>H</a:t>
            </a:r>
            <a:r>
              <a:rPr spc="-1285" dirty="0"/>
              <a:t>o</a:t>
            </a:r>
            <a:r>
              <a:rPr spc="-355" dirty="0"/>
              <a:t>w</a:t>
            </a:r>
            <a:r>
              <a:rPr spc="-1215" dirty="0"/>
              <a:t>T</a:t>
            </a:r>
            <a:r>
              <a:rPr spc="-175" dirty="0"/>
              <a:t>o</a:t>
            </a:r>
            <a:r>
              <a:rPr spc="-1330" dirty="0"/>
              <a:t>P</a:t>
            </a:r>
            <a:r>
              <a:rPr spc="-925" dirty="0"/>
              <a:t>r</a:t>
            </a:r>
            <a:r>
              <a:rPr spc="-1285" dirty="0"/>
              <a:t>o</a:t>
            </a:r>
            <a:r>
              <a:rPr spc="-994" dirty="0"/>
              <a:t>v</a:t>
            </a:r>
            <a:r>
              <a:rPr spc="-655" dirty="0"/>
              <a:t>i</a:t>
            </a:r>
            <a:r>
              <a:rPr spc="-1140" dirty="0"/>
              <a:t>d</a:t>
            </a:r>
            <a:r>
              <a:rPr spc="-60" dirty="0"/>
              <a:t>e</a:t>
            </a:r>
            <a:r>
              <a:rPr spc="-1095" dirty="0"/>
              <a:t>I</a:t>
            </a:r>
            <a:r>
              <a:rPr spc="-1155" dirty="0"/>
              <a:t>n</a:t>
            </a:r>
            <a:r>
              <a:rPr spc="-1160" dirty="0"/>
              <a:t>p</a:t>
            </a:r>
            <a:r>
              <a:rPr spc="-1200" dirty="0"/>
              <a:t>u</a:t>
            </a:r>
            <a:r>
              <a:rPr spc="-340" dirty="0"/>
              <a:t>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17108"/>
            <a:ext cx="10058399" cy="8991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127" y="1057655"/>
            <a:ext cx="9535668" cy="46847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56003"/>
            <a:ext cx="10058400" cy="5160645"/>
            <a:chOff x="0" y="1556003"/>
            <a:chExt cx="10058400" cy="5160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17107"/>
              <a:ext cx="10058399" cy="899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19" y="1556003"/>
              <a:ext cx="8360664" cy="426415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5395" y="1555498"/>
            <a:ext cx="273494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95" dirty="0">
                <a:latin typeface="Calibri"/>
                <a:cs typeface="Calibri"/>
              </a:rPr>
              <a:t>Smart</a:t>
            </a:r>
            <a:r>
              <a:rPr sz="3600" b="0" spc="-220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Calibri"/>
                <a:cs typeface="Calibri"/>
              </a:rPr>
              <a:t>Priority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17108"/>
            <a:ext cx="10058399" cy="8991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6904" y="1904494"/>
            <a:ext cx="2433955" cy="143383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50"/>
              </a:spcBef>
            </a:pPr>
            <a:r>
              <a:rPr sz="3300" dirty="0">
                <a:latin typeface="Calibri"/>
                <a:cs typeface="Calibri"/>
              </a:rPr>
              <a:t>Freight</a:t>
            </a:r>
            <a:r>
              <a:rPr sz="3300" b="0" spc="-195" dirty="0">
                <a:latin typeface="Times New Roman"/>
                <a:cs typeface="Times New Roman"/>
              </a:rPr>
              <a:t> </a:t>
            </a:r>
            <a:r>
              <a:rPr sz="3300" spc="55" dirty="0">
                <a:latin typeface="Calibri"/>
                <a:cs typeface="Calibri"/>
              </a:rPr>
              <a:t>Signal</a:t>
            </a:r>
            <a:r>
              <a:rPr sz="3300" b="0" spc="55" dirty="0">
                <a:latin typeface="Times New Roman"/>
                <a:cs typeface="Times New Roman"/>
              </a:rPr>
              <a:t> </a:t>
            </a:r>
            <a:r>
              <a:rPr sz="3300" spc="-10" dirty="0">
                <a:latin typeface="Calibri"/>
                <a:cs typeface="Calibri"/>
              </a:rPr>
              <a:t>Priority</a:t>
            </a:r>
            <a:r>
              <a:rPr sz="3300" b="0" spc="-10" dirty="0">
                <a:latin typeface="Times New Roman"/>
                <a:cs typeface="Times New Roman"/>
              </a:rPr>
              <a:t> </a:t>
            </a:r>
            <a:r>
              <a:rPr sz="3300" spc="-10" dirty="0">
                <a:latin typeface="Calibri"/>
                <a:cs typeface="Calibri"/>
              </a:rPr>
              <a:t>Architecture</a:t>
            </a:r>
            <a:endParaRPr sz="33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2668" y="1178409"/>
            <a:ext cx="8313420" cy="4879975"/>
            <a:chOff x="772668" y="1178409"/>
            <a:chExt cx="8313420" cy="4879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5595" y="1274063"/>
              <a:ext cx="5236463" cy="47838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668" y="1478279"/>
              <a:ext cx="2104644" cy="5090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2256" y="4512563"/>
              <a:ext cx="1679448" cy="10683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88351" y="4515611"/>
              <a:ext cx="1667510" cy="1061085"/>
            </a:xfrm>
            <a:custGeom>
              <a:avLst/>
              <a:gdLst/>
              <a:ahLst/>
              <a:cxnLst/>
              <a:rect l="l" t="t" r="r" b="b"/>
              <a:pathLst>
                <a:path w="1667509" h="1061085">
                  <a:moveTo>
                    <a:pt x="0" y="176783"/>
                  </a:moveTo>
                  <a:lnTo>
                    <a:pt x="6321" y="129822"/>
                  </a:lnTo>
                  <a:lnTo>
                    <a:pt x="24158" y="87601"/>
                  </a:lnTo>
                  <a:lnTo>
                    <a:pt x="51815" y="51815"/>
                  </a:lnTo>
                  <a:lnTo>
                    <a:pt x="87601" y="24158"/>
                  </a:lnTo>
                  <a:lnTo>
                    <a:pt x="129822" y="6321"/>
                  </a:lnTo>
                  <a:lnTo>
                    <a:pt x="176783" y="0"/>
                  </a:lnTo>
                  <a:lnTo>
                    <a:pt x="1490471" y="0"/>
                  </a:lnTo>
                  <a:lnTo>
                    <a:pt x="1537433" y="6321"/>
                  </a:lnTo>
                  <a:lnTo>
                    <a:pt x="1579654" y="24158"/>
                  </a:lnTo>
                  <a:lnTo>
                    <a:pt x="1615439" y="51815"/>
                  </a:lnTo>
                  <a:lnTo>
                    <a:pt x="1643097" y="87601"/>
                  </a:lnTo>
                  <a:lnTo>
                    <a:pt x="1660934" y="129822"/>
                  </a:lnTo>
                  <a:lnTo>
                    <a:pt x="1667255" y="176783"/>
                  </a:lnTo>
                  <a:lnTo>
                    <a:pt x="1667255" y="883919"/>
                  </a:lnTo>
                  <a:lnTo>
                    <a:pt x="1660934" y="930881"/>
                  </a:lnTo>
                  <a:lnTo>
                    <a:pt x="1643097" y="973102"/>
                  </a:lnTo>
                  <a:lnTo>
                    <a:pt x="1615439" y="1008887"/>
                  </a:lnTo>
                  <a:lnTo>
                    <a:pt x="1579654" y="1036545"/>
                  </a:lnTo>
                  <a:lnTo>
                    <a:pt x="1537433" y="1054382"/>
                  </a:lnTo>
                  <a:lnTo>
                    <a:pt x="1490471" y="1060703"/>
                  </a:lnTo>
                  <a:lnTo>
                    <a:pt x="176783" y="1060703"/>
                  </a:lnTo>
                  <a:lnTo>
                    <a:pt x="129822" y="1054382"/>
                  </a:lnTo>
                  <a:lnTo>
                    <a:pt x="87601" y="1036545"/>
                  </a:lnTo>
                  <a:lnTo>
                    <a:pt x="51815" y="1008887"/>
                  </a:lnTo>
                  <a:lnTo>
                    <a:pt x="24158" y="973102"/>
                  </a:lnTo>
                  <a:lnTo>
                    <a:pt x="6321" y="930881"/>
                  </a:lnTo>
                  <a:lnTo>
                    <a:pt x="0" y="883919"/>
                  </a:lnTo>
                  <a:lnTo>
                    <a:pt x="0" y="176783"/>
                  </a:lnTo>
                  <a:close/>
                </a:path>
              </a:pathLst>
            </a:custGeom>
            <a:ln w="6024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5491" y="3448812"/>
              <a:ext cx="1679448" cy="10713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71587" y="3454908"/>
              <a:ext cx="1667510" cy="1061085"/>
            </a:xfrm>
            <a:custGeom>
              <a:avLst/>
              <a:gdLst/>
              <a:ahLst/>
              <a:cxnLst/>
              <a:rect l="l" t="t" r="r" b="b"/>
              <a:pathLst>
                <a:path w="1667509" h="1061085">
                  <a:moveTo>
                    <a:pt x="0" y="176783"/>
                  </a:moveTo>
                  <a:lnTo>
                    <a:pt x="6321" y="129822"/>
                  </a:lnTo>
                  <a:lnTo>
                    <a:pt x="24158" y="87601"/>
                  </a:lnTo>
                  <a:lnTo>
                    <a:pt x="51815" y="51815"/>
                  </a:lnTo>
                  <a:lnTo>
                    <a:pt x="87601" y="24158"/>
                  </a:lnTo>
                  <a:lnTo>
                    <a:pt x="129822" y="6321"/>
                  </a:lnTo>
                  <a:lnTo>
                    <a:pt x="176783" y="0"/>
                  </a:lnTo>
                  <a:lnTo>
                    <a:pt x="1490471" y="0"/>
                  </a:lnTo>
                  <a:lnTo>
                    <a:pt x="1537433" y="6321"/>
                  </a:lnTo>
                  <a:lnTo>
                    <a:pt x="1579654" y="24158"/>
                  </a:lnTo>
                  <a:lnTo>
                    <a:pt x="1615439" y="51815"/>
                  </a:lnTo>
                  <a:lnTo>
                    <a:pt x="1643097" y="87601"/>
                  </a:lnTo>
                  <a:lnTo>
                    <a:pt x="1660934" y="129822"/>
                  </a:lnTo>
                  <a:lnTo>
                    <a:pt x="1667255" y="176783"/>
                  </a:lnTo>
                  <a:lnTo>
                    <a:pt x="1667255" y="883919"/>
                  </a:lnTo>
                  <a:lnTo>
                    <a:pt x="1660934" y="930881"/>
                  </a:lnTo>
                  <a:lnTo>
                    <a:pt x="1643097" y="973102"/>
                  </a:lnTo>
                  <a:lnTo>
                    <a:pt x="1615439" y="1008887"/>
                  </a:lnTo>
                  <a:lnTo>
                    <a:pt x="1579654" y="1036545"/>
                  </a:lnTo>
                  <a:lnTo>
                    <a:pt x="1537433" y="1054382"/>
                  </a:lnTo>
                  <a:lnTo>
                    <a:pt x="1490471" y="1060703"/>
                  </a:lnTo>
                  <a:lnTo>
                    <a:pt x="176783" y="1060703"/>
                  </a:lnTo>
                  <a:lnTo>
                    <a:pt x="129822" y="1054382"/>
                  </a:lnTo>
                  <a:lnTo>
                    <a:pt x="87601" y="1036545"/>
                  </a:lnTo>
                  <a:lnTo>
                    <a:pt x="51815" y="1008887"/>
                  </a:lnTo>
                  <a:lnTo>
                    <a:pt x="24158" y="973102"/>
                  </a:lnTo>
                  <a:lnTo>
                    <a:pt x="6321" y="930881"/>
                  </a:lnTo>
                  <a:lnTo>
                    <a:pt x="0" y="883919"/>
                  </a:lnTo>
                  <a:lnTo>
                    <a:pt x="0" y="176783"/>
                  </a:lnTo>
                  <a:close/>
                </a:path>
              </a:pathLst>
            </a:custGeom>
            <a:ln w="6024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59479" y="3182112"/>
              <a:ext cx="2926079" cy="248564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65575" y="3188208"/>
              <a:ext cx="2915920" cy="2475230"/>
            </a:xfrm>
            <a:custGeom>
              <a:avLst/>
              <a:gdLst/>
              <a:ahLst/>
              <a:cxnLst/>
              <a:rect l="l" t="t" r="r" b="b"/>
              <a:pathLst>
                <a:path w="2915920" h="2475229">
                  <a:moveTo>
                    <a:pt x="0" y="413003"/>
                  </a:moveTo>
                  <a:lnTo>
                    <a:pt x="2793" y="364745"/>
                  </a:lnTo>
                  <a:lnTo>
                    <a:pt x="10961" y="318147"/>
                  </a:lnTo>
                  <a:lnTo>
                    <a:pt x="24187" y="273514"/>
                  </a:lnTo>
                  <a:lnTo>
                    <a:pt x="42156" y="231154"/>
                  </a:lnTo>
                  <a:lnTo>
                    <a:pt x="64550" y="191374"/>
                  </a:lnTo>
                  <a:lnTo>
                    <a:pt x="91053" y="154479"/>
                  </a:lnTo>
                  <a:lnTo>
                    <a:pt x="121348" y="120776"/>
                  </a:lnTo>
                  <a:lnTo>
                    <a:pt x="155119" y="90573"/>
                  </a:lnTo>
                  <a:lnTo>
                    <a:pt x="192048" y="64175"/>
                  </a:lnTo>
                  <a:lnTo>
                    <a:pt x="231821" y="41890"/>
                  </a:lnTo>
                  <a:lnTo>
                    <a:pt x="274119" y="24022"/>
                  </a:lnTo>
                  <a:lnTo>
                    <a:pt x="318627" y="10881"/>
                  </a:lnTo>
                  <a:lnTo>
                    <a:pt x="365027" y="2771"/>
                  </a:lnTo>
                  <a:lnTo>
                    <a:pt x="413003" y="0"/>
                  </a:lnTo>
                  <a:lnTo>
                    <a:pt x="2503931" y="0"/>
                  </a:lnTo>
                  <a:lnTo>
                    <a:pt x="2551886" y="2771"/>
                  </a:lnTo>
                  <a:lnTo>
                    <a:pt x="2598224" y="10881"/>
                  </a:lnTo>
                  <a:lnTo>
                    <a:pt x="2642636" y="24022"/>
                  </a:lnTo>
                  <a:lnTo>
                    <a:pt x="2684812" y="41890"/>
                  </a:lnTo>
                  <a:lnTo>
                    <a:pt x="2724442" y="64175"/>
                  </a:lnTo>
                  <a:lnTo>
                    <a:pt x="2761216" y="90573"/>
                  </a:lnTo>
                  <a:lnTo>
                    <a:pt x="2794825" y="120776"/>
                  </a:lnTo>
                  <a:lnTo>
                    <a:pt x="2824958" y="154479"/>
                  </a:lnTo>
                  <a:lnTo>
                    <a:pt x="2851305" y="191374"/>
                  </a:lnTo>
                  <a:lnTo>
                    <a:pt x="2873557" y="231154"/>
                  </a:lnTo>
                  <a:lnTo>
                    <a:pt x="2891403" y="273514"/>
                  </a:lnTo>
                  <a:lnTo>
                    <a:pt x="2904535" y="318147"/>
                  </a:lnTo>
                  <a:lnTo>
                    <a:pt x="2912641" y="364745"/>
                  </a:lnTo>
                  <a:lnTo>
                    <a:pt x="2915411" y="413003"/>
                  </a:lnTo>
                  <a:lnTo>
                    <a:pt x="2915411" y="2061971"/>
                  </a:lnTo>
                  <a:lnTo>
                    <a:pt x="2912641" y="2110230"/>
                  </a:lnTo>
                  <a:lnTo>
                    <a:pt x="2904535" y="2156828"/>
                  </a:lnTo>
                  <a:lnTo>
                    <a:pt x="2891403" y="2201461"/>
                  </a:lnTo>
                  <a:lnTo>
                    <a:pt x="2873557" y="2243821"/>
                  </a:lnTo>
                  <a:lnTo>
                    <a:pt x="2851305" y="2283601"/>
                  </a:lnTo>
                  <a:lnTo>
                    <a:pt x="2824958" y="2320496"/>
                  </a:lnTo>
                  <a:lnTo>
                    <a:pt x="2794825" y="2354198"/>
                  </a:lnTo>
                  <a:lnTo>
                    <a:pt x="2761216" y="2384402"/>
                  </a:lnTo>
                  <a:lnTo>
                    <a:pt x="2724442" y="2410800"/>
                  </a:lnTo>
                  <a:lnTo>
                    <a:pt x="2684812" y="2433085"/>
                  </a:lnTo>
                  <a:lnTo>
                    <a:pt x="2642636" y="2450952"/>
                  </a:lnTo>
                  <a:lnTo>
                    <a:pt x="2598224" y="2464094"/>
                  </a:lnTo>
                  <a:lnTo>
                    <a:pt x="2551886" y="2472204"/>
                  </a:lnTo>
                  <a:lnTo>
                    <a:pt x="2503931" y="2474975"/>
                  </a:lnTo>
                  <a:lnTo>
                    <a:pt x="413003" y="2474975"/>
                  </a:lnTo>
                  <a:lnTo>
                    <a:pt x="365027" y="2472204"/>
                  </a:lnTo>
                  <a:lnTo>
                    <a:pt x="318627" y="2464094"/>
                  </a:lnTo>
                  <a:lnTo>
                    <a:pt x="274119" y="2450952"/>
                  </a:lnTo>
                  <a:lnTo>
                    <a:pt x="231821" y="2433085"/>
                  </a:lnTo>
                  <a:lnTo>
                    <a:pt x="192048" y="2410800"/>
                  </a:lnTo>
                  <a:lnTo>
                    <a:pt x="155119" y="2384402"/>
                  </a:lnTo>
                  <a:lnTo>
                    <a:pt x="121348" y="2354198"/>
                  </a:lnTo>
                  <a:lnTo>
                    <a:pt x="91053" y="2320496"/>
                  </a:lnTo>
                  <a:lnTo>
                    <a:pt x="64550" y="2283601"/>
                  </a:lnTo>
                  <a:lnTo>
                    <a:pt x="42156" y="2243821"/>
                  </a:lnTo>
                  <a:lnTo>
                    <a:pt x="24187" y="2201461"/>
                  </a:lnTo>
                  <a:lnTo>
                    <a:pt x="10961" y="2156828"/>
                  </a:lnTo>
                  <a:lnTo>
                    <a:pt x="2793" y="2110230"/>
                  </a:lnTo>
                  <a:lnTo>
                    <a:pt x="0" y="2061971"/>
                  </a:lnTo>
                  <a:lnTo>
                    <a:pt x="0" y="413003"/>
                  </a:lnTo>
                  <a:close/>
                </a:path>
              </a:pathLst>
            </a:custGeom>
            <a:ln w="6024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0044" y="1203959"/>
              <a:ext cx="5661659" cy="17907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407663" y="1208531"/>
              <a:ext cx="5648325" cy="1783080"/>
            </a:xfrm>
            <a:custGeom>
              <a:avLst/>
              <a:gdLst/>
              <a:ahLst/>
              <a:cxnLst/>
              <a:rect l="l" t="t" r="r" b="b"/>
              <a:pathLst>
                <a:path w="5648325" h="1783080">
                  <a:moveTo>
                    <a:pt x="0" y="297179"/>
                  </a:moveTo>
                  <a:lnTo>
                    <a:pt x="3877" y="248863"/>
                  </a:lnTo>
                  <a:lnTo>
                    <a:pt x="15105" y="203069"/>
                  </a:lnTo>
                  <a:lnTo>
                    <a:pt x="33082" y="160404"/>
                  </a:lnTo>
                  <a:lnTo>
                    <a:pt x="57204" y="121468"/>
                  </a:lnTo>
                  <a:lnTo>
                    <a:pt x="86867" y="86867"/>
                  </a:lnTo>
                  <a:lnTo>
                    <a:pt x="121468" y="57204"/>
                  </a:lnTo>
                  <a:lnTo>
                    <a:pt x="160404" y="33082"/>
                  </a:lnTo>
                  <a:lnTo>
                    <a:pt x="203069" y="15105"/>
                  </a:lnTo>
                  <a:lnTo>
                    <a:pt x="248863" y="3877"/>
                  </a:lnTo>
                  <a:lnTo>
                    <a:pt x="297179" y="0"/>
                  </a:lnTo>
                  <a:lnTo>
                    <a:pt x="5350763" y="0"/>
                  </a:lnTo>
                  <a:lnTo>
                    <a:pt x="5398710" y="3877"/>
                  </a:lnTo>
                  <a:lnTo>
                    <a:pt x="5444288" y="15105"/>
                  </a:lnTo>
                  <a:lnTo>
                    <a:pt x="5486867" y="33082"/>
                  </a:lnTo>
                  <a:lnTo>
                    <a:pt x="5525816" y="57204"/>
                  </a:lnTo>
                  <a:lnTo>
                    <a:pt x="5560504" y="86867"/>
                  </a:lnTo>
                  <a:lnTo>
                    <a:pt x="5590300" y="121468"/>
                  </a:lnTo>
                  <a:lnTo>
                    <a:pt x="5614572" y="160404"/>
                  </a:lnTo>
                  <a:lnTo>
                    <a:pt x="5632691" y="203069"/>
                  </a:lnTo>
                  <a:lnTo>
                    <a:pt x="5644025" y="248863"/>
                  </a:lnTo>
                  <a:lnTo>
                    <a:pt x="5647943" y="297179"/>
                  </a:lnTo>
                  <a:lnTo>
                    <a:pt x="5647943" y="1485899"/>
                  </a:lnTo>
                  <a:lnTo>
                    <a:pt x="5644025" y="1534216"/>
                  </a:lnTo>
                  <a:lnTo>
                    <a:pt x="5632691" y="1580010"/>
                  </a:lnTo>
                  <a:lnTo>
                    <a:pt x="5614572" y="1622675"/>
                  </a:lnTo>
                  <a:lnTo>
                    <a:pt x="5590300" y="1661611"/>
                  </a:lnTo>
                  <a:lnTo>
                    <a:pt x="5560504" y="1696211"/>
                  </a:lnTo>
                  <a:lnTo>
                    <a:pt x="5525816" y="1725875"/>
                  </a:lnTo>
                  <a:lnTo>
                    <a:pt x="5486867" y="1749996"/>
                  </a:lnTo>
                  <a:lnTo>
                    <a:pt x="5444288" y="1767974"/>
                  </a:lnTo>
                  <a:lnTo>
                    <a:pt x="5398710" y="1779202"/>
                  </a:lnTo>
                  <a:lnTo>
                    <a:pt x="5350763" y="1783079"/>
                  </a:lnTo>
                  <a:lnTo>
                    <a:pt x="297179" y="1783079"/>
                  </a:lnTo>
                  <a:lnTo>
                    <a:pt x="248863" y="1779202"/>
                  </a:lnTo>
                  <a:lnTo>
                    <a:pt x="203069" y="1767974"/>
                  </a:lnTo>
                  <a:lnTo>
                    <a:pt x="160404" y="1749996"/>
                  </a:lnTo>
                  <a:lnTo>
                    <a:pt x="121468" y="1725875"/>
                  </a:lnTo>
                  <a:lnTo>
                    <a:pt x="86867" y="1696211"/>
                  </a:lnTo>
                  <a:lnTo>
                    <a:pt x="57204" y="1661611"/>
                  </a:lnTo>
                  <a:lnTo>
                    <a:pt x="33082" y="1622675"/>
                  </a:lnTo>
                  <a:lnTo>
                    <a:pt x="15105" y="1580010"/>
                  </a:lnTo>
                  <a:lnTo>
                    <a:pt x="3877" y="1534216"/>
                  </a:lnTo>
                  <a:lnTo>
                    <a:pt x="0" y="1485899"/>
                  </a:lnTo>
                  <a:lnTo>
                    <a:pt x="0" y="297179"/>
                  </a:lnTo>
                  <a:close/>
                </a:path>
              </a:pathLst>
            </a:custGeom>
            <a:ln w="6024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10058400" cy="5659120"/>
            <a:chOff x="0" y="1057656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6"/>
              <a:ext cx="10058399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4612" y="4229099"/>
              <a:ext cx="1507490" cy="509270"/>
            </a:xfrm>
            <a:custGeom>
              <a:avLst/>
              <a:gdLst/>
              <a:ahLst/>
              <a:cxnLst/>
              <a:rect l="l" t="t" r="r" b="b"/>
              <a:pathLst>
                <a:path w="1507489" h="509270">
                  <a:moveTo>
                    <a:pt x="316992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316992" y="10668"/>
                  </a:lnTo>
                  <a:lnTo>
                    <a:pt x="316992" y="0"/>
                  </a:lnTo>
                  <a:close/>
                </a:path>
                <a:path w="1507489" h="509270">
                  <a:moveTo>
                    <a:pt x="324612" y="498348"/>
                  </a:moveTo>
                  <a:lnTo>
                    <a:pt x="0" y="498348"/>
                  </a:lnTo>
                  <a:lnTo>
                    <a:pt x="0" y="509016"/>
                  </a:lnTo>
                  <a:lnTo>
                    <a:pt x="324612" y="509016"/>
                  </a:lnTo>
                  <a:lnTo>
                    <a:pt x="324612" y="498348"/>
                  </a:lnTo>
                  <a:close/>
                </a:path>
                <a:path w="1507489" h="509270">
                  <a:moveTo>
                    <a:pt x="1507236" y="0"/>
                  </a:moveTo>
                  <a:lnTo>
                    <a:pt x="1280160" y="0"/>
                  </a:lnTo>
                  <a:lnTo>
                    <a:pt x="1280160" y="10668"/>
                  </a:lnTo>
                  <a:lnTo>
                    <a:pt x="1507236" y="10668"/>
                  </a:lnTo>
                  <a:lnTo>
                    <a:pt x="1507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3436" y="1739902"/>
            <a:ext cx="3521075" cy="356679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z="3600" b="1" spc="90" dirty="0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sz="36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45" dirty="0">
                <a:solidFill>
                  <a:srgbClr val="FFFFFF"/>
                </a:solidFill>
                <a:latin typeface="Calibri"/>
                <a:cs typeface="Calibri"/>
              </a:rPr>
              <a:t>Recommendation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120"/>
              </a:lnSpc>
              <a:spcBef>
                <a:spcPts val="3454"/>
              </a:spcBef>
            </a:pP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GLOSA</a:t>
            </a:r>
            <a:endParaRPr sz="3600">
              <a:latin typeface="Calibri"/>
              <a:cs typeface="Calibri"/>
            </a:endParaRPr>
          </a:p>
          <a:p>
            <a:pPr marL="12700" marR="455295">
              <a:lnSpc>
                <a:spcPct val="90700"/>
              </a:lnSpc>
              <a:spcBef>
                <a:spcPts val="204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3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alibri"/>
                <a:cs typeface="Calibri"/>
              </a:rPr>
              <a:t>Light</a:t>
            </a:r>
            <a:r>
              <a:rPr sz="36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Optimization</a:t>
            </a:r>
            <a:r>
              <a:rPr sz="3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95" dirty="0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sz="3600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35" dirty="0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4611" y="1146047"/>
            <a:ext cx="7211695" cy="5149850"/>
            <a:chOff x="324611" y="1146047"/>
            <a:chExt cx="7211695" cy="5149850"/>
          </a:xfrm>
        </p:grpSpPr>
        <p:sp>
          <p:nvSpPr>
            <p:cNvPr id="7" name="object 7"/>
            <p:cNvSpPr/>
            <p:nvPr/>
          </p:nvSpPr>
          <p:spPr>
            <a:xfrm>
              <a:off x="324612" y="5224271"/>
              <a:ext cx="1609725" cy="10795"/>
            </a:xfrm>
            <a:custGeom>
              <a:avLst/>
              <a:gdLst/>
              <a:ahLst/>
              <a:cxnLst/>
              <a:rect l="l" t="t" r="r" b="b"/>
              <a:pathLst>
                <a:path w="1609725" h="10795">
                  <a:moveTo>
                    <a:pt x="265176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265176" y="10668"/>
                  </a:lnTo>
                  <a:lnTo>
                    <a:pt x="265176" y="0"/>
                  </a:lnTo>
                  <a:close/>
                </a:path>
                <a:path w="1609725" h="10795">
                  <a:moveTo>
                    <a:pt x="1609344" y="0"/>
                  </a:moveTo>
                  <a:lnTo>
                    <a:pt x="1327404" y="0"/>
                  </a:lnTo>
                  <a:lnTo>
                    <a:pt x="1327404" y="10668"/>
                  </a:lnTo>
                  <a:lnTo>
                    <a:pt x="1609344" y="10668"/>
                  </a:lnTo>
                  <a:lnTo>
                    <a:pt x="16093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6611" y="1146047"/>
              <a:ext cx="2639567" cy="51495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176" y="1467611"/>
              <a:ext cx="2037587" cy="45323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143" y="1451866"/>
            <a:ext cx="2262505" cy="1078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35"/>
              </a:spcBef>
            </a:pPr>
            <a:r>
              <a:rPr sz="3600" b="0" spc="15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00" b="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0" spc="375" dirty="0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sz="3600" b="0" spc="-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0" spc="390" dirty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120"/>
              </a:lnSpc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3600" b="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Light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320" y="2447543"/>
            <a:ext cx="1507490" cy="508000"/>
          </a:xfrm>
          <a:custGeom>
            <a:avLst/>
            <a:gdLst/>
            <a:ahLst/>
            <a:cxnLst/>
            <a:rect l="l" t="t" r="r" b="b"/>
            <a:pathLst>
              <a:path w="1507489" h="508000">
                <a:moveTo>
                  <a:pt x="316992" y="0"/>
                </a:moveTo>
                <a:lnTo>
                  <a:pt x="0" y="0"/>
                </a:lnTo>
                <a:lnTo>
                  <a:pt x="0" y="10668"/>
                </a:lnTo>
                <a:lnTo>
                  <a:pt x="316992" y="10668"/>
                </a:lnTo>
                <a:lnTo>
                  <a:pt x="316992" y="0"/>
                </a:lnTo>
                <a:close/>
              </a:path>
              <a:path w="1507489" h="508000">
                <a:moveTo>
                  <a:pt x="324612" y="496824"/>
                </a:moveTo>
                <a:lnTo>
                  <a:pt x="0" y="496824"/>
                </a:lnTo>
                <a:lnTo>
                  <a:pt x="0" y="507492"/>
                </a:lnTo>
                <a:lnTo>
                  <a:pt x="324612" y="507492"/>
                </a:lnTo>
                <a:lnTo>
                  <a:pt x="324612" y="496824"/>
                </a:lnTo>
                <a:close/>
              </a:path>
              <a:path w="1507489" h="508000">
                <a:moveTo>
                  <a:pt x="1507236" y="0"/>
                </a:moveTo>
                <a:lnTo>
                  <a:pt x="1280160" y="0"/>
                </a:lnTo>
                <a:lnTo>
                  <a:pt x="1280160" y="10668"/>
                </a:lnTo>
                <a:lnTo>
                  <a:pt x="1507236" y="10668"/>
                </a:lnTo>
                <a:lnTo>
                  <a:pt x="1507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3143" y="2447038"/>
            <a:ext cx="307022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920"/>
              </a:lnSpc>
              <a:spcBef>
                <a:spcPts val="600"/>
              </a:spcBef>
            </a:pP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Optimization</a:t>
            </a:r>
            <a:r>
              <a:rPr sz="3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95" dirty="0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sz="3600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35" dirty="0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4320" y="1146047"/>
            <a:ext cx="9591675" cy="5149850"/>
            <a:chOff x="274320" y="1146047"/>
            <a:chExt cx="9591675" cy="5149850"/>
          </a:xfrm>
        </p:grpSpPr>
        <p:sp>
          <p:nvSpPr>
            <p:cNvPr id="7" name="object 7"/>
            <p:cNvSpPr/>
            <p:nvPr/>
          </p:nvSpPr>
          <p:spPr>
            <a:xfrm>
              <a:off x="274320" y="3442715"/>
              <a:ext cx="1609725" cy="10795"/>
            </a:xfrm>
            <a:custGeom>
              <a:avLst/>
              <a:gdLst/>
              <a:ahLst/>
              <a:cxnLst/>
              <a:rect l="l" t="t" r="r" b="b"/>
              <a:pathLst>
                <a:path w="1609725" h="10795">
                  <a:moveTo>
                    <a:pt x="265176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265176" y="10668"/>
                  </a:lnTo>
                  <a:lnTo>
                    <a:pt x="265176" y="0"/>
                  </a:lnTo>
                  <a:close/>
                </a:path>
                <a:path w="1609725" h="10795">
                  <a:moveTo>
                    <a:pt x="1609344" y="0"/>
                  </a:moveTo>
                  <a:lnTo>
                    <a:pt x="1327404" y="0"/>
                  </a:lnTo>
                  <a:lnTo>
                    <a:pt x="1327404" y="10668"/>
                  </a:lnTo>
                  <a:lnTo>
                    <a:pt x="1609344" y="10668"/>
                  </a:lnTo>
                  <a:lnTo>
                    <a:pt x="16093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6611" y="1146047"/>
              <a:ext cx="2639567" cy="51495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175" y="1467611"/>
              <a:ext cx="2037587" cy="453237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236208" y="1537715"/>
              <a:ext cx="3624579" cy="1952625"/>
            </a:xfrm>
            <a:custGeom>
              <a:avLst/>
              <a:gdLst/>
              <a:ahLst/>
              <a:cxnLst/>
              <a:rect l="l" t="t" r="r" b="b"/>
              <a:pathLst>
                <a:path w="3624579" h="1952625">
                  <a:moveTo>
                    <a:pt x="3624071" y="0"/>
                  </a:moveTo>
                  <a:lnTo>
                    <a:pt x="1623059" y="0"/>
                  </a:lnTo>
                  <a:lnTo>
                    <a:pt x="1623059" y="848867"/>
                  </a:lnTo>
                  <a:lnTo>
                    <a:pt x="1956815" y="848867"/>
                  </a:lnTo>
                  <a:lnTo>
                    <a:pt x="0" y="1952243"/>
                  </a:lnTo>
                  <a:lnTo>
                    <a:pt x="2456687" y="848867"/>
                  </a:lnTo>
                  <a:lnTo>
                    <a:pt x="3624071" y="848867"/>
                  </a:lnTo>
                  <a:lnTo>
                    <a:pt x="3624071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36208" y="1537715"/>
              <a:ext cx="3624579" cy="1952625"/>
            </a:xfrm>
            <a:custGeom>
              <a:avLst/>
              <a:gdLst/>
              <a:ahLst/>
              <a:cxnLst/>
              <a:rect l="l" t="t" r="r" b="b"/>
              <a:pathLst>
                <a:path w="3624579" h="1952625">
                  <a:moveTo>
                    <a:pt x="1623059" y="0"/>
                  </a:moveTo>
                  <a:lnTo>
                    <a:pt x="1956815" y="0"/>
                  </a:lnTo>
                  <a:lnTo>
                    <a:pt x="3624071" y="0"/>
                  </a:lnTo>
                  <a:lnTo>
                    <a:pt x="3624071" y="495299"/>
                  </a:lnTo>
                  <a:lnTo>
                    <a:pt x="3624071" y="707135"/>
                  </a:lnTo>
                  <a:lnTo>
                    <a:pt x="3624071" y="848867"/>
                  </a:lnTo>
                  <a:lnTo>
                    <a:pt x="2456687" y="848867"/>
                  </a:lnTo>
                  <a:lnTo>
                    <a:pt x="0" y="1952243"/>
                  </a:lnTo>
                  <a:lnTo>
                    <a:pt x="1956815" y="848867"/>
                  </a:lnTo>
                  <a:lnTo>
                    <a:pt x="1623059" y="848867"/>
                  </a:lnTo>
                  <a:lnTo>
                    <a:pt x="1623059" y="707135"/>
                  </a:lnTo>
                  <a:lnTo>
                    <a:pt x="1623059" y="495299"/>
                  </a:lnTo>
                  <a:lnTo>
                    <a:pt x="1623059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091928" y="1710946"/>
            <a:ext cx="1536065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5080" indent="-321945">
              <a:lnSpc>
                <a:spcPct val="102099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“green</a:t>
            </a:r>
            <a:r>
              <a:rPr sz="14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band”</a:t>
            </a:r>
            <a:r>
              <a:rPr sz="14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drive</a:t>
            </a:r>
            <a:r>
              <a:rPr sz="14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safely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064194" y="3382454"/>
            <a:ext cx="3401695" cy="1359535"/>
            <a:chOff x="2064194" y="3382454"/>
            <a:chExt cx="3401695" cy="1359535"/>
          </a:xfrm>
        </p:grpSpPr>
        <p:sp>
          <p:nvSpPr>
            <p:cNvPr id="14" name="object 14"/>
            <p:cNvSpPr/>
            <p:nvPr/>
          </p:nvSpPr>
          <p:spPr>
            <a:xfrm>
              <a:off x="2069592" y="3387851"/>
              <a:ext cx="3390900" cy="1348740"/>
            </a:xfrm>
            <a:custGeom>
              <a:avLst/>
              <a:gdLst/>
              <a:ahLst/>
              <a:cxnLst/>
              <a:rect l="l" t="t" r="r" b="b"/>
              <a:pathLst>
                <a:path w="3390900" h="1348739">
                  <a:moveTo>
                    <a:pt x="3390899" y="0"/>
                  </a:moveTo>
                  <a:lnTo>
                    <a:pt x="1327403" y="499871"/>
                  </a:lnTo>
                  <a:lnTo>
                    <a:pt x="0" y="499871"/>
                  </a:lnTo>
                  <a:lnTo>
                    <a:pt x="0" y="1348739"/>
                  </a:lnTo>
                  <a:lnTo>
                    <a:pt x="2276855" y="1348739"/>
                  </a:lnTo>
                  <a:lnTo>
                    <a:pt x="2276855" y="499871"/>
                  </a:lnTo>
                  <a:lnTo>
                    <a:pt x="1897379" y="499871"/>
                  </a:lnTo>
                  <a:lnTo>
                    <a:pt x="3390899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69592" y="3387851"/>
              <a:ext cx="3390900" cy="1348740"/>
            </a:xfrm>
            <a:custGeom>
              <a:avLst/>
              <a:gdLst/>
              <a:ahLst/>
              <a:cxnLst/>
              <a:rect l="l" t="t" r="r" b="b"/>
              <a:pathLst>
                <a:path w="3390900" h="1348739">
                  <a:moveTo>
                    <a:pt x="0" y="499871"/>
                  </a:moveTo>
                  <a:lnTo>
                    <a:pt x="1327403" y="499871"/>
                  </a:lnTo>
                  <a:lnTo>
                    <a:pt x="3390899" y="0"/>
                  </a:lnTo>
                  <a:lnTo>
                    <a:pt x="1897379" y="499871"/>
                  </a:lnTo>
                  <a:lnTo>
                    <a:pt x="2276855" y="499871"/>
                  </a:lnTo>
                  <a:lnTo>
                    <a:pt x="2276855" y="641603"/>
                  </a:lnTo>
                  <a:lnTo>
                    <a:pt x="2276855" y="853439"/>
                  </a:lnTo>
                  <a:lnTo>
                    <a:pt x="2276855" y="1348739"/>
                  </a:lnTo>
                  <a:lnTo>
                    <a:pt x="1897379" y="1348739"/>
                  </a:lnTo>
                  <a:lnTo>
                    <a:pt x="1327403" y="1348739"/>
                  </a:lnTo>
                  <a:lnTo>
                    <a:pt x="0" y="1348739"/>
                  </a:lnTo>
                  <a:lnTo>
                    <a:pt x="0" y="853439"/>
                  </a:lnTo>
                  <a:lnTo>
                    <a:pt x="0" y="641603"/>
                  </a:lnTo>
                  <a:lnTo>
                    <a:pt x="0" y="499871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181858" y="4060953"/>
            <a:ext cx="2054225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2099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Predicted</a:t>
            </a:r>
            <a:r>
              <a:rPr sz="145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Signal</a:t>
            </a:r>
            <a:r>
              <a:rPr sz="14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Indication</a:t>
            </a:r>
            <a:r>
              <a:rPr sz="14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4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“Other”</a:t>
            </a:r>
            <a:r>
              <a:rPr sz="14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movements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904418" y="3528758"/>
            <a:ext cx="2961640" cy="1806575"/>
            <a:chOff x="6904418" y="3528758"/>
            <a:chExt cx="2961640" cy="1806575"/>
          </a:xfrm>
        </p:grpSpPr>
        <p:sp>
          <p:nvSpPr>
            <p:cNvPr id="18" name="object 18"/>
            <p:cNvSpPr/>
            <p:nvPr/>
          </p:nvSpPr>
          <p:spPr>
            <a:xfrm>
              <a:off x="6909816" y="3534156"/>
              <a:ext cx="2950845" cy="1795780"/>
            </a:xfrm>
            <a:custGeom>
              <a:avLst/>
              <a:gdLst/>
              <a:ahLst/>
              <a:cxnLst/>
              <a:rect l="l" t="t" r="r" b="b"/>
              <a:pathLst>
                <a:path w="2950845" h="1795779">
                  <a:moveTo>
                    <a:pt x="2950463" y="0"/>
                  </a:moveTo>
                  <a:lnTo>
                    <a:pt x="871727" y="0"/>
                  </a:lnTo>
                  <a:lnTo>
                    <a:pt x="871727" y="848867"/>
                  </a:lnTo>
                  <a:lnTo>
                    <a:pt x="1217675" y="848867"/>
                  </a:lnTo>
                  <a:lnTo>
                    <a:pt x="0" y="1795271"/>
                  </a:lnTo>
                  <a:lnTo>
                    <a:pt x="1737359" y="848867"/>
                  </a:lnTo>
                  <a:lnTo>
                    <a:pt x="2950463" y="848867"/>
                  </a:lnTo>
                  <a:lnTo>
                    <a:pt x="2950463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09816" y="3534156"/>
              <a:ext cx="2950845" cy="1795780"/>
            </a:xfrm>
            <a:custGeom>
              <a:avLst/>
              <a:gdLst/>
              <a:ahLst/>
              <a:cxnLst/>
              <a:rect l="l" t="t" r="r" b="b"/>
              <a:pathLst>
                <a:path w="2950845" h="1795779">
                  <a:moveTo>
                    <a:pt x="871727" y="0"/>
                  </a:moveTo>
                  <a:lnTo>
                    <a:pt x="1217675" y="0"/>
                  </a:lnTo>
                  <a:lnTo>
                    <a:pt x="2950463" y="0"/>
                  </a:lnTo>
                  <a:lnTo>
                    <a:pt x="2950463" y="495299"/>
                  </a:lnTo>
                  <a:lnTo>
                    <a:pt x="2950463" y="707135"/>
                  </a:lnTo>
                  <a:lnTo>
                    <a:pt x="2950463" y="848867"/>
                  </a:lnTo>
                  <a:lnTo>
                    <a:pt x="1737359" y="848867"/>
                  </a:lnTo>
                  <a:lnTo>
                    <a:pt x="0" y="1795271"/>
                  </a:lnTo>
                  <a:lnTo>
                    <a:pt x="1217675" y="848867"/>
                  </a:lnTo>
                  <a:lnTo>
                    <a:pt x="871727" y="848867"/>
                  </a:lnTo>
                  <a:lnTo>
                    <a:pt x="871727" y="707135"/>
                  </a:lnTo>
                  <a:lnTo>
                    <a:pt x="871727" y="495299"/>
                  </a:lnTo>
                  <a:lnTo>
                    <a:pt x="871727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19944" y="3820161"/>
            <a:ext cx="120396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Advisory</a:t>
            </a:r>
            <a:r>
              <a:rPr sz="14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064353" y="5145881"/>
            <a:ext cx="3441065" cy="859790"/>
            <a:chOff x="2064353" y="5145881"/>
            <a:chExt cx="3441065" cy="859790"/>
          </a:xfrm>
        </p:grpSpPr>
        <p:sp>
          <p:nvSpPr>
            <p:cNvPr id="22" name="object 22"/>
            <p:cNvSpPr/>
            <p:nvPr/>
          </p:nvSpPr>
          <p:spPr>
            <a:xfrm>
              <a:off x="2069592" y="5151119"/>
              <a:ext cx="3430904" cy="848994"/>
            </a:xfrm>
            <a:custGeom>
              <a:avLst/>
              <a:gdLst/>
              <a:ahLst/>
              <a:cxnLst/>
              <a:rect l="l" t="t" r="r" b="b"/>
              <a:pathLst>
                <a:path w="3430904" h="848995">
                  <a:moveTo>
                    <a:pt x="2276855" y="0"/>
                  </a:moveTo>
                  <a:lnTo>
                    <a:pt x="0" y="0"/>
                  </a:lnTo>
                  <a:lnTo>
                    <a:pt x="0" y="848867"/>
                  </a:lnTo>
                  <a:lnTo>
                    <a:pt x="2276855" y="848867"/>
                  </a:lnTo>
                  <a:lnTo>
                    <a:pt x="2276855" y="353567"/>
                  </a:lnTo>
                  <a:lnTo>
                    <a:pt x="3430523" y="97535"/>
                  </a:lnTo>
                  <a:lnTo>
                    <a:pt x="2276855" y="141731"/>
                  </a:lnTo>
                  <a:lnTo>
                    <a:pt x="2276855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69592" y="5151119"/>
              <a:ext cx="3430904" cy="848994"/>
            </a:xfrm>
            <a:custGeom>
              <a:avLst/>
              <a:gdLst/>
              <a:ahLst/>
              <a:cxnLst/>
              <a:rect l="l" t="t" r="r" b="b"/>
              <a:pathLst>
                <a:path w="3430904" h="848995">
                  <a:moveTo>
                    <a:pt x="0" y="0"/>
                  </a:moveTo>
                  <a:lnTo>
                    <a:pt x="1327403" y="0"/>
                  </a:lnTo>
                  <a:lnTo>
                    <a:pt x="2276855" y="0"/>
                  </a:lnTo>
                  <a:lnTo>
                    <a:pt x="2276855" y="141731"/>
                  </a:lnTo>
                  <a:lnTo>
                    <a:pt x="3430523" y="97535"/>
                  </a:lnTo>
                  <a:lnTo>
                    <a:pt x="2276855" y="353567"/>
                  </a:lnTo>
                  <a:lnTo>
                    <a:pt x="2276855" y="848867"/>
                  </a:lnTo>
                  <a:lnTo>
                    <a:pt x="1897379" y="848867"/>
                  </a:lnTo>
                  <a:lnTo>
                    <a:pt x="1327403" y="848867"/>
                  </a:lnTo>
                  <a:lnTo>
                    <a:pt x="0" y="848867"/>
                  </a:lnTo>
                  <a:lnTo>
                    <a:pt x="0" y="353567"/>
                  </a:lnTo>
                  <a:lnTo>
                    <a:pt x="0" y="141731"/>
                  </a:lnTo>
                  <a:lnTo>
                    <a:pt x="0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213862" y="5324349"/>
            <a:ext cx="198882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0" marR="5080" indent="-718185">
              <a:lnSpc>
                <a:spcPct val="102099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Posted</a:t>
            </a:r>
            <a:r>
              <a:rPr sz="145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Speed</a:t>
            </a:r>
            <a:r>
              <a:rPr sz="14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Limit</a:t>
            </a:r>
            <a:r>
              <a:rPr sz="14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When</a:t>
            </a:r>
            <a:r>
              <a:rPr sz="145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Known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559" y="1346710"/>
            <a:ext cx="307848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45" dirty="0">
                <a:latin typeface="Calibri"/>
                <a:cs typeface="Calibri"/>
              </a:rPr>
              <a:t>Project</a:t>
            </a:r>
            <a:r>
              <a:rPr sz="3600" b="0" spc="-210" dirty="0">
                <a:latin typeface="Times New Roman"/>
                <a:cs typeface="Times New Roman"/>
              </a:rPr>
              <a:t> </a:t>
            </a:r>
            <a:r>
              <a:rPr sz="3600" spc="65" dirty="0">
                <a:latin typeface="Calibri"/>
                <a:cs typeface="Calibri"/>
              </a:rPr>
              <a:t>Context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900" y="2375410"/>
            <a:ext cx="4022090" cy="322707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01295" marR="5080" indent="-189230">
              <a:lnSpc>
                <a:spcPts val="2500"/>
              </a:lnSpc>
              <a:spcBef>
                <a:spcPts val="415"/>
              </a:spcBef>
              <a:buFont typeface="Arial"/>
              <a:buChar char="•"/>
              <a:tabLst>
                <a:tab pos="201295" algn="l"/>
              </a:tabLst>
            </a:pPr>
            <a:r>
              <a:rPr sz="2300" spc="65" dirty="0">
                <a:solidFill>
                  <a:srgbClr val="3B3B3D"/>
                </a:solidFill>
                <a:latin typeface="Calibri"/>
                <a:cs typeface="Calibri"/>
              </a:rPr>
              <a:t>DFW</a:t>
            </a:r>
            <a:r>
              <a:rPr sz="2300" spc="-12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60" dirty="0">
                <a:solidFill>
                  <a:srgbClr val="3B3B3D"/>
                </a:solidFill>
                <a:latin typeface="Calibri"/>
                <a:cs typeface="Calibri"/>
              </a:rPr>
              <a:t>is</a:t>
            </a:r>
            <a:r>
              <a:rPr sz="2300" spc="-10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55" dirty="0">
                <a:solidFill>
                  <a:srgbClr val="3B3B3D"/>
                </a:solidFill>
                <a:latin typeface="Calibri"/>
                <a:cs typeface="Calibri"/>
              </a:rPr>
              <a:t>the</a:t>
            </a:r>
            <a:r>
              <a:rPr sz="2300" spc="-12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0" dirty="0">
                <a:solidFill>
                  <a:srgbClr val="3B3B3D"/>
                </a:solidFill>
                <a:latin typeface="Calibri"/>
                <a:cs typeface="Calibri"/>
              </a:rPr>
              <a:t>largest</a:t>
            </a:r>
            <a:r>
              <a:rPr sz="2300" spc="-1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3B3B3D"/>
                </a:solidFill>
                <a:latin typeface="Calibri"/>
                <a:cs typeface="Calibri"/>
              </a:rPr>
              <a:t>inland</a:t>
            </a:r>
            <a:r>
              <a:rPr sz="2300" spc="-13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65" dirty="0">
                <a:solidFill>
                  <a:srgbClr val="3B3B3D"/>
                </a:solidFill>
                <a:latin typeface="Calibri"/>
                <a:cs typeface="Calibri"/>
              </a:rPr>
              <a:t>port</a:t>
            </a:r>
            <a:r>
              <a:rPr sz="2300" spc="-13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50" dirty="0">
                <a:solidFill>
                  <a:srgbClr val="3B3B3D"/>
                </a:solidFill>
                <a:latin typeface="Calibri"/>
                <a:cs typeface="Calibri"/>
              </a:rPr>
              <a:t>&amp;</a:t>
            </a:r>
            <a:r>
              <a:rPr sz="2300" spc="-5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0" dirty="0">
                <a:solidFill>
                  <a:srgbClr val="3B3B3D"/>
                </a:solidFill>
                <a:latin typeface="Calibri"/>
                <a:cs typeface="Calibri"/>
              </a:rPr>
              <a:t>distribution</a:t>
            </a:r>
            <a:r>
              <a:rPr sz="2300" spc="-9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ecosystem</a:t>
            </a:r>
            <a:r>
              <a:rPr sz="2300" spc="-5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55" dirty="0">
                <a:solidFill>
                  <a:srgbClr val="3B3B3D"/>
                </a:solidFill>
                <a:latin typeface="Calibri"/>
                <a:cs typeface="Calibri"/>
              </a:rPr>
              <a:t>in</a:t>
            </a:r>
            <a:r>
              <a:rPr sz="2300" spc="-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55" dirty="0">
                <a:solidFill>
                  <a:srgbClr val="3B3B3D"/>
                </a:solidFill>
                <a:latin typeface="Calibri"/>
                <a:cs typeface="Calibri"/>
              </a:rPr>
              <a:t>the</a:t>
            </a:r>
            <a:r>
              <a:rPr sz="2300" spc="-5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85" dirty="0">
                <a:solidFill>
                  <a:srgbClr val="3B3B3D"/>
                </a:solidFill>
                <a:latin typeface="Calibri"/>
                <a:cs typeface="Calibri"/>
              </a:rPr>
              <a:t>US</a:t>
            </a:r>
            <a:endParaRPr sz="2300">
              <a:latin typeface="Calibri"/>
              <a:cs typeface="Calibri"/>
            </a:endParaRPr>
          </a:p>
          <a:p>
            <a:pPr marL="201295" marR="1168400" indent="-189230">
              <a:lnSpc>
                <a:spcPts val="2500"/>
              </a:lnSpc>
              <a:spcBef>
                <a:spcPts val="810"/>
              </a:spcBef>
              <a:buFont typeface="Arial"/>
              <a:buChar char="•"/>
              <a:tabLst>
                <a:tab pos="201295" algn="l"/>
              </a:tabLst>
            </a:pP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40+</a:t>
            </a:r>
            <a:r>
              <a:rPr sz="2300" spc="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35" dirty="0">
                <a:solidFill>
                  <a:srgbClr val="3B3B3D"/>
                </a:solidFill>
                <a:latin typeface="Calibri"/>
                <a:cs typeface="Calibri"/>
              </a:rPr>
              <a:t>Freight-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Oriented</a:t>
            </a:r>
            <a:r>
              <a:rPr sz="230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Developments</a:t>
            </a:r>
            <a:r>
              <a:rPr sz="2300" spc="-13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50" dirty="0">
                <a:solidFill>
                  <a:srgbClr val="3B3B3D"/>
                </a:solidFill>
                <a:latin typeface="Calibri"/>
                <a:cs typeface="Calibri"/>
              </a:rPr>
              <a:t>(FODs)</a:t>
            </a:r>
            <a:endParaRPr sz="2300">
              <a:latin typeface="Calibri"/>
              <a:cs typeface="Calibri"/>
            </a:endParaRPr>
          </a:p>
          <a:p>
            <a:pPr marL="201295" marR="264795" indent="-189230">
              <a:lnSpc>
                <a:spcPts val="2500"/>
              </a:lnSpc>
              <a:spcBef>
                <a:spcPts val="815"/>
              </a:spcBef>
              <a:buFont typeface="Arial"/>
              <a:buChar char="•"/>
              <a:tabLst>
                <a:tab pos="201295" algn="l"/>
              </a:tabLst>
            </a:pP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Shippers</a:t>
            </a:r>
            <a:r>
              <a:rPr sz="230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send</a:t>
            </a:r>
            <a:r>
              <a:rPr sz="2300" spc="-6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trucks</a:t>
            </a:r>
            <a:r>
              <a:rPr sz="230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through</a:t>
            </a:r>
            <a:r>
              <a:rPr sz="230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35" dirty="0">
                <a:solidFill>
                  <a:srgbClr val="3B3B3D"/>
                </a:solidFill>
                <a:latin typeface="Calibri"/>
                <a:cs typeface="Calibri"/>
              </a:rPr>
              <a:t>traffic</a:t>
            </a:r>
            <a:r>
              <a:rPr sz="2300" spc="-8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signals</a:t>
            </a:r>
            <a:r>
              <a:rPr sz="2300" spc="-5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75" dirty="0">
                <a:solidFill>
                  <a:srgbClr val="3B3B3D"/>
                </a:solidFill>
                <a:latin typeface="Calibri"/>
                <a:cs typeface="Calibri"/>
              </a:rPr>
              <a:t>to/from</a:t>
            </a:r>
            <a:r>
              <a:rPr sz="2300" spc="-9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105" dirty="0">
                <a:solidFill>
                  <a:srgbClr val="3B3B3D"/>
                </a:solidFill>
                <a:latin typeface="Calibri"/>
                <a:cs typeface="Calibri"/>
              </a:rPr>
              <a:t>FODs</a:t>
            </a:r>
            <a:r>
              <a:rPr sz="230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3B3B3D"/>
                </a:solidFill>
                <a:latin typeface="Calibri"/>
                <a:cs typeface="Calibri"/>
              </a:rPr>
              <a:t>to</a:t>
            </a:r>
            <a:r>
              <a:rPr sz="230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expressways</a:t>
            </a:r>
            <a:endParaRPr sz="2300">
              <a:latin typeface="Calibri"/>
              <a:cs typeface="Calibri"/>
            </a:endParaRPr>
          </a:p>
          <a:p>
            <a:pPr marL="201295" marR="352425" indent="-189230">
              <a:lnSpc>
                <a:spcPts val="2500"/>
              </a:lnSpc>
              <a:spcBef>
                <a:spcPts val="805"/>
              </a:spcBef>
              <a:buFont typeface="Arial"/>
              <a:buChar char="•"/>
              <a:tabLst>
                <a:tab pos="201295" algn="l"/>
              </a:tabLst>
            </a:pPr>
            <a:r>
              <a:rPr sz="2300" spc="-30" dirty="0">
                <a:solidFill>
                  <a:srgbClr val="3B3B3D"/>
                </a:solidFill>
                <a:latin typeface="Calibri"/>
                <a:cs typeface="Calibri"/>
              </a:rPr>
              <a:t>Additional</a:t>
            </a:r>
            <a:r>
              <a:rPr sz="2300" spc="-10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0" dirty="0">
                <a:solidFill>
                  <a:srgbClr val="3B3B3D"/>
                </a:solidFill>
                <a:latin typeface="Calibri"/>
                <a:cs typeface="Calibri"/>
              </a:rPr>
              <a:t>regional</a:t>
            </a:r>
            <a:r>
              <a:rPr sz="2300" spc="-10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50" dirty="0">
                <a:solidFill>
                  <a:srgbClr val="3B3B3D"/>
                </a:solidFill>
                <a:latin typeface="Calibri"/>
                <a:cs typeface="Calibri"/>
              </a:rPr>
              <a:t>&amp;</a:t>
            </a:r>
            <a:r>
              <a:rPr sz="230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0" dirty="0">
                <a:solidFill>
                  <a:srgbClr val="3B3B3D"/>
                </a:solidFill>
                <a:latin typeface="Calibri"/>
                <a:cs typeface="Calibri"/>
              </a:rPr>
              <a:t>local</a:t>
            </a:r>
            <a:r>
              <a:rPr sz="2300" spc="-2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0" dirty="0">
                <a:solidFill>
                  <a:srgbClr val="3B3B3D"/>
                </a:solidFill>
                <a:latin typeface="Calibri"/>
                <a:cs typeface="Calibri"/>
              </a:rPr>
              <a:t>distribution</a:t>
            </a:r>
            <a:r>
              <a:rPr sz="2300" spc="-14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0" dirty="0">
                <a:solidFill>
                  <a:srgbClr val="3B3B3D"/>
                </a:solidFill>
                <a:latin typeface="Calibri"/>
                <a:cs typeface="Calibri"/>
              </a:rPr>
              <a:t>on</a:t>
            </a:r>
            <a:r>
              <a:rPr sz="2300" spc="-9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0" dirty="0">
                <a:solidFill>
                  <a:srgbClr val="3B3B3D"/>
                </a:solidFill>
                <a:latin typeface="Calibri"/>
                <a:cs typeface="Calibri"/>
              </a:rPr>
              <a:t>major</a:t>
            </a:r>
            <a:r>
              <a:rPr sz="2300" spc="-10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arterials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6459" y="2524762"/>
            <a:ext cx="471741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515253"/>
                </a:solidFill>
                <a:latin typeface="Arial"/>
                <a:cs typeface="Arial"/>
              </a:rPr>
              <a:t>TxDOT:</a:t>
            </a:r>
            <a:r>
              <a:rPr sz="1450" spc="110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515253"/>
                </a:solidFill>
                <a:latin typeface="Arial"/>
                <a:cs typeface="Arial"/>
              </a:rPr>
              <a:t>Texas</a:t>
            </a:r>
            <a:r>
              <a:rPr sz="1450" spc="6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515253"/>
                </a:solidFill>
                <a:latin typeface="Arial"/>
                <a:cs typeface="Arial"/>
              </a:rPr>
              <a:t>Connected</a:t>
            </a:r>
            <a:r>
              <a:rPr sz="1450" spc="3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515253"/>
                </a:solidFill>
                <a:latin typeface="Arial"/>
                <a:cs typeface="Arial"/>
              </a:rPr>
              <a:t>Freight</a:t>
            </a:r>
            <a:r>
              <a:rPr sz="1450" spc="60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515253"/>
                </a:solidFill>
                <a:latin typeface="Arial"/>
                <a:cs typeface="Arial"/>
              </a:rPr>
              <a:t>Corridors</a:t>
            </a:r>
            <a:r>
              <a:rPr sz="1450" spc="50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450" b="1" spc="-10" dirty="0">
                <a:solidFill>
                  <a:srgbClr val="515253"/>
                </a:solidFill>
                <a:latin typeface="Arial"/>
                <a:cs typeface="Arial"/>
              </a:rPr>
              <a:t>Program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6071" y="2779776"/>
            <a:ext cx="5672327" cy="30251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150" dirty="0"/>
              <a:t>S</a:t>
            </a:r>
            <a:r>
              <a:rPr spc="-1019" dirty="0"/>
              <a:t>p</a:t>
            </a:r>
            <a:r>
              <a:rPr spc="-994" dirty="0"/>
              <a:t>e</a:t>
            </a:r>
            <a:r>
              <a:rPr spc="-840" dirty="0"/>
              <a:t>c</a:t>
            </a:r>
            <a:r>
              <a:rPr spc="-515" dirty="0"/>
              <a:t>i</a:t>
            </a:r>
            <a:r>
              <a:rPr spc="-580" dirty="0"/>
              <a:t>f</a:t>
            </a:r>
            <a:r>
              <a:rPr spc="-515" dirty="0"/>
              <a:t>i</a:t>
            </a:r>
            <a:r>
              <a:rPr spc="-200" dirty="0"/>
              <a:t>c</a:t>
            </a:r>
            <a:r>
              <a:rPr b="0" spc="-790" dirty="0">
                <a:latin typeface="Times New Roman"/>
                <a:cs typeface="Times New Roman"/>
              </a:rPr>
              <a:t> </a:t>
            </a:r>
            <a:r>
              <a:rPr spc="-1225" dirty="0"/>
              <a:t>L</a:t>
            </a:r>
            <a:r>
              <a:rPr spc="-1150" dirty="0"/>
              <a:t>o</a:t>
            </a:r>
            <a:r>
              <a:rPr spc="-844" dirty="0"/>
              <a:t>c</a:t>
            </a:r>
            <a:r>
              <a:rPr spc="-910" dirty="0"/>
              <a:t>a</a:t>
            </a:r>
            <a:r>
              <a:rPr spc="-625" dirty="0"/>
              <a:t>t</a:t>
            </a:r>
            <a:r>
              <a:rPr spc="-520" dirty="0"/>
              <a:t>i</a:t>
            </a:r>
            <a:r>
              <a:rPr spc="-1150" dirty="0"/>
              <a:t>o</a:t>
            </a:r>
            <a:r>
              <a:rPr spc="-1019" dirty="0"/>
              <a:t>n</a:t>
            </a:r>
            <a:r>
              <a:rPr spc="-204" dirty="0"/>
              <a:t>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912" y="1108966"/>
            <a:ext cx="285623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1010" dirty="0"/>
              <a:t>G</a:t>
            </a:r>
            <a:r>
              <a:rPr sz="3600" spc="-650" dirty="0"/>
              <a:t>a</a:t>
            </a:r>
            <a:r>
              <a:rPr sz="3600" spc="-570" dirty="0"/>
              <a:t>r</a:t>
            </a:r>
            <a:r>
              <a:rPr sz="3600" spc="-375" dirty="0"/>
              <a:t>l</a:t>
            </a:r>
            <a:r>
              <a:rPr sz="3600" spc="-650" dirty="0"/>
              <a:t>a</a:t>
            </a:r>
            <a:r>
              <a:rPr sz="3600" spc="-745" dirty="0"/>
              <a:t>n</a:t>
            </a:r>
            <a:r>
              <a:rPr sz="3600" spc="60" dirty="0"/>
              <a:t>d</a:t>
            </a:r>
            <a:r>
              <a:rPr sz="3600" spc="-890" dirty="0"/>
              <a:t>L</a:t>
            </a:r>
            <a:r>
              <a:rPr sz="3600" spc="-830" dirty="0"/>
              <a:t>o</a:t>
            </a:r>
            <a:r>
              <a:rPr sz="3600" spc="-620" dirty="0"/>
              <a:t>c</a:t>
            </a:r>
            <a:r>
              <a:rPr sz="3600" spc="-650" dirty="0"/>
              <a:t>a</a:t>
            </a:r>
            <a:r>
              <a:rPr sz="3600" spc="-445" dirty="0"/>
              <a:t>t</a:t>
            </a:r>
            <a:r>
              <a:rPr sz="3600" spc="-385" dirty="0"/>
              <a:t>i</a:t>
            </a:r>
            <a:r>
              <a:rPr sz="3600" spc="-830" dirty="0"/>
              <a:t>o</a:t>
            </a:r>
            <a:r>
              <a:rPr sz="3600" spc="-745" dirty="0"/>
              <a:t>n</a:t>
            </a:r>
            <a:r>
              <a:rPr sz="3600" spc="-150" dirty="0"/>
              <a:t>s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0744" y="1834895"/>
            <a:ext cx="7173468" cy="410260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912" y="1108966"/>
            <a:ext cx="310451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1130" dirty="0"/>
              <a:t>M</a:t>
            </a:r>
            <a:r>
              <a:rPr sz="3600" spc="-665" dirty="0"/>
              <a:t>c</a:t>
            </a:r>
            <a:r>
              <a:rPr sz="3600" spc="-1050" dirty="0"/>
              <a:t>K</a:t>
            </a:r>
            <a:r>
              <a:rPr sz="3600" spc="-430" dirty="0"/>
              <a:t>i</a:t>
            </a:r>
            <a:r>
              <a:rPr sz="3600" spc="-790" dirty="0"/>
              <a:t>nn</a:t>
            </a:r>
            <a:r>
              <a:rPr sz="3600" spc="-775" dirty="0"/>
              <a:t>e</a:t>
            </a:r>
            <a:r>
              <a:rPr sz="3600" spc="-195" dirty="0"/>
              <a:t>y</a:t>
            </a:r>
            <a:r>
              <a:rPr sz="3600" b="0" spc="-490" dirty="0">
                <a:latin typeface="Times New Roman"/>
                <a:cs typeface="Times New Roman"/>
              </a:rPr>
              <a:t> </a:t>
            </a:r>
            <a:r>
              <a:rPr sz="3600" spc="-880" dirty="0"/>
              <a:t>L</a:t>
            </a:r>
            <a:r>
              <a:rPr sz="3600" spc="-819" dirty="0"/>
              <a:t>o</a:t>
            </a:r>
            <a:r>
              <a:rPr sz="3600" spc="-610" dirty="0"/>
              <a:t>c</a:t>
            </a:r>
            <a:r>
              <a:rPr sz="3600" spc="-640" dirty="0"/>
              <a:t>a</a:t>
            </a:r>
            <a:r>
              <a:rPr sz="3600" spc="-434" dirty="0"/>
              <a:t>t</a:t>
            </a:r>
            <a:r>
              <a:rPr sz="3600" spc="-375" dirty="0"/>
              <a:t>i</a:t>
            </a:r>
            <a:r>
              <a:rPr sz="3600" spc="-819" dirty="0"/>
              <a:t>o</a:t>
            </a:r>
            <a:r>
              <a:rPr sz="3600" spc="-735" dirty="0"/>
              <a:t>n</a:t>
            </a:r>
            <a:r>
              <a:rPr sz="3600" spc="-140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227" y="1834895"/>
            <a:ext cx="7173468" cy="41026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912" y="1108966"/>
            <a:ext cx="318960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930" dirty="0"/>
              <a:t>C</a:t>
            </a:r>
            <a:r>
              <a:rPr sz="3600" spc="-645" dirty="0"/>
              <a:t>a</a:t>
            </a:r>
            <a:r>
              <a:rPr sz="3600" spc="-565" dirty="0"/>
              <a:t>rr</a:t>
            </a:r>
            <a:r>
              <a:rPr sz="3600" spc="90" dirty="0"/>
              <a:t>o</a:t>
            </a:r>
            <a:r>
              <a:rPr sz="3600" spc="-370" dirty="0"/>
              <a:t>l</a:t>
            </a:r>
            <a:r>
              <a:rPr sz="3600" spc="-450" dirty="0"/>
              <a:t>t</a:t>
            </a:r>
            <a:r>
              <a:rPr sz="3600" spc="-840" dirty="0"/>
              <a:t>o</a:t>
            </a:r>
            <a:r>
              <a:rPr sz="3600" spc="30" dirty="0"/>
              <a:t>n</a:t>
            </a:r>
            <a:r>
              <a:rPr sz="3600" spc="-885" dirty="0"/>
              <a:t>L</a:t>
            </a:r>
            <a:r>
              <a:rPr sz="3600" spc="-825" dirty="0"/>
              <a:t>o</a:t>
            </a:r>
            <a:r>
              <a:rPr sz="3600" spc="-615" dirty="0"/>
              <a:t>c</a:t>
            </a:r>
            <a:r>
              <a:rPr sz="3600" spc="-645" dirty="0"/>
              <a:t>a</a:t>
            </a:r>
            <a:r>
              <a:rPr sz="3600" spc="-440" dirty="0"/>
              <a:t>t</a:t>
            </a:r>
            <a:r>
              <a:rPr sz="3600" spc="-380" dirty="0"/>
              <a:t>i</a:t>
            </a:r>
            <a:r>
              <a:rPr sz="3600" spc="-825" dirty="0"/>
              <a:t>o</a:t>
            </a:r>
            <a:r>
              <a:rPr sz="3600" spc="-740" dirty="0"/>
              <a:t>n</a:t>
            </a:r>
            <a:r>
              <a:rPr sz="3600" spc="-145" dirty="0"/>
              <a:t>s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227" y="1834895"/>
            <a:ext cx="7173468" cy="41026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912" y="1108966"/>
            <a:ext cx="586105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969" dirty="0"/>
              <a:t>A</a:t>
            </a:r>
            <a:r>
              <a:rPr sz="3600" spc="-600" dirty="0"/>
              <a:t>r</a:t>
            </a:r>
            <a:r>
              <a:rPr sz="3600" spc="-405" dirty="0"/>
              <a:t>l</a:t>
            </a:r>
            <a:r>
              <a:rPr sz="3600" spc="-415" dirty="0"/>
              <a:t>i</a:t>
            </a:r>
            <a:r>
              <a:rPr sz="3600" spc="-775" dirty="0"/>
              <a:t>n</a:t>
            </a:r>
            <a:r>
              <a:rPr sz="3600" spc="-765" dirty="0"/>
              <a:t>g</a:t>
            </a:r>
            <a:r>
              <a:rPr sz="3600" spc="-475" dirty="0"/>
              <a:t>t</a:t>
            </a:r>
            <a:r>
              <a:rPr sz="3600" spc="-860" dirty="0"/>
              <a:t>o</a:t>
            </a:r>
            <a:r>
              <a:rPr sz="3600" spc="5" dirty="0"/>
              <a:t>n</a:t>
            </a:r>
            <a:r>
              <a:rPr sz="3600" spc="-680" dirty="0"/>
              <a:t>a</a:t>
            </a:r>
            <a:r>
              <a:rPr sz="3600" spc="-775" dirty="0"/>
              <a:t>n</a:t>
            </a:r>
            <a:r>
              <a:rPr sz="3600" spc="-180" dirty="0"/>
              <a:t>d</a:t>
            </a:r>
            <a:r>
              <a:rPr sz="3600" b="0" spc="-580" dirty="0">
                <a:latin typeface="Times New Roman"/>
                <a:cs typeface="Times New Roman"/>
              </a:rPr>
              <a:t> </a:t>
            </a:r>
            <a:r>
              <a:rPr sz="3600" spc="-1000" dirty="0"/>
              <a:t>G</a:t>
            </a:r>
            <a:r>
              <a:rPr sz="3600" spc="-560" dirty="0"/>
              <a:t>r</a:t>
            </a:r>
            <a:r>
              <a:rPr sz="3600" spc="-640" dirty="0"/>
              <a:t>a</a:t>
            </a:r>
            <a:r>
              <a:rPr sz="3600" spc="-735" dirty="0"/>
              <a:t>n</a:t>
            </a:r>
            <a:r>
              <a:rPr sz="3600" spc="70" dirty="0"/>
              <a:t>d</a:t>
            </a:r>
            <a:r>
              <a:rPr sz="3600" spc="-860" dirty="0"/>
              <a:t>P</a:t>
            </a:r>
            <a:r>
              <a:rPr sz="3600" spc="-560" dirty="0"/>
              <a:t>r</a:t>
            </a:r>
            <a:r>
              <a:rPr sz="3600" spc="-640" dirty="0"/>
              <a:t>a</a:t>
            </a:r>
            <a:r>
              <a:rPr sz="3600" spc="-375" dirty="0"/>
              <a:t>i</a:t>
            </a:r>
            <a:r>
              <a:rPr sz="3600" spc="-560" dirty="0"/>
              <a:t>r</a:t>
            </a:r>
            <a:r>
              <a:rPr sz="3600" spc="-375" dirty="0"/>
              <a:t>i</a:t>
            </a:r>
            <a:r>
              <a:rPr sz="3600" spc="55" dirty="0"/>
              <a:t>e</a:t>
            </a:r>
            <a:r>
              <a:rPr sz="3600" spc="-880" dirty="0"/>
              <a:t>L</a:t>
            </a:r>
            <a:r>
              <a:rPr sz="3600" spc="-819" dirty="0"/>
              <a:t>o</a:t>
            </a:r>
            <a:r>
              <a:rPr sz="3600" spc="-610" dirty="0"/>
              <a:t>c</a:t>
            </a:r>
            <a:r>
              <a:rPr sz="3600" spc="-640" dirty="0"/>
              <a:t>a</a:t>
            </a:r>
            <a:r>
              <a:rPr sz="3600" spc="-434" dirty="0"/>
              <a:t>t</a:t>
            </a:r>
            <a:r>
              <a:rPr sz="3600" spc="-375" dirty="0"/>
              <a:t>i</a:t>
            </a:r>
            <a:r>
              <a:rPr sz="3600" spc="-819" dirty="0"/>
              <a:t>o</a:t>
            </a:r>
            <a:r>
              <a:rPr sz="3600" spc="-735" dirty="0"/>
              <a:t>n</a:t>
            </a:r>
            <a:r>
              <a:rPr sz="3600" spc="-140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227" y="1834895"/>
            <a:ext cx="7173468" cy="41026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912" y="1108966"/>
            <a:ext cx="256667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1125" dirty="0"/>
              <a:t>D</a:t>
            </a:r>
            <a:r>
              <a:rPr sz="3600" spc="-900" dirty="0"/>
              <a:t>F</a:t>
            </a:r>
            <a:r>
              <a:rPr sz="3600" spc="-1430" dirty="0"/>
              <a:t>W</a:t>
            </a:r>
            <a:r>
              <a:rPr sz="3600" spc="-750" dirty="0"/>
              <a:t>I</a:t>
            </a:r>
            <a:r>
              <a:rPr sz="3600" spc="-229" dirty="0"/>
              <a:t>A</a:t>
            </a:r>
            <a:r>
              <a:rPr sz="3600" spc="-925" dirty="0"/>
              <a:t>L</a:t>
            </a:r>
            <a:r>
              <a:rPr sz="3600" spc="-865" dirty="0"/>
              <a:t>o</a:t>
            </a:r>
            <a:r>
              <a:rPr sz="3600" spc="-655" dirty="0"/>
              <a:t>c</a:t>
            </a:r>
            <a:r>
              <a:rPr sz="3600" spc="-685" dirty="0"/>
              <a:t>a</a:t>
            </a:r>
            <a:r>
              <a:rPr sz="3600" spc="-480" dirty="0"/>
              <a:t>t</a:t>
            </a:r>
            <a:r>
              <a:rPr sz="3600" spc="-420" dirty="0"/>
              <a:t>i</a:t>
            </a:r>
            <a:r>
              <a:rPr sz="3600" spc="-865" dirty="0"/>
              <a:t>o</a:t>
            </a:r>
            <a:r>
              <a:rPr sz="3600" spc="-780" dirty="0"/>
              <a:t>n</a:t>
            </a:r>
            <a:r>
              <a:rPr sz="3600" spc="-185" dirty="0"/>
              <a:t>s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3227" y="1834895"/>
            <a:ext cx="7173468" cy="410260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440" dirty="0"/>
              <a:t>B</a:t>
            </a:r>
            <a:r>
              <a:rPr spc="-1035" dirty="0"/>
              <a:t>e</a:t>
            </a:r>
            <a:r>
              <a:rPr spc="-1055" dirty="0"/>
              <a:t>h</a:t>
            </a:r>
            <a:r>
              <a:rPr spc="-555" dirty="0"/>
              <a:t>i</a:t>
            </a:r>
            <a:r>
              <a:rPr spc="-1055" dirty="0"/>
              <a:t>n</a:t>
            </a:r>
            <a:r>
              <a:rPr spc="60" dirty="0"/>
              <a:t>d</a:t>
            </a:r>
            <a:r>
              <a:rPr spc="-660" dirty="0"/>
              <a:t>t</a:t>
            </a:r>
            <a:r>
              <a:rPr spc="-1055" dirty="0"/>
              <a:t>h</a:t>
            </a:r>
            <a:r>
              <a:rPr spc="40" dirty="0"/>
              <a:t>e</a:t>
            </a:r>
            <a:r>
              <a:rPr spc="-1190" dirty="0"/>
              <a:t>S</a:t>
            </a:r>
            <a:r>
              <a:rPr spc="-880" dirty="0"/>
              <a:t>c</a:t>
            </a:r>
            <a:r>
              <a:rPr spc="-1035" dirty="0"/>
              <a:t>e</a:t>
            </a:r>
            <a:r>
              <a:rPr spc="-1055" dirty="0"/>
              <a:t>n</a:t>
            </a:r>
            <a:r>
              <a:rPr spc="-1035" dirty="0"/>
              <a:t>e</a:t>
            </a:r>
            <a:r>
              <a:rPr spc="-240" dirty="0"/>
              <a:t>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5915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190" dirty="0"/>
              <a:t>P</a:t>
            </a:r>
            <a:r>
              <a:rPr spc="-1060" dirty="0"/>
              <a:t>u</a:t>
            </a:r>
            <a:r>
              <a:rPr spc="-1019" dirty="0"/>
              <a:t>b</a:t>
            </a:r>
            <a:r>
              <a:rPr spc="-509" dirty="0"/>
              <a:t>l</a:t>
            </a:r>
            <a:r>
              <a:rPr spc="-515" dirty="0"/>
              <a:t>i</a:t>
            </a:r>
            <a:r>
              <a:rPr spc="-200" dirty="0"/>
              <a:t>c</a:t>
            </a:r>
            <a:r>
              <a:rPr b="0" spc="-795" dirty="0">
                <a:latin typeface="Times New Roman"/>
                <a:cs typeface="Times New Roman"/>
              </a:rPr>
              <a:t> </a:t>
            </a:r>
            <a:r>
              <a:rPr spc="-1420" dirty="0"/>
              <a:t>E</a:t>
            </a:r>
            <a:r>
              <a:rPr spc="-1110" dirty="0"/>
              <a:t>n</a:t>
            </a:r>
            <a:r>
              <a:rPr spc="-1095" dirty="0"/>
              <a:t>g</a:t>
            </a:r>
            <a:r>
              <a:rPr spc="-1000" dirty="0"/>
              <a:t>a</a:t>
            </a:r>
            <a:r>
              <a:rPr spc="-1095" dirty="0"/>
              <a:t>g</a:t>
            </a:r>
            <a:r>
              <a:rPr spc="-1090" dirty="0"/>
              <a:t>e</a:t>
            </a:r>
            <a:r>
              <a:rPr spc="-1580" dirty="0"/>
              <a:t>m</a:t>
            </a:r>
            <a:r>
              <a:rPr spc="-1090" dirty="0"/>
              <a:t>e</a:t>
            </a:r>
            <a:r>
              <a:rPr spc="-1110" dirty="0"/>
              <a:t>n</a:t>
            </a:r>
            <a:r>
              <a:rPr spc="-295" dirty="0"/>
              <a:t>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395" y="1313182"/>
            <a:ext cx="4808220" cy="192658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810"/>
              </a:lnSpc>
              <a:spcBef>
                <a:spcPts val="700"/>
              </a:spcBef>
            </a:pPr>
            <a:r>
              <a:rPr sz="4450" spc="-1500" dirty="0"/>
              <a:t>N</a:t>
            </a:r>
            <a:r>
              <a:rPr sz="4450" spc="-1235" dirty="0"/>
              <a:t>C</a:t>
            </a:r>
            <a:r>
              <a:rPr sz="4450" spc="-1040" dirty="0"/>
              <a:t>T</a:t>
            </a:r>
            <a:r>
              <a:rPr sz="4450" spc="-1230" dirty="0"/>
              <a:t>C</a:t>
            </a:r>
            <a:r>
              <a:rPr sz="4450" spc="-1305" dirty="0"/>
              <a:t>O</a:t>
            </a:r>
            <a:r>
              <a:rPr sz="4450" spc="-254" dirty="0"/>
              <a:t>G</a:t>
            </a:r>
            <a:r>
              <a:rPr sz="4450" spc="-1140" dirty="0"/>
              <a:t>F</a:t>
            </a:r>
            <a:r>
              <a:rPr sz="4450" spc="-780" dirty="0"/>
              <a:t>r</a:t>
            </a:r>
            <a:r>
              <a:rPr sz="4450" spc="-980" dirty="0"/>
              <a:t>e</a:t>
            </a:r>
            <a:r>
              <a:rPr sz="4450" spc="-535" dirty="0"/>
              <a:t>i</a:t>
            </a:r>
            <a:r>
              <a:rPr sz="4450" spc="-980" dirty="0"/>
              <a:t>gh</a:t>
            </a:r>
            <a:r>
              <a:rPr sz="4450" spc="-254" dirty="0"/>
              <a:t>t</a:t>
            </a:r>
            <a:r>
              <a:rPr sz="4450" b="0" spc="-445" dirty="0">
                <a:latin typeface="Times New Roman"/>
                <a:cs typeface="Times New Roman"/>
              </a:rPr>
              <a:t> </a:t>
            </a:r>
            <a:r>
              <a:rPr sz="4450" spc="-1205" dirty="0"/>
              <a:t>V</a:t>
            </a:r>
            <a:r>
              <a:rPr sz="4450" spc="-919" dirty="0"/>
              <a:t>eh</a:t>
            </a:r>
            <a:r>
              <a:rPr sz="4450" spc="-475" dirty="0"/>
              <a:t>i</a:t>
            </a:r>
            <a:r>
              <a:rPr sz="4450" spc="-770" dirty="0"/>
              <a:t>c</a:t>
            </a:r>
            <a:r>
              <a:rPr sz="4450" spc="-470" dirty="0"/>
              <a:t>l</a:t>
            </a:r>
            <a:r>
              <a:rPr sz="4450" spc="-195" dirty="0"/>
              <a:t>e</a:t>
            </a:r>
            <a:r>
              <a:rPr sz="4450" b="0" spc="-710" dirty="0">
                <a:latin typeface="Times New Roman"/>
                <a:cs typeface="Times New Roman"/>
              </a:rPr>
              <a:t> </a:t>
            </a:r>
            <a:r>
              <a:rPr sz="4450" spc="-944" dirty="0"/>
              <a:t>I</a:t>
            </a:r>
            <a:r>
              <a:rPr sz="4450" spc="-985" dirty="0"/>
              <a:t>n</a:t>
            </a:r>
            <a:r>
              <a:rPr sz="4450" spc="-635" dirty="0"/>
              <a:t>t</a:t>
            </a:r>
            <a:r>
              <a:rPr sz="4450" spc="-985" dirty="0"/>
              <a:t>e</a:t>
            </a:r>
            <a:r>
              <a:rPr sz="4450" spc="-785" dirty="0"/>
              <a:t>r</a:t>
            </a:r>
            <a:r>
              <a:rPr sz="4450" spc="-965" dirty="0"/>
              <a:t>s</a:t>
            </a:r>
            <a:r>
              <a:rPr sz="4450" spc="-985" dirty="0"/>
              <a:t>e</a:t>
            </a:r>
            <a:r>
              <a:rPr sz="4450" spc="-835" dirty="0"/>
              <a:t>c</a:t>
            </a:r>
            <a:r>
              <a:rPr sz="4450" spc="-635" dirty="0"/>
              <a:t>t</a:t>
            </a:r>
            <a:r>
              <a:rPr sz="4450" spc="-540" dirty="0"/>
              <a:t>i</a:t>
            </a:r>
            <a:r>
              <a:rPr sz="4450" spc="-1100" dirty="0"/>
              <a:t>o</a:t>
            </a:r>
            <a:r>
              <a:rPr sz="4450" dirty="0"/>
              <a:t>n</a:t>
            </a:r>
            <a:r>
              <a:rPr sz="4450" spc="-1310" dirty="0"/>
              <a:t>O</a:t>
            </a:r>
            <a:r>
              <a:rPr sz="4450" spc="-1000" dirty="0"/>
              <a:t>p</a:t>
            </a:r>
            <a:r>
              <a:rPr sz="4450" spc="-635" dirty="0"/>
              <a:t>t</a:t>
            </a:r>
            <a:r>
              <a:rPr sz="4450" spc="-540" dirty="0"/>
              <a:t>i</a:t>
            </a:r>
            <a:r>
              <a:rPr sz="4450" spc="-1410" dirty="0"/>
              <a:t>m</a:t>
            </a:r>
            <a:r>
              <a:rPr sz="4450" spc="-540" dirty="0"/>
              <a:t>i</a:t>
            </a:r>
            <a:r>
              <a:rPr sz="4450" spc="-940" dirty="0"/>
              <a:t>z</a:t>
            </a:r>
            <a:r>
              <a:rPr sz="4450" spc="-900" dirty="0"/>
              <a:t>a</a:t>
            </a:r>
            <a:r>
              <a:rPr sz="4450" spc="-635" dirty="0"/>
              <a:t>t</a:t>
            </a:r>
            <a:r>
              <a:rPr sz="4450" spc="-540" dirty="0"/>
              <a:t>i</a:t>
            </a:r>
            <a:r>
              <a:rPr sz="4450" spc="-1100" dirty="0"/>
              <a:t>o</a:t>
            </a:r>
            <a:r>
              <a:rPr sz="4450" spc="-260" dirty="0"/>
              <a:t>n</a:t>
            </a:r>
            <a:r>
              <a:rPr sz="4450" b="0" spc="-805" dirty="0">
                <a:latin typeface="Times New Roman"/>
                <a:cs typeface="Times New Roman"/>
              </a:rPr>
              <a:t> </a:t>
            </a:r>
            <a:r>
              <a:rPr sz="4450" spc="-1025" dirty="0"/>
              <a:t>S</a:t>
            </a:r>
            <a:r>
              <a:rPr sz="4450" spc="-894" dirty="0"/>
              <a:t>e</a:t>
            </a:r>
            <a:r>
              <a:rPr sz="4450" spc="-695" dirty="0"/>
              <a:t>r</a:t>
            </a:r>
            <a:r>
              <a:rPr sz="4450" spc="-755" dirty="0"/>
              <a:t>v</a:t>
            </a:r>
            <a:r>
              <a:rPr sz="4450" spc="-450" dirty="0"/>
              <a:t>i</a:t>
            </a:r>
            <a:r>
              <a:rPr sz="4450" spc="-745" dirty="0"/>
              <a:t>c</a:t>
            </a:r>
            <a:r>
              <a:rPr sz="4450" spc="-894" dirty="0"/>
              <a:t>e</a:t>
            </a:r>
            <a:r>
              <a:rPr sz="4450" spc="25" dirty="0"/>
              <a:t>s</a:t>
            </a:r>
            <a:r>
              <a:rPr sz="4450" spc="-1055" dirty="0"/>
              <a:t>P</a:t>
            </a:r>
            <a:r>
              <a:rPr sz="4450" spc="-695" dirty="0"/>
              <a:t>r</a:t>
            </a:r>
            <a:r>
              <a:rPr sz="4450" spc="-1010" dirty="0"/>
              <a:t>o</a:t>
            </a:r>
            <a:r>
              <a:rPr sz="4450" spc="-535" dirty="0"/>
              <a:t>j</a:t>
            </a:r>
            <a:r>
              <a:rPr sz="4450" spc="-894" dirty="0"/>
              <a:t>e</a:t>
            </a:r>
            <a:r>
              <a:rPr sz="4450" spc="-745" dirty="0"/>
              <a:t>c</a:t>
            </a:r>
            <a:r>
              <a:rPr sz="4450" spc="-170" dirty="0"/>
              <a:t>t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395" y="3401062"/>
            <a:ext cx="4094479" cy="2359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059305" indent="-2046605">
              <a:lnSpc>
                <a:spcPts val="2630"/>
              </a:lnSpc>
              <a:spcBef>
                <a:spcPts val="114"/>
              </a:spcBef>
              <a:buFont typeface="Arial"/>
              <a:buChar char="•"/>
              <a:tabLst>
                <a:tab pos="2059305" algn="l"/>
              </a:tabLst>
            </a:pP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selected</a:t>
            </a:r>
            <a:r>
              <a:rPr sz="230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95" dirty="0">
                <a:solidFill>
                  <a:srgbClr val="3B3B3D"/>
                </a:solidFill>
                <a:latin typeface="Calibri"/>
                <a:cs typeface="Calibri"/>
              </a:rPr>
              <a:t>as</a:t>
            </a:r>
            <a:r>
              <a:rPr sz="2300" spc="-1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3B3B3D"/>
                </a:solidFill>
                <a:latin typeface="Calibri"/>
                <a:cs typeface="Calibri"/>
              </a:rPr>
              <a:t>the</a:t>
            </a:r>
            <a:endParaRPr sz="2300">
              <a:latin typeface="Calibri"/>
              <a:cs typeface="Calibri"/>
            </a:endParaRPr>
          </a:p>
          <a:p>
            <a:pPr marL="201295" marR="321310">
              <a:lnSpc>
                <a:spcPts val="2500"/>
              </a:lnSpc>
              <a:spcBef>
                <a:spcPts val="165"/>
              </a:spcBef>
            </a:pP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best</a:t>
            </a:r>
            <a:r>
              <a:rPr sz="2300" spc="-9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0" dirty="0">
                <a:solidFill>
                  <a:srgbClr val="3B3B3D"/>
                </a:solidFill>
                <a:latin typeface="Calibri"/>
                <a:cs typeface="Calibri"/>
              </a:rPr>
              <a:t>alternative</a:t>
            </a:r>
            <a:r>
              <a:rPr sz="2300" spc="-1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45" dirty="0">
                <a:solidFill>
                  <a:srgbClr val="3B3B3D"/>
                </a:solidFill>
                <a:latin typeface="Calibri"/>
                <a:cs typeface="Calibri"/>
              </a:rPr>
              <a:t>of</a:t>
            </a:r>
            <a:r>
              <a:rPr sz="2300" spc="-10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9</a:t>
            </a:r>
            <a:r>
              <a:rPr sz="2300" spc="-9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proposals</a:t>
            </a:r>
            <a:r>
              <a:rPr sz="230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received</a:t>
            </a:r>
            <a:endParaRPr sz="230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577215" algn="l"/>
              </a:tabLst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No</a:t>
            </a:r>
            <a:r>
              <a:rPr sz="1650" spc="-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Hardware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577215" algn="l"/>
              </a:tabLst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No</a:t>
            </a:r>
            <a:r>
              <a:rPr sz="1650" spc="-8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50" dirty="0">
                <a:solidFill>
                  <a:srgbClr val="3B3B3D"/>
                </a:solidFill>
                <a:latin typeface="Calibri"/>
                <a:cs typeface="Calibri"/>
              </a:rPr>
              <a:t>Cost</a:t>
            </a:r>
            <a:r>
              <a:rPr sz="165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55" dirty="0">
                <a:solidFill>
                  <a:srgbClr val="3B3B3D"/>
                </a:solidFill>
                <a:latin typeface="Calibri"/>
                <a:cs typeface="Calibri"/>
              </a:rPr>
              <a:t>to</a:t>
            </a:r>
            <a:r>
              <a:rPr sz="1650" spc="-7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Participants</a:t>
            </a:r>
            <a:endParaRPr sz="1650">
              <a:latin typeface="Calibri"/>
              <a:cs typeface="Calibri"/>
            </a:endParaRPr>
          </a:p>
          <a:p>
            <a:pPr marL="577215" lvl="1" indent="-18669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577215" algn="l"/>
              </a:tabLst>
            </a:pP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Largest</a:t>
            </a:r>
            <a:r>
              <a:rPr sz="1650" spc="-10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Deployment</a:t>
            </a:r>
            <a:r>
              <a:rPr sz="1650" spc="-10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Alternative</a:t>
            </a:r>
            <a:endParaRPr sz="1650">
              <a:latin typeface="Calibri"/>
              <a:cs typeface="Calibri"/>
            </a:endParaRPr>
          </a:p>
          <a:p>
            <a:pPr marL="576580" marR="5080" lvl="1" indent="-186690">
              <a:lnSpc>
                <a:spcPts val="1789"/>
              </a:lnSpc>
              <a:spcBef>
                <a:spcPts val="434"/>
              </a:spcBef>
              <a:buFont typeface="Arial"/>
              <a:buChar char="•"/>
              <a:tabLst>
                <a:tab pos="577850" algn="l"/>
              </a:tabLst>
            </a:pPr>
            <a:r>
              <a:rPr sz="1650" spc="-20" dirty="0">
                <a:solidFill>
                  <a:srgbClr val="3B3B3D"/>
                </a:solidFill>
                <a:latin typeface="Calibri"/>
                <a:cs typeface="Calibri"/>
              </a:rPr>
              <a:t>Leveraged</a:t>
            </a:r>
            <a:r>
              <a:rPr sz="1650" spc="-9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65" dirty="0">
                <a:solidFill>
                  <a:srgbClr val="3B3B3D"/>
                </a:solidFill>
                <a:latin typeface="Calibri"/>
                <a:cs typeface="Calibri"/>
              </a:rPr>
              <a:t>Mature</a:t>
            </a:r>
            <a:r>
              <a:rPr sz="165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Software</a:t>
            </a:r>
            <a:r>
              <a:rPr sz="1650" spc="-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40" dirty="0">
                <a:solidFill>
                  <a:srgbClr val="3B3B3D"/>
                </a:solidFill>
                <a:latin typeface="Calibri"/>
                <a:cs typeface="Calibri"/>
              </a:rPr>
              <a:t>(i.e.,</a:t>
            </a:r>
            <a:r>
              <a:rPr sz="1650" spc="-7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Software</a:t>
            </a:r>
            <a:r>
              <a:rPr sz="1650" spc="-10" dirty="0">
                <a:solidFill>
                  <a:srgbClr val="3B3B3D"/>
                </a:solidFill>
                <a:latin typeface="Times New Roman"/>
                <a:cs typeface="Times New Roman"/>
              </a:rPr>
              <a:t> 	</a:t>
            </a:r>
            <a:r>
              <a:rPr sz="1650" spc="65" dirty="0">
                <a:solidFill>
                  <a:srgbClr val="3B3B3D"/>
                </a:solidFill>
                <a:latin typeface="Calibri"/>
                <a:cs typeface="Calibri"/>
              </a:rPr>
              <a:t>as</a:t>
            </a:r>
            <a:r>
              <a:rPr sz="1650" spc="-7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a</a:t>
            </a:r>
            <a:r>
              <a:rPr sz="1650" spc="-5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3B3B3D"/>
                </a:solidFill>
                <a:latin typeface="Calibri"/>
                <a:cs typeface="Calibri"/>
              </a:rPr>
              <a:t>Service</a:t>
            </a:r>
            <a:r>
              <a:rPr sz="1650" spc="-6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3B3B3D"/>
                </a:solidFill>
                <a:latin typeface="Calibri"/>
                <a:cs typeface="Calibri"/>
              </a:rPr>
              <a:t>(SaaS))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2452" y="1254252"/>
            <a:ext cx="3465576" cy="45476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9932" y="3400044"/>
            <a:ext cx="1749552" cy="4236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645" dirty="0"/>
              <a:t>B</a:t>
            </a:r>
            <a:r>
              <a:rPr spc="-600" dirty="0"/>
              <a:t>E</a:t>
            </a:r>
            <a:r>
              <a:rPr spc="-805" dirty="0"/>
              <a:t>N</a:t>
            </a:r>
            <a:r>
              <a:rPr spc="-600" dirty="0"/>
              <a:t>E</a:t>
            </a:r>
            <a:r>
              <a:rPr spc="-450" dirty="0"/>
              <a:t>F</a:t>
            </a:r>
            <a:r>
              <a:rPr spc="70" dirty="0"/>
              <a:t>I</a:t>
            </a:r>
            <a:r>
              <a:rPr spc="-190" dirty="0"/>
              <a:t>T</a:t>
            </a:r>
            <a:r>
              <a:rPr spc="-325" dirty="0"/>
              <a:t>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0719" y="1092202"/>
            <a:ext cx="282067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980" dirty="0"/>
              <a:t>E</a:t>
            </a:r>
            <a:r>
              <a:rPr sz="3600" spc="-695" dirty="0"/>
              <a:t>x</a:t>
            </a:r>
            <a:r>
              <a:rPr sz="3600" spc="-760" dirty="0"/>
              <a:t>p</a:t>
            </a:r>
            <a:r>
              <a:rPr sz="3600" spc="-745" dirty="0"/>
              <a:t>e</a:t>
            </a:r>
            <a:r>
              <a:rPr sz="3600" spc="-635" dirty="0"/>
              <a:t>c</a:t>
            </a:r>
            <a:r>
              <a:rPr sz="3600" spc="-459" dirty="0"/>
              <a:t>t</a:t>
            </a:r>
            <a:r>
              <a:rPr sz="3600" spc="-745" dirty="0"/>
              <a:t>e</a:t>
            </a:r>
            <a:r>
              <a:rPr sz="3600" spc="45" dirty="0"/>
              <a:t>d</a:t>
            </a:r>
            <a:r>
              <a:rPr sz="3600" spc="-1045" dirty="0"/>
              <a:t>B</a:t>
            </a:r>
            <a:r>
              <a:rPr sz="3600" spc="-745" dirty="0"/>
              <a:t>e</a:t>
            </a:r>
            <a:r>
              <a:rPr sz="3600" spc="-760" dirty="0"/>
              <a:t>n</a:t>
            </a:r>
            <a:r>
              <a:rPr sz="3600" spc="-745" dirty="0"/>
              <a:t>e</a:t>
            </a:r>
            <a:r>
              <a:rPr sz="3600" spc="-445" dirty="0"/>
              <a:t>f</a:t>
            </a:r>
            <a:r>
              <a:rPr sz="3600" spc="-400" dirty="0"/>
              <a:t>i</a:t>
            </a:r>
            <a:r>
              <a:rPr sz="3600" spc="-459" dirty="0"/>
              <a:t>t</a:t>
            </a:r>
            <a:r>
              <a:rPr sz="3600" spc="-165" dirty="0"/>
              <a:t>s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365759" y="1175003"/>
            <a:ext cx="8833485" cy="4521835"/>
            <a:chOff x="365759" y="1175003"/>
            <a:chExt cx="8833485" cy="45218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59" y="1757171"/>
              <a:ext cx="4206240" cy="39395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0" y="1175003"/>
              <a:ext cx="3712463" cy="4521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74419"/>
            <a:ext cx="10058400" cy="5641975"/>
            <a:chOff x="0" y="1074419"/>
            <a:chExt cx="10058400" cy="5641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74419"/>
              <a:ext cx="10058399" cy="56418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823" y="3489959"/>
              <a:ext cx="2052955" cy="1522730"/>
            </a:xfrm>
            <a:custGeom>
              <a:avLst/>
              <a:gdLst/>
              <a:ahLst/>
              <a:cxnLst/>
              <a:rect l="l" t="t" r="r" b="b"/>
              <a:pathLst>
                <a:path w="2052955" h="1522729">
                  <a:moveTo>
                    <a:pt x="0" y="1196339"/>
                  </a:moveTo>
                  <a:lnTo>
                    <a:pt x="1621535" y="163067"/>
                  </a:lnTo>
                  <a:lnTo>
                    <a:pt x="1517903" y="0"/>
                  </a:lnTo>
                  <a:lnTo>
                    <a:pt x="2052827" y="118871"/>
                  </a:lnTo>
                  <a:lnTo>
                    <a:pt x="1933955" y="652271"/>
                  </a:lnTo>
                  <a:lnTo>
                    <a:pt x="1830323" y="489203"/>
                  </a:lnTo>
                  <a:lnTo>
                    <a:pt x="207263" y="1522475"/>
                  </a:lnTo>
                  <a:lnTo>
                    <a:pt x="0" y="1196339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950" y="1464058"/>
            <a:ext cx="1718310" cy="171577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-635">
              <a:lnSpc>
                <a:spcPct val="90300"/>
              </a:lnSpc>
              <a:spcBef>
                <a:spcPts val="570"/>
              </a:spcBef>
            </a:pPr>
            <a:r>
              <a:rPr sz="3950" spc="-880" dirty="0"/>
              <a:t>T</a:t>
            </a:r>
            <a:r>
              <a:rPr sz="3950" spc="-660" dirty="0"/>
              <a:t>r</a:t>
            </a:r>
            <a:r>
              <a:rPr sz="3950" spc="-750" dirty="0"/>
              <a:t>a</a:t>
            </a:r>
            <a:r>
              <a:rPr sz="3950" spc="-500" dirty="0"/>
              <a:t>ff</a:t>
            </a:r>
            <a:r>
              <a:rPr sz="3950" spc="-455" dirty="0"/>
              <a:t>i</a:t>
            </a:r>
            <a:r>
              <a:rPr sz="3950" spc="-195" dirty="0"/>
              <a:t>c</a:t>
            </a:r>
            <a:r>
              <a:rPr sz="3950" b="0" spc="-565" dirty="0">
                <a:latin typeface="Times New Roman"/>
                <a:cs typeface="Times New Roman"/>
              </a:rPr>
              <a:t> </a:t>
            </a:r>
            <a:r>
              <a:rPr sz="3950" spc="-930" dirty="0"/>
              <a:t>S</a:t>
            </a:r>
            <a:r>
              <a:rPr sz="3950" spc="-430" dirty="0"/>
              <a:t>i</a:t>
            </a:r>
            <a:r>
              <a:rPr sz="3950" spc="-810" dirty="0"/>
              <a:t>g</a:t>
            </a:r>
            <a:r>
              <a:rPr sz="3950" spc="-815" dirty="0"/>
              <a:t>n</a:t>
            </a:r>
            <a:r>
              <a:rPr sz="3950" spc="-725" dirty="0"/>
              <a:t>a</a:t>
            </a:r>
            <a:r>
              <a:rPr sz="3950" spc="-170" dirty="0"/>
              <a:t>l</a:t>
            </a:r>
            <a:r>
              <a:rPr sz="3950" b="0" spc="-650" dirty="0">
                <a:latin typeface="Times New Roman"/>
                <a:cs typeface="Times New Roman"/>
              </a:rPr>
              <a:t> </a:t>
            </a:r>
            <a:r>
              <a:rPr sz="3950" spc="-1145" dirty="0"/>
              <a:t>O</a:t>
            </a:r>
            <a:r>
              <a:rPr sz="3950" spc="-880" dirty="0"/>
              <a:t>p</a:t>
            </a:r>
            <a:r>
              <a:rPr sz="3950" spc="-869" dirty="0"/>
              <a:t>e</a:t>
            </a:r>
            <a:r>
              <a:rPr sz="3950" spc="-690" dirty="0"/>
              <a:t>r</a:t>
            </a:r>
            <a:r>
              <a:rPr sz="3950" spc="-780" dirty="0"/>
              <a:t>a</a:t>
            </a:r>
            <a:r>
              <a:rPr sz="3950" spc="-550" dirty="0"/>
              <a:t>t</a:t>
            </a:r>
            <a:r>
              <a:rPr sz="3950" spc="-484" dirty="0"/>
              <a:t>i</a:t>
            </a:r>
            <a:r>
              <a:rPr sz="3950" spc="-975" dirty="0"/>
              <a:t>o</a:t>
            </a:r>
            <a:r>
              <a:rPr sz="3950" spc="-225" dirty="0"/>
              <a:t>n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8192" y="3596134"/>
            <a:ext cx="1756410" cy="257175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ct val="90800"/>
              </a:lnSpc>
              <a:spcBef>
                <a:spcPts val="530"/>
              </a:spcBef>
              <a:tabLst>
                <a:tab pos="1429385" algn="l"/>
              </a:tabLst>
            </a:pPr>
            <a:r>
              <a:rPr sz="3600" b="1" spc="-880" dirty="0">
                <a:solidFill>
                  <a:srgbClr val="29367A"/>
                </a:solidFill>
                <a:latin typeface="Tahoma"/>
                <a:cs typeface="Tahoma"/>
              </a:rPr>
              <a:t>F</a:t>
            </a:r>
            <a:r>
              <a:rPr sz="3600" b="1" spc="-585" dirty="0">
                <a:solidFill>
                  <a:srgbClr val="29367A"/>
                </a:solidFill>
                <a:latin typeface="Tahoma"/>
                <a:cs typeface="Tahoma"/>
              </a:rPr>
              <a:t>r</a:t>
            </a:r>
            <a:r>
              <a:rPr sz="3600" b="1" spc="-745" dirty="0">
                <a:solidFill>
                  <a:srgbClr val="29367A"/>
                </a:solidFill>
                <a:latin typeface="Tahoma"/>
                <a:cs typeface="Tahoma"/>
              </a:rPr>
              <a:t>e</a:t>
            </a:r>
            <a:r>
              <a:rPr sz="3600" b="1" spc="-400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750" dirty="0">
                <a:solidFill>
                  <a:srgbClr val="29367A"/>
                </a:solidFill>
                <a:latin typeface="Tahoma"/>
                <a:cs typeface="Tahoma"/>
              </a:rPr>
              <a:t>g</a:t>
            </a:r>
            <a:r>
              <a:rPr sz="3600" b="1" spc="-760" dirty="0">
                <a:solidFill>
                  <a:srgbClr val="29367A"/>
                </a:solidFill>
                <a:latin typeface="Tahoma"/>
                <a:cs typeface="Tahoma"/>
              </a:rPr>
              <a:t>h</a:t>
            </a:r>
            <a:r>
              <a:rPr sz="3600" b="1" spc="-165" dirty="0">
                <a:solidFill>
                  <a:srgbClr val="29367A"/>
                </a:solidFill>
                <a:latin typeface="Tahoma"/>
                <a:cs typeface="Tahoma"/>
              </a:rPr>
              <a:t>t</a:t>
            </a:r>
            <a:r>
              <a:rPr sz="3600" spc="-615" dirty="0">
                <a:solidFill>
                  <a:srgbClr val="29367A"/>
                </a:solidFill>
                <a:latin typeface="Times New Roman"/>
                <a:cs typeface="Times New Roman"/>
              </a:rPr>
              <a:t> </a:t>
            </a:r>
            <a:r>
              <a:rPr sz="3600" b="1" spc="-875" dirty="0">
                <a:solidFill>
                  <a:srgbClr val="29367A"/>
                </a:solidFill>
                <a:latin typeface="Tahoma"/>
                <a:cs typeface="Tahoma"/>
              </a:rPr>
              <a:t>P</a:t>
            </a:r>
            <a:r>
              <a:rPr sz="3600" b="1" spc="-575" dirty="0">
                <a:solidFill>
                  <a:srgbClr val="29367A"/>
                </a:solidFill>
                <a:latin typeface="Tahoma"/>
                <a:cs typeface="Tahoma"/>
              </a:rPr>
              <a:t>r</a:t>
            </a:r>
            <a:r>
              <a:rPr sz="3600" b="1" spc="-390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835" dirty="0">
                <a:solidFill>
                  <a:srgbClr val="29367A"/>
                </a:solidFill>
                <a:latin typeface="Tahoma"/>
                <a:cs typeface="Tahoma"/>
              </a:rPr>
              <a:t>o</a:t>
            </a:r>
            <a:r>
              <a:rPr sz="3600" b="1" spc="-575" dirty="0">
                <a:solidFill>
                  <a:srgbClr val="29367A"/>
                </a:solidFill>
                <a:latin typeface="Tahoma"/>
                <a:cs typeface="Tahoma"/>
              </a:rPr>
              <a:t>r</a:t>
            </a:r>
            <a:r>
              <a:rPr sz="3600" b="1" spc="-390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450" dirty="0">
                <a:solidFill>
                  <a:srgbClr val="29367A"/>
                </a:solidFill>
                <a:latin typeface="Tahoma"/>
                <a:cs typeface="Tahoma"/>
              </a:rPr>
              <a:t>t</a:t>
            </a:r>
            <a:r>
              <a:rPr sz="3600" b="1" spc="-155" dirty="0">
                <a:solidFill>
                  <a:srgbClr val="29367A"/>
                </a:solidFill>
                <a:latin typeface="Tahoma"/>
                <a:cs typeface="Tahoma"/>
              </a:rPr>
              <a:t>y</a:t>
            </a:r>
            <a:r>
              <a:rPr sz="3600" dirty="0">
                <a:solidFill>
                  <a:srgbClr val="29367A"/>
                </a:solidFill>
                <a:latin typeface="Times New Roman"/>
                <a:cs typeface="Times New Roman"/>
              </a:rPr>
              <a:t>	</a:t>
            </a:r>
            <a:r>
              <a:rPr sz="3600" b="1" spc="-310" dirty="0">
                <a:solidFill>
                  <a:srgbClr val="29367A"/>
                </a:solidFill>
                <a:latin typeface="Tahoma"/>
                <a:cs typeface="Tahoma"/>
              </a:rPr>
              <a:t>!</a:t>
            </a:r>
            <a:r>
              <a:rPr sz="3600" spc="-310" dirty="0">
                <a:solidFill>
                  <a:srgbClr val="29367A"/>
                </a:solidFill>
                <a:latin typeface="Times New Roman"/>
                <a:cs typeface="Times New Roman"/>
              </a:rPr>
              <a:t> </a:t>
            </a:r>
            <a:r>
              <a:rPr sz="3600" b="1" spc="-1165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3600" b="1" spc="-72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3600" b="1" spc="-620" dirty="0">
                <a:solidFill>
                  <a:srgbClr val="00AF50"/>
                </a:solidFill>
                <a:latin typeface="Tahoma"/>
                <a:cs typeface="Tahoma"/>
              </a:rPr>
              <a:t>v</a:t>
            </a:r>
            <a:r>
              <a:rPr sz="3600" b="1" spc="-720" dirty="0">
                <a:solidFill>
                  <a:srgbClr val="00AF50"/>
                </a:solidFill>
                <a:latin typeface="Tahoma"/>
                <a:cs typeface="Tahoma"/>
              </a:rPr>
              <a:t>e</a:t>
            </a:r>
            <a:r>
              <a:rPr sz="3600" b="1" spc="-140" dirty="0">
                <a:solidFill>
                  <a:srgbClr val="00AF50"/>
                </a:solidFill>
                <a:latin typeface="Tahoma"/>
                <a:cs typeface="Tahoma"/>
              </a:rPr>
              <a:t>r</a:t>
            </a:r>
            <a:r>
              <a:rPr sz="3600" spc="-55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spc="-894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3600" b="1" spc="-505" dirty="0">
                <a:solidFill>
                  <a:srgbClr val="00AF50"/>
                </a:solidFill>
                <a:latin typeface="Tahoma"/>
                <a:cs typeface="Tahoma"/>
              </a:rPr>
              <a:t>t</a:t>
            </a:r>
            <a:r>
              <a:rPr sz="3600" b="1" spc="-890" dirty="0">
                <a:solidFill>
                  <a:srgbClr val="00AF50"/>
                </a:solidFill>
                <a:latin typeface="Tahoma"/>
                <a:cs typeface="Tahoma"/>
              </a:rPr>
              <a:t>o</a:t>
            </a:r>
            <a:r>
              <a:rPr sz="3600" b="1" spc="-210" dirty="0">
                <a:solidFill>
                  <a:srgbClr val="00AF50"/>
                </a:solidFill>
                <a:latin typeface="Tahoma"/>
                <a:cs typeface="Tahoma"/>
              </a:rPr>
              <a:t>p</a:t>
            </a:r>
            <a:r>
              <a:rPr sz="3600" spc="-62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spc="-740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3600" b="1" spc="-240" dirty="0">
                <a:solidFill>
                  <a:srgbClr val="00AF50"/>
                </a:solidFill>
                <a:latin typeface="Tahoma"/>
                <a:cs typeface="Tahoma"/>
              </a:rPr>
              <a:t>t</a:t>
            </a:r>
            <a:r>
              <a:rPr sz="3600" spc="-409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spc="-21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3600" spc="-62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spc="-830" dirty="0">
                <a:solidFill>
                  <a:srgbClr val="00AF50"/>
                </a:solidFill>
                <a:latin typeface="Tahoma"/>
                <a:cs typeface="Tahoma"/>
              </a:rPr>
              <a:t>S</a:t>
            </a:r>
            <a:r>
              <a:rPr sz="3600" b="1" spc="-380" dirty="0">
                <a:solidFill>
                  <a:srgbClr val="00AF50"/>
                </a:solidFill>
                <a:latin typeface="Tahoma"/>
                <a:cs typeface="Tahoma"/>
              </a:rPr>
              <a:t>i</a:t>
            </a:r>
            <a:r>
              <a:rPr sz="3600" b="1" spc="-730" dirty="0">
                <a:solidFill>
                  <a:srgbClr val="00AF50"/>
                </a:solidFill>
                <a:latin typeface="Tahoma"/>
                <a:cs typeface="Tahoma"/>
              </a:rPr>
              <a:t>g</a:t>
            </a:r>
            <a:r>
              <a:rPr sz="3600" b="1" spc="-740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r>
              <a:rPr sz="3600" b="1" spc="-645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3600" b="1" spc="-145" dirty="0">
                <a:solidFill>
                  <a:srgbClr val="00AF50"/>
                </a:solidFill>
                <a:latin typeface="Tahoma"/>
                <a:cs typeface="Tahoma"/>
              </a:rPr>
              <a:t>l</a:t>
            </a:r>
            <a:r>
              <a:rPr sz="3600" spc="-58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spc="-990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3600" b="1" spc="-785" dirty="0">
                <a:solidFill>
                  <a:srgbClr val="00AF50"/>
                </a:solidFill>
                <a:latin typeface="Tahoma"/>
                <a:cs typeface="Tahoma"/>
              </a:rPr>
              <a:t>g</a:t>
            </a:r>
            <a:r>
              <a:rPr sz="3600" b="1" spc="-700" dirty="0">
                <a:solidFill>
                  <a:srgbClr val="00AF50"/>
                </a:solidFill>
                <a:latin typeface="Tahoma"/>
                <a:cs typeface="Tahoma"/>
              </a:rPr>
              <a:t>a</a:t>
            </a:r>
            <a:r>
              <a:rPr sz="3600" b="1" spc="-434" dirty="0">
                <a:solidFill>
                  <a:srgbClr val="00AF50"/>
                </a:solidFill>
                <a:latin typeface="Tahoma"/>
                <a:cs typeface="Tahoma"/>
              </a:rPr>
              <a:t>i</a:t>
            </a:r>
            <a:r>
              <a:rPr sz="3600" b="1" spc="-200" dirty="0">
                <a:solidFill>
                  <a:srgbClr val="00AF50"/>
                </a:solidFill>
                <a:latin typeface="Tahoma"/>
                <a:cs typeface="Tahoma"/>
              </a:rPr>
              <a:t>n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8483" y="1191767"/>
            <a:ext cx="5187950" cy="5369560"/>
            <a:chOff x="2348483" y="1191767"/>
            <a:chExt cx="5187950" cy="53695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8483" y="1191767"/>
              <a:ext cx="5187696" cy="5228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55463" y="1642871"/>
              <a:ext cx="1582420" cy="4540250"/>
            </a:xfrm>
            <a:custGeom>
              <a:avLst/>
              <a:gdLst/>
              <a:ahLst/>
              <a:cxnLst/>
              <a:rect l="l" t="t" r="r" b="b"/>
              <a:pathLst>
                <a:path w="1582420" h="4540250">
                  <a:moveTo>
                    <a:pt x="1422762" y="4315340"/>
                  </a:moveTo>
                  <a:lnTo>
                    <a:pt x="1342644" y="4341876"/>
                  </a:lnTo>
                  <a:lnTo>
                    <a:pt x="1542288" y="4539996"/>
                  </a:lnTo>
                  <a:lnTo>
                    <a:pt x="1568849" y="4354068"/>
                  </a:lnTo>
                  <a:lnTo>
                    <a:pt x="1435608" y="4354068"/>
                  </a:lnTo>
                  <a:lnTo>
                    <a:pt x="1422762" y="4315340"/>
                  </a:lnTo>
                  <a:close/>
                </a:path>
                <a:path w="1582420" h="4540250">
                  <a:moveTo>
                    <a:pt x="1501908" y="4289126"/>
                  </a:moveTo>
                  <a:lnTo>
                    <a:pt x="1422762" y="4315340"/>
                  </a:lnTo>
                  <a:lnTo>
                    <a:pt x="1435608" y="4354068"/>
                  </a:lnTo>
                  <a:lnTo>
                    <a:pt x="1514856" y="4328160"/>
                  </a:lnTo>
                  <a:lnTo>
                    <a:pt x="1501908" y="4289126"/>
                  </a:lnTo>
                  <a:close/>
                </a:path>
                <a:path w="1582420" h="4540250">
                  <a:moveTo>
                    <a:pt x="1581912" y="4262628"/>
                  </a:moveTo>
                  <a:lnTo>
                    <a:pt x="1501908" y="4289126"/>
                  </a:lnTo>
                  <a:lnTo>
                    <a:pt x="1514856" y="4328160"/>
                  </a:lnTo>
                  <a:lnTo>
                    <a:pt x="1435608" y="4354068"/>
                  </a:lnTo>
                  <a:lnTo>
                    <a:pt x="1568849" y="4354068"/>
                  </a:lnTo>
                  <a:lnTo>
                    <a:pt x="1581912" y="4262628"/>
                  </a:lnTo>
                  <a:close/>
                </a:path>
                <a:path w="1582420" h="4540250">
                  <a:moveTo>
                    <a:pt x="79248" y="0"/>
                  </a:moveTo>
                  <a:lnTo>
                    <a:pt x="0" y="25908"/>
                  </a:lnTo>
                  <a:lnTo>
                    <a:pt x="1422762" y="4315340"/>
                  </a:lnTo>
                  <a:lnTo>
                    <a:pt x="1501908" y="4289126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4772" y="3005327"/>
              <a:ext cx="519684" cy="12984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50891" y="6182867"/>
              <a:ext cx="2461260" cy="378460"/>
            </a:xfrm>
            <a:custGeom>
              <a:avLst/>
              <a:gdLst/>
              <a:ahLst/>
              <a:cxnLst/>
              <a:rect l="l" t="t" r="r" b="b"/>
              <a:pathLst>
                <a:path w="2461259" h="378459">
                  <a:moveTo>
                    <a:pt x="2461259" y="0"/>
                  </a:moveTo>
                  <a:lnTo>
                    <a:pt x="0" y="0"/>
                  </a:lnTo>
                  <a:lnTo>
                    <a:pt x="0" y="377951"/>
                  </a:lnTo>
                  <a:lnTo>
                    <a:pt x="2461259" y="377951"/>
                  </a:lnTo>
                  <a:lnTo>
                    <a:pt x="2461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914389" y="6186932"/>
            <a:ext cx="71564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pc="-20" dirty="0">
                <a:solidFill>
                  <a:srgbClr val="A10B33"/>
                </a:solidFill>
                <a:latin typeface="Calibri"/>
                <a:cs typeface="Calibri"/>
              </a:rPr>
              <a:t>Time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36820" y="1607819"/>
            <a:ext cx="4448175" cy="4934585"/>
            <a:chOff x="5036820" y="1607819"/>
            <a:chExt cx="4448175" cy="4934585"/>
          </a:xfrm>
        </p:grpSpPr>
        <p:sp>
          <p:nvSpPr>
            <p:cNvPr id="14" name="object 14"/>
            <p:cNvSpPr/>
            <p:nvPr/>
          </p:nvSpPr>
          <p:spPr>
            <a:xfrm>
              <a:off x="5725668" y="6318504"/>
              <a:ext cx="870585" cy="218440"/>
            </a:xfrm>
            <a:custGeom>
              <a:avLst/>
              <a:gdLst/>
              <a:ahLst/>
              <a:cxnLst/>
              <a:rect l="l" t="t" r="r" b="b"/>
              <a:pathLst>
                <a:path w="870584" h="218440">
                  <a:moveTo>
                    <a:pt x="760475" y="0"/>
                  </a:moveTo>
                  <a:lnTo>
                    <a:pt x="760475" y="54863"/>
                  </a:lnTo>
                  <a:lnTo>
                    <a:pt x="0" y="54863"/>
                  </a:lnTo>
                  <a:lnTo>
                    <a:pt x="0" y="163067"/>
                  </a:lnTo>
                  <a:lnTo>
                    <a:pt x="760475" y="163067"/>
                  </a:lnTo>
                  <a:lnTo>
                    <a:pt x="760475" y="217931"/>
                  </a:lnTo>
                  <a:lnTo>
                    <a:pt x="870203" y="109727"/>
                  </a:lnTo>
                  <a:lnTo>
                    <a:pt x="760475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25668" y="6318504"/>
              <a:ext cx="870585" cy="218440"/>
            </a:xfrm>
            <a:custGeom>
              <a:avLst/>
              <a:gdLst/>
              <a:ahLst/>
              <a:cxnLst/>
              <a:rect l="l" t="t" r="r" b="b"/>
              <a:pathLst>
                <a:path w="870584" h="218440">
                  <a:moveTo>
                    <a:pt x="0" y="54863"/>
                  </a:moveTo>
                  <a:lnTo>
                    <a:pt x="760475" y="54863"/>
                  </a:lnTo>
                  <a:lnTo>
                    <a:pt x="760475" y="0"/>
                  </a:lnTo>
                  <a:lnTo>
                    <a:pt x="870203" y="109727"/>
                  </a:lnTo>
                  <a:lnTo>
                    <a:pt x="760475" y="217931"/>
                  </a:lnTo>
                  <a:lnTo>
                    <a:pt x="760475" y="163067"/>
                  </a:lnTo>
                  <a:lnTo>
                    <a:pt x="0" y="163067"/>
                  </a:lnTo>
                  <a:lnTo>
                    <a:pt x="0" y="54863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2600" y="2857500"/>
              <a:ext cx="440436" cy="4373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568696" y="2863595"/>
              <a:ext cx="428625" cy="425450"/>
            </a:xfrm>
            <a:custGeom>
              <a:avLst/>
              <a:gdLst/>
              <a:ahLst/>
              <a:cxnLst/>
              <a:rect l="l" t="t" r="r" b="b"/>
              <a:pathLst>
                <a:path w="428625" h="425450">
                  <a:moveTo>
                    <a:pt x="0" y="211835"/>
                  </a:moveTo>
                  <a:lnTo>
                    <a:pt x="5660" y="163152"/>
                  </a:lnTo>
                  <a:lnTo>
                    <a:pt x="21771" y="118520"/>
                  </a:lnTo>
                  <a:lnTo>
                    <a:pt x="47026" y="79194"/>
                  </a:lnTo>
                  <a:lnTo>
                    <a:pt x="80118" y="46426"/>
                  </a:lnTo>
                  <a:lnTo>
                    <a:pt x="119742" y="21469"/>
                  </a:lnTo>
                  <a:lnTo>
                    <a:pt x="164591" y="5576"/>
                  </a:lnTo>
                  <a:lnTo>
                    <a:pt x="213359" y="0"/>
                  </a:lnTo>
                  <a:lnTo>
                    <a:pt x="262692" y="5576"/>
                  </a:lnTo>
                  <a:lnTo>
                    <a:pt x="307945" y="21469"/>
                  </a:lnTo>
                  <a:lnTo>
                    <a:pt x="347840" y="46426"/>
                  </a:lnTo>
                  <a:lnTo>
                    <a:pt x="381097" y="79194"/>
                  </a:lnTo>
                  <a:lnTo>
                    <a:pt x="406437" y="118520"/>
                  </a:lnTo>
                  <a:lnTo>
                    <a:pt x="422578" y="163152"/>
                  </a:lnTo>
                  <a:lnTo>
                    <a:pt x="428243" y="211835"/>
                  </a:lnTo>
                  <a:lnTo>
                    <a:pt x="422578" y="260603"/>
                  </a:lnTo>
                  <a:lnTo>
                    <a:pt x="406437" y="305453"/>
                  </a:lnTo>
                  <a:lnTo>
                    <a:pt x="381097" y="345077"/>
                  </a:lnTo>
                  <a:lnTo>
                    <a:pt x="347840" y="378169"/>
                  </a:lnTo>
                  <a:lnTo>
                    <a:pt x="307945" y="403424"/>
                  </a:lnTo>
                  <a:lnTo>
                    <a:pt x="262692" y="419535"/>
                  </a:lnTo>
                  <a:lnTo>
                    <a:pt x="213359" y="425195"/>
                  </a:lnTo>
                  <a:lnTo>
                    <a:pt x="164591" y="419535"/>
                  </a:lnTo>
                  <a:lnTo>
                    <a:pt x="119742" y="403424"/>
                  </a:lnTo>
                  <a:lnTo>
                    <a:pt x="80118" y="378169"/>
                  </a:lnTo>
                  <a:lnTo>
                    <a:pt x="47026" y="345077"/>
                  </a:lnTo>
                  <a:lnTo>
                    <a:pt x="21771" y="305453"/>
                  </a:lnTo>
                  <a:lnTo>
                    <a:pt x="5660" y="260603"/>
                  </a:lnTo>
                  <a:lnTo>
                    <a:pt x="0" y="211835"/>
                  </a:lnTo>
                  <a:close/>
                </a:path>
              </a:pathLst>
            </a:custGeom>
            <a:ln w="41909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6628" y="3480815"/>
              <a:ext cx="435863" cy="4328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791200" y="3486912"/>
              <a:ext cx="428625" cy="424180"/>
            </a:xfrm>
            <a:custGeom>
              <a:avLst/>
              <a:gdLst/>
              <a:ahLst/>
              <a:cxnLst/>
              <a:rect l="l" t="t" r="r" b="b"/>
              <a:pathLst>
                <a:path w="428625" h="424179">
                  <a:moveTo>
                    <a:pt x="0" y="211835"/>
                  </a:moveTo>
                  <a:lnTo>
                    <a:pt x="5665" y="163152"/>
                  </a:lnTo>
                  <a:lnTo>
                    <a:pt x="21806" y="118520"/>
                  </a:lnTo>
                  <a:lnTo>
                    <a:pt x="47146" y="79194"/>
                  </a:lnTo>
                  <a:lnTo>
                    <a:pt x="80403" y="46426"/>
                  </a:lnTo>
                  <a:lnTo>
                    <a:pt x="120298" y="21469"/>
                  </a:lnTo>
                  <a:lnTo>
                    <a:pt x="165551" y="5576"/>
                  </a:lnTo>
                  <a:lnTo>
                    <a:pt x="214883" y="0"/>
                  </a:lnTo>
                  <a:lnTo>
                    <a:pt x="263651" y="5576"/>
                  </a:lnTo>
                  <a:lnTo>
                    <a:pt x="308501" y="21469"/>
                  </a:lnTo>
                  <a:lnTo>
                    <a:pt x="348125" y="46426"/>
                  </a:lnTo>
                  <a:lnTo>
                    <a:pt x="381217" y="79194"/>
                  </a:lnTo>
                  <a:lnTo>
                    <a:pt x="406472" y="118520"/>
                  </a:lnTo>
                  <a:lnTo>
                    <a:pt x="422583" y="163152"/>
                  </a:lnTo>
                  <a:lnTo>
                    <a:pt x="428243" y="211835"/>
                  </a:lnTo>
                  <a:lnTo>
                    <a:pt x="422583" y="260519"/>
                  </a:lnTo>
                  <a:lnTo>
                    <a:pt x="406472" y="305151"/>
                  </a:lnTo>
                  <a:lnTo>
                    <a:pt x="381217" y="344477"/>
                  </a:lnTo>
                  <a:lnTo>
                    <a:pt x="348125" y="377245"/>
                  </a:lnTo>
                  <a:lnTo>
                    <a:pt x="308501" y="402202"/>
                  </a:lnTo>
                  <a:lnTo>
                    <a:pt x="263651" y="418095"/>
                  </a:lnTo>
                  <a:lnTo>
                    <a:pt x="214883" y="423671"/>
                  </a:lnTo>
                  <a:lnTo>
                    <a:pt x="165551" y="418095"/>
                  </a:lnTo>
                  <a:lnTo>
                    <a:pt x="120298" y="402202"/>
                  </a:lnTo>
                  <a:lnTo>
                    <a:pt x="80403" y="377245"/>
                  </a:lnTo>
                  <a:lnTo>
                    <a:pt x="47146" y="344477"/>
                  </a:lnTo>
                  <a:lnTo>
                    <a:pt x="21806" y="305151"/>
                  </a:lnTo>
                  <a:lnTo>
                    <a:pt x="5665" y="260519"/>
                  </a:lnTo>
                  <a:lnTo>
                    <a:pt x="0" y="211835"/>
                  </a:lnTo>
                  <a:close/>
                </a:path>
              </a:pathLst>
            </a:custGeom>
            <a:ln w="41909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6" y="1636775"/>
              <a:ext cx="492252" cy="93116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986272" y="3692652"/>
              <a:ext cx="727075" cy="1618615"/>
            </a:xfrm>
            <a:custGeom>
              <a:avLst/>
              <a:gdLst/>
              <a:ahLst/>
              <a:cxnLst/>
              <a:rect l="l" t="t" r="r" b="b"/>
              <a:pathLst>
                <a:path w="727075" h="1618614">
                  <a:moveTo>
                    <a:pt x="668544" y="1537922"/>
                  </a:moveTo>
                  <a:lnTo>
                    <a:pt x="640080" y="1549908"/>
                  </a:lnTo>
                  <a:lnTo>
                    <a:pt x="720852" y="1618488"/>
                  </a:lnTo>
                  <a:lnTo>
                    <a:pt x="724650" y="1552956"/>
                  </a:lnTo>
                  <a:lnTo>
                    <a:pt x="675132" y="1552956"/>
                  </a:lnTo>
                  <a:lnTo>
                    <a:pt x="668544" y="1537922"/>
                  </a:lnTo>
                  <a:close/>
                </a:path>
                <a:path w="727075" h="1618614">
                  <a:moveTo>
                    <a:pt x="698059" y="1525495"/>
                  </a:moveTo>
                  <a:lnTo>
                    <a:pt x="668544" y="1537922"/>
                  </a:lnTo>
                  <a:lnTo>
                    <a:pt x="675132" y="1552956"/>
                  </a:lnTo>
                  <a:lnTo>
                    <a:pt x="704088" y="1539240"/>
                  </a:lnTo>
                  <a:lnTo>
                    <a:pt x="698059" y="1525495"/>
                  </a:lnTo>
                  <a:close/>
                </a:path>
                <a:path w="727075" h="1618614">
                  <a:moveTo>
                    <a:pt x="726948" y="1513332"/>
                  </a:moveTo>
                  <a:lnTo>
                    <a:pt x="698059" y="1525495"/>
                  </a:lnTo>
                  <a:lnTo>
                    <a:pt x="704088" y="1539240"/>
                  </a:lnTo>
                  <a:lnTo>
                    <a:pt x="675132" y="1552956"/>
                  </a:lnTo>
                  <a:lnTo>
                    <a:pt x="724650" y="1552956"/>
                  </a:lnTo>
                  <a:lnTo>
                    <a:pt x="726948" y="1513332"/>
                  </a:lnTo>
                  <a:close/>
                </a:path>
                <a:path w="727075" h="1618614">
                  <a:moveTo>
                    <a:pt x="28956" y="0"/>
                  </a:moveTo>
                  <a:lnTo>
                    <a:pt x="0" y="12192"/>
                  </a:lnTo>
                  <a:lnTo>
                    <a:pt x="668544" y="1537922"/>
                  </a:lnTo>
                  <a:lnTo>
                    <a:pt x="698059" y="1525495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4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1092" y="5035296"/>
              <a:ext cx="440436" cy="43281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455664" y="5039867"/>
              <a:ext cx="428625" cy="425450"/>
            </a:xfrm>
            <a:custGeom>
              <a:avLst/>
              <a:gdLst/>
              <a:ahLst/>
              <a:cxnLst/>
              <a:rect l="l" t="t" r="r" b="b"/>
              <a:pathLst>
                <a:path w="428625" h="425450">
                  <a:moveTo>
                    <a:pt x="0" y="213359"/>
                  </a:moveTo>
                  <a:lnTo>
                    <a:pt x="5665" y="164591"/>
                  </a:lnTo>
                  <a:lnTo>
                    <a:pt x="21806" y="119742"/>
                  </a:lnTo>
                  <a:lnTo>
                    <a:pt x="47146" y="80118"/>
                  </a:lnTo>
                  <a:lnTo>
                    <a:pt x="80403" y="47026"/>
                  </a:lnTo>
                  <a:lnTo>
                    <a:pt x="120298" y="21771"/>
                  </a:lnTo>
                  <a:lnTo>
                    <a:pt x="165551" y="5660"/>
                  </a:lnTo>
                  <a:lnTo>
                    <a:pt x="214883" y="0"/>
                  </a:lnTo>
                  <a:lnTo>
                    <a:pt x="264131" y="5660"/>
                  </a:lnTo>
                  <a:lnTo>
                    <a:pt x="309167" y="21771"/>
                  </a:lnTo>
                  <a:lnTo>
                    <a:pt x="348764" y="47026"/>
                  </a:lnTo>
                  <a:lnTo>
                    <a:pt x="381697" y="80118"/>
                  </a:lnTo>
                  <a:lnTo>
                    <a:pt x="406739" y="119742"/>
                  </a:lnTo>
                  <a:lnTo>
                    <a:pt x="422663" y="164591"/>
                  </a:lnTo>
                  <a:lnTo>
                    <a:pt x="428243" y="213359"/>
                  </a:lnTo>
                  <a:lnTo>
                    <a:pt x="422663" y="262043"/>
                  </a:lnTo>
                  <a:lnTo>
                    <a:pt x="406739" y="306675"/>
                  </a:lnTo>
                  <a:lnTo>
                    <a:pt x="381697" y="346001"/>
                  </a:lnTo>
                  <a:lnTo>
                    <a:pt x="348764" y="378769"/>
                  </a:lnTo>
                  <a:lnTo>
                    <a:pt x="309167" y="403726"/>
                  </a:lnTo>
                  <a:lnTo>
                    <a:pt x="264131" y="419619"/>
                  </a:lnTo>
                  <a:lnTo>
                    <a:pt x="214883" y="425195"/>
                  </a:lnTo>
                  <a:lnTo>
                    <a:pt x="165551" y="419619"/>
                  </a:lnTo>
                  <a:lnTo>
                    <a:pt x="120298" y="403726"/>
                  </a:lnTo>
                  <a:lnTo>
                    <a:pt x="80403" y="378769"/>
                  </a:lnTo>
                  <a:lnTo>
                    <a:pt x="47146" y="346001"/>
                  </a:lnTo>
                  <a:lnTo>
                    <a:pt x="21806" y="306675"/>
                  </a:lnTo>
                  <a:lnTo>
                    <a:pt x="5665" y="262043"/>
                  </a:lnTo>
                  <a:lnTo>
                    <a:pt x="0" y="213359"/>
                  </a:lnTo>
                  <a:close/>
                </a:path>
              </a:pathLst>
            </a:custGeom>
            <a:ln w="41909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36807" y="1607819"/>
              <a:ext cx="1984375" cy="4307205"/>
            </a:xfrm>
            <a:custGeom>
              <a:avLst/>
              <a:gdLst/>
              <a:ahLst/>
              <a:cxnLst/>
              <a:rect l="l" t="t" r="r" b="b"/>
              <a:pathLst>
                <a:path w="1984375" h="4307205">
                  <a:moveTo>
                    <a:pt x="967752" y="1985784"/>
                  </a:moveTo>
                  <a:lnTo>
                    <a:pt x="939812" y="1998751"/>
                  </a:lnTo>
                  <a:lnTo>
                    <a:pt x="28968" y="0"/>
                  </a:lnTo>
                  <a:lnTo>
                    <a:pt x="0" y="13728"/>
                  </a:lnTo>
                  <a:lnTo>
                    <a:pt x="911326" y="2011972"/>
                  </a:lnTo>
                  <a:lnTo>
                    <a:pt x="882408" y="2025408"/>
                  </a:lnTo>
                  <a:lnTo>
                    <a:pt x="964704" y="2090940"/>
                  </a:lnTo>
                  <a:lnTo>
                    <a:pt x="966597" y="2025408"/>
                  </a:lnTo>
                  <a:lnTo>
                    <a:pt x="967752" y="1985784"/>
                  </a:lnTo>
                  <a:close/>
                </a:path>
                <a:path w="1984375" h="4307205">
                  <a:moveTo>
                    <a:pt x="1983663" y="4242828"/>
                  </a:moveTo>
                  <a:lnTo>
                    <a:pt x="1933968" y="4242828"/>
                  </a:lnTo>
                  <a:lnTo>
                    <a:pt x="1898916" y="4242828"/>
                  </a:lnTo>
                  <a:lnTo>
                    <a:pt x="1982736" y="4306836"/>
                  </a:lnTo>
                  <a:lnTo>
                    <a:pt x="1983663" y="4242828"/>
                  </a:lnTo>
                  <a:close/>
                </a:path>
                <a:path w="1984375" h="4307205">
                  <a:moveTo>
                    <a:pt x="1984260" y="4201680"/>
                  </a:moveTo>
                  <a:lnTo>
                    <a:pt x="1956231" y="4215181"/>
                  </a:lnTo>
                  <a:lnTo>
                    <a:pt x="1705368" y="3692652"/>
                  </a:lnTo>
                  <a:lnTo>
                    <a:pt x="1676400" y="3706380"/>
                  </a:lnTo>
                  <a:lnTo>
                    <a:pt x="1927377" y="4229112"/>
                  </a:lnTo>
                  <a:lnTo>
                    <a:pt x="1962924" y="4229112"/>
                  </a:lnTo>
                  <a:lnTo>
                    <a:pt x="1983854" y="4229112"/>
                  </a:lnTo>
                  <a:lnTo>
                    <a:pt x="1984260" y="4201680"/>
                  </a:lnTo>
                  <a:close/>
                </a:path>
              </a:pathLst>
            </a:custGeom>
            <a:solidFill>
              <a:srgbClr val="004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48528" y="2491739"/>
              <a:ext cx="3731260" cy="631190"/>
            </a:xfrm>
            <a:custGeom>
              <a:avLst/>
              <a:gdLst/>
              <a:ahLst/>
              <a:cxnLst/>
              <a:rect l="l" t="t" r="r" b="b"/>
              <a:pathLst>
                <a:path w="3731259" h="631189">
                  <a:moveTo>
                    <a:pt x="3730751" y="0"/>
                  </a:moveTo>
                  <a:lnTo>
                    <a:pt x="1271015" y="0"/>
                  </a:lnTo>
                  <a:lnTo>
                    <a:pt x="1271015" y="256031"/>
                  </a:lnTo>
                  <a:lnTo>
                    <a:pt x="0" y="630935"/>
                  </a:lnTo>
                  <a:lnTo>
                    <a:pt x="1271015" y="365759"/>
                  </a:lnTo>
                  <a:lnTo>
                    <a:pt x="1271015" y="440435"/>
                  </a:lnTo>
                  <a:lnTo>
                    <a:pt x="3730751" y="440435"/>
                  </a:lnTo>
                  <a:lnTo>
                    <a:pt x="3730751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48528" y="2491739"/>
              <a:ext cx="3731260" cy="631190"/>
            </a:xfrm>
            <a:custGeom>
              <a:avLst/>
              <a:gdLst/>
              <a:ahLst/>
              <a:cxnLst/>
              <a:rect l="l" t="t" r="r" b="b"/>
              <a:pathLst>
                <a:path w="3731259" h="631189">
                  <a:moveTo>
                    <a:pt x="1271015" y="0"/>
                  </a:moveTo>
                  <a:lnTo>
                    <a:pt x="1680971" y="0"/>
                  </a:lnTo>
                  <a:lnTo>
                    <a:pt x="3730751" y="0"/>
                  </a:lnTo>
                  <a:lnTo>
                    <a:pt x="3730751" y="256031"/>
                  </a:lnTo>
                  <a:lnTo>
                    <a:pt x="3730751" y="365759"/>
                  </a:lnTo>
                  <a:lnTo>
                    <a:pt x="3730751" y="440435"/>
                  </a:lnTo>
                  <a:lnTo>
                    <a:pt x="2295143" y="440435"/>
                  </a:lnTo>
                  <a:lnTo>
                    <a:pt x="1680971" y="440435"/>
                  </a:lnTo>
                  <a:lnTo>
                    <a:pt x="1271015" y="440435"/>
                  </a:lnTo>
                  <a:lnTo>
                    <a:pt x="1271015" y="365759"/>
                  </a:lnTo>
                  <a:lnTo>
                    <a:pt x="0" y="630935"/>
                  </a:lnTo>
                  <a:lnTo>
                    <a:pt x="1271015" y="256031"/>
                  </a:lnTo>
                  <a:lnTo>
                    <a:pt x="1271015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607297" y="2573530"/>
            <a:ext cx="12865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14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Extension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988494" y="3047174"/>
            <a:ext cx="3758565" cy="626745"/>
            <a:chOff x="5988494" y="3047174"/>
            <a:chExt cx="3758565" cy="626745"/>
          </a:xfrm>
        </p:grpSpPr>
        <p:sp>
          <p:nvSpPr>
            <p:cNvPr id="29" name="object 29"/>
            <p:cNvSpPr/>
            <p:nvPr/>
          </p:nvSpPr>
          <p:spPr>
            <a:xfrm>
              <a:off x="5993892" y="3052571"/>
              <a:ext cx="3747770" cy="615950"/>
            </a:xfrm>
            <a:custGeom>
              <a:avLst/>
              <a:gdLst/>
              <a:ahLst/>
              <a:cxnLst/>
              <a:rect l="l" t="t" r="r" b="b"/>
              <a:pathLst>
                <a:path w="3747770" h="615950">
                  <a:moveTo>
                    <a:pt x="3747515" y="0"/>
                  </a:moveTo>
                  <a:lnTo>
                    <a:pt x="1286255" y="0"/>
                  </a:lnTo>
                  <a:lnTo>
                    <a:pt x="1286255" y="257555"/>
                  </a:lnTo>
                  <a:lnTo>
                    <a:pt x="0" y="615695"/>
                  </a:lnTo>
                  <a:lnTo>
                    <a:pt x="1286255" y="367283"/>
                  </a:lnTo>
                  <a:lnTo>
                    <a:pt x="1286255" y="440435"/>
                  </a:lnTo>
                  <a:lnTo>
                    <a:pt x="3747515" y="440435"/>
                  </a:lnTo>
                  <a:lnTo>
                    <a:pt x="3747515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93892" y="3052571"/>
              <a:ext cx="3747770" cy="615950"/>
            </a:xfrm>
            <a:custGeom>
              <a:avLst/>
              <a:gdLst/>
              <a:ahLst/>
              <a:cxnLst/>
              <a:rect l="l" t="t" r="r" b="b"/>
              <a:pathLst>
                <a:path w="3747770" h="615950">
                  <a:moveTo>
                    <a:pt x="1286255" y="0"/>
                  </a:moveTo>
                  <a:lnTo>
                    <a:pt x="1696211" y="0"/>
                  </a:lnTo>
                  <a:lnTo>
                    <a:pt x="3747515" y="0"/>
                  </a:lnTo>
                  <a:lnTo>
                    <a:pt x="3747515" y="257555"/>
                  </a:lnTo>
                  <a:lnTo>
                    <a:pt x="3747515" y="367283"/>
                  </a:lnTo>
                  <a:lnTo>
                    <a:pt x="3747515" y="440435"/>
                  </a:lnTo>
                  <a:lnTo>
                    <a:pt x="2311907" y="440435"/>
                  </a:lnTo>
                  <a:lnTo>
                    <a:pt x="1696211" y="440435"/>
                  </a:lnTo>
                  <a:lnTo>
                    <a:pt x="1286255" y="440435"/>
                  </a:lnTo>
                  <a:lnTo>
                    <a:pt x="1286255" y="367283"/>
                  </a:lnTo>
                  <a:lnTo>
                    <a:pt x="0" y="615695"/>
                  </a:lnTo>
                  <a:lnTo>
                    <a:pt x="1286255" y="257555"/>
                  </a:lnTo>
                  <a:lnTo>
                    <a:pt x="1286255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869425" y="3135885"/>
            <a:ext cx="12865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14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Extension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726110" y="4430966"/>
            <a:ext cx="3333115" cy="838835"/>
            <a:chOff x="6726110" y="4430966"/>
            <a:chExt cx="3333115" cy="838835"/>
          </a:xfrm>
        </p:grpSpPr>
        <p:sp>
          <p:nvSpPr>
            <p:cNvPr id="33" name="object 33"/>
            <p:cNvSpPr/>
            <p:nvPr/>
          </p:nvSpPr>
          <p:spPr>
            <a:xfrm>
              <a:off x="6731507" y="4436363"/>
              <a:ext cx="3322320" cy="828040"/>
            </a:xfrm>
            <a:custGeom>
              <a:avLst/>
              <a:gdLst/>
              <a:ahLst/>
              <a:cxnLst/>
              <a:rect l="l" t="t" r="r" b="b"/>
              <a:pathLst>
                <a:path w="3322320" h="828039">
                  <a:moveTo>
                    <a:pt x="3322319" y="0"/>
                  </a:moveTo>
                  <a:lnTo>
                    <a:pt x="862583" y="0"/>
                  </a:lnTo>
                  <a:lnTo>
                    <a:pt x="862583" y="440435"/>
                  </a:lnTo>
                  <a:lnTo>
                    <a:pt x="1272539" y="440435"/>
                  </a:lnTo>
                  <a:lnTo>
                    <a:pt x="0" y="827531"/>
                  </a:lnTo>
                  <a:lnTo>
                    <a:pt x="1886711" y="440435"/>
                  </a:lnTo>
                  <a:lnTo>
                    <a:pt x="3322319" y="440435"/>
                  </a:lnTo>
                  <a:lnTo>
                    <a:pt x="3322319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31507" y="4436363"/>
              <a:ext cx="3322320" cy="828040"/>
            </a:xfrm>
            <a:custGeom>
              <a:avLst/>
              <a:gdLst/>
              <a:ahLst/>
              <a:cxnLst/>
              <a:rect l="l" t="t" r="r" b="b"/>
              <a:pathLst>
                <a:path w="3322320" h="828039">
                  <a:moveTo>
                    <a:pt x="862583" y="0"/>
                  </a:moveTo>
                  <a:lnTo>
                    <a:pt x="1272539" y="0"/>
                  </a:lnTo>
                  <a:lnTo>
                    <a:pt x="3322319" y="0"/>
                  </a:lnTo>
                  <a:lnTo>
                    <a:pt x="3322319" y="256031"/>
                  </a:lnTo>
                  <a:lnTo>
                    <a:pt x="3322319" y="367283"/>
                  </a:lnTo>
                  <a:lnTo>
                    <a:pt x="3322319" y="440435"/>
                  </a:lnTo>
                  <a:lnTo>
                    <a:pt x="1886711" y="440435"/>
                  </a:lnTo>
                  <a:lnTo>
                    <a:pt x="0" y="827531"/>
                  </a:lnTo>
                  <a:lnTo>
                    <a:pt x="1272539" y="440435"/>
                  </a:lnTo>
                  <a:lnTo>
                    <a:pt x="862583" y="440435"/>
                  </a:lnTo>
                  <a:lnTo>
                    <a:pt x="862583" y="367283"/>
                  </a:lnTo>
                  <a:lnTo>
                    <a:pt x="862583" y="256031"/>
                  </a:lnTo>
                  <a:lnTo>
                    <a:pt x="862583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181844" y="4518153"/>
            <a:ext cx="12865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sz="14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Extension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38700" y="1382267"/>
            <a:ext cx="993648" cy="99364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54478"/>
            <a:ext cx="10058400" cy="5561965"/>
            <a:chOff x="0" y="1154478"/>
            <a:chExt cx="10058400" cy="5561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17107"/>
              <a:ext cx="10058399" cy="899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895" y="1202436"/>
              <a:ext cx="3663696" cy="47503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9036" y="1178052"/>
              <a:ext cx="3710940" cy="4798060"/>
            </a:xfrm>
            <a:custGeom>
              <a:avLst/>
              <a:gdLst/>
              <a:ahLst/>
              <a:cxnLst/>
              <a:rect l="l" t="t" r="r" b="b"/>
              <a:pathLst>
                <a:path w="3710940" h="4798060">
                  <a:moveTo>
                    <a:pt x="0" y="4797551"/>
                  </a:moveTo>
                  <a:lnTo>
                    <a:pt x="3710939" y="4797551"/>
                  </a:lnTo>
                  <a:lnTo>
                    <a:pt x="3710939" y="0"/>
                  </a:lnTo>
                  <a:lnTo>
                    <a:pt x="0" y="0"/>
                  </a:lnTo>
                  <a:lnTo>
                    <a:pt x="0" y="4797551"/>
                  </a:lnTo>
                  <a:close/>
                </a:path>
              </a:pathLst>
            </a:custGeom>
            <a:ln w="47147">
              <a:solidFill>
                <a:srgbClr val="0060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44869" y="1387858"/>
            <a:ext cx="3548379" cy="855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50" spc="95" dirty="0">
                <a:latin typeface="Calibri"/>
                <a:cs typeface="Calibri"/>
              </a:rPr>
              <a:t>EPA</a:t>
            </a:r>
            <a:r>
              <a:rPr sz="5450" b="0" spc="-295" dirty="0">
                <a:latin typeface="Times New Roman"/>
                <a:cs typeface="Times New Roman"/>
              </a:rPr>
              <a:t> </a:t>
            </a:r>
            <a:r>
              <a:rPr sz="5450" spc="70" dirty="0">
                <a:latin typeface="Calibri"/>
                <a:cs typeface="Calibri"/>
              </a:rPr>
              <a:t>MOVES</a:t>
            </a:r>
            <a:endParaRPr sz="54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00025" marR="282575" indent="-187960">
              <a:lnSpc>
                <a:spcPct val="90000"/>
              </a:lnSpc>
              <a:spcBef>
                <a:spcPts val="305"/>
              </a:spcBef>
              <a:buFont typeface="Arial"/>
              <a:buChar char="•"/>
              <a:tabLst>
                <a:tab pos="201295" algn="l"/>
              </a:tabLst>
            </a:pPr>
            <a:r>
              <a:rPr spc="-20" dirty="0"/>
              <a:t>Tabulations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40" dirty="0"/>
              <a:t>of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/>
              <a:t>emissions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20" dirty="0"/>
              <a:t>outputs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25" dirty="0"/>
              <a:t>for</a:t>
            </a:r>
            <a:r>
              <a:rPr spc="-25" dirty="0">
                <a:latin typeface="Times New Roman"/>
                <a:cs typeface="Times New Roman"/>
              </a:rPr>
              <a:t> 	</a:t>
            </a:r>
            <a:r>
              <a:rPr dirty="0"/>
              <a:t>buses/trucks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spc="-40" dirty="0"/>
              <a:t>of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10" dirty="0"/>
              <a:t>various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dirty="0"/>
              <a:t>types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spc="-10" dirty="0"/>
              <a:t>(articulated,</a:t>
            </a:r>
            <a:r>
              <a:rPr spc="-10" dirty="0">
                <a:latin typeface="Times New Roman"/>
                <a:cs typeface="Times New Roman"/>
              </a:rPr>
              <a:t> 	</a:t>
            </a:r>
            <a:r>
              <a:rPr spc="-30" dirty="0"/>
              <a:t>alternative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dirty="0"/>
              <a:t>fuels,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spc="-20" dirty="0"/>
              <a:t>etc.)</a:t>
            </a:r>
          </a:p>
          <a:p>
            <a:pPr marL="200025" marR="311150" indent="-187960">
              <a:lnSpc>
                <a:spcPct val="90000"/>
              </a:lnSpc>
              <a:spcBef>
                <a:spcPts val="830"/>
              </a:spcBef>
              <a:buFont typeface="Arial"/>
              <a:buChar char="•"/>
              <a:tabLst>
                <a:tab pos="201295" algn="l"/>
              </a:tabLst>
            </a:pPr>
            <a:r>
              <a:rPr dirty="0"/>
              <a:t>Based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spc="-35" dirty="0"/>
              <a:t>on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spc="-40" dirty="0"/>
              <a:t>“operating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/>
              <a:t>modes”</a:t>
            </a:r>
            <a:r>
              <a:rPr spc="-140" dirty="0">
                <a:latin typeface="Times New Roman"/>
                <a:cs typeface="Times New Roman"/>
              </a:rPr>
              <a:t> </a:t>
            </a:r>
            <a:r>
              <a:rPr dirty="0"/>
              <a:t>which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/>
              <a:t>is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0" dirty="0"/>
              <a:t>a</a:t>
            </a:r>
            <a:r>
              <a:rPr spc="-50" dirty="0">
                <a:latin typeface="Times New Roman"/>
                <a:cs typeface="Times New Roman"/>
              </a:rPr>
              <a:t> 	</a:t>
            </a:r>
            <a:r>
              <a:rPr spc="-20" dirty="0"/>
              <a:t>combination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spc="-40" dirty="0"/>
              <a:t>of</a:t>
            </a:r>
            <a:r>
              <a:rPr spc="-60" dirty="0">
                <a:latin typeface="Times New Roman"/>
                <a:cs typeface="Times New Roman"/>
              </a:rPr>
              <a:t> </a:t>
            </a:r>
            <a:r>
              <a:rPr dirty="0"/>
              <a:t>vehicle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/>
              <a:t>speed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-10" dirty="0"/>
              <a:t>and</a:t>
            </a:r>
            <a:r>
              <a:rPr spc="-145" dirty="0">
                <a:latin typeface="Times New Roman"/>
                <a:cs typeface="Times New Roman"/>
              </a:rPr>
              <a:t> </a:t>
            </a:r>
            <a:r>
              <a:rPr spc="-10" dirty="0"/>
              <a:t>“scaled</a:t>
            </a:r>
            <a:r>
              <a:rPr spc="-10" dirty="0">
                <a:latin typeface="Times New Roman"/>
                <a:cs typeface="Times New Roman"/>
              </a:rPr>
              <a:t> 	</a:t>
            </a:r>
            <a:r>
              <a:rPr spc="-25" dirty="0"/>
              <a:t>tractive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10" dirty="0"/>
              <a:t>power”</a:t>
            </a:r>
          </a:p>
          <a:p>
            <a:pPr marL="200660" indent="-187960">
              <a:lnSpc>
                <a:spcPts val="1880"/>
              </a:lnSpc>
              <a:spcBef>
                <a:spcPts val="625"/>
              </a:spcBef>
              <a:buFont typeface="Arial"/>
              <a:buChar char="•"/>
              <a:tabLst>
                <a:tab pos="200660" algn="l"/>
              </a:tabLst>
            </a:pPr>
            <a:r>
              <a:rPr u="sng" spc="-25" dirty="0">
                <a:solidFill>
                  <a:srgbClr val="42849D"/>
                </a:solidFill>
                <a:uFill>
                  <a:solidFill>
                    <a:srgbClr val="42849D"/>
                  </a:solidFill>
                </a:uFill>
              </a:rPr>
              <a:t>https://</a:t>
            </a:r>
            <a:r>
              <a:rPr u="sng" spc="-25" dirty="0">
                <a:solidFill>
                  <a:srgbClr val="42849D"/>
                </a:solidFill>
                <a:uFill>
                  <a:solidFill>
                    <a:srgbClr val="42849D"/>
                  </a:solidFill>
                </a:uFill>
                <a:hlinkClick r:id="rId4"/>
              </a:rPr>
              <a:t>www.epa.gov/sites/default/files/2020</a:t>
            </a:r>
          </a:p>
          <a:p>
            <a:pPr marL="201295">
              <a:lnSpc>
                <a:spcPts val="1880"/>
              </a:lnSpc>
            </a:pPr>
            <a:r>
              <a:rPr u="sng" spc="-50" dirty="0">
                <a:solidFill>
                  <a:srgbClr val="42849D"/>
                </a:solidFill>
                <a:uFill>
                  <a:solidFill>
                    <a:srgbClr val="42849D"/>
                  </a:solidFill>
                </a:uFill>
              </a:rPr>
              <a:t>-</a:t>
            </a:r>
            <a:r>
              <a:rPr u="sng" spc="-10" dirty="0">
                <a:solidFill>
                  <a:srgbClr val="42849D"/>
                </a:solidFill>
                <a:uFill>
                  <a:solidFill>
                    <a:srgbClr val="42849D"/>
                  </a:solidFill>
                </a:uFill>
              </a:rPr>
              <a:t>11/documents/420r20018.pdf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81371" y="5097779"/>
            <a:ext cx="3103245" cy="304800"/>
          </a:xfrm>
          <a:prstGeom prst="rect">
            <a:avLst/>
          </a:prstGeom>
          <a:solidFill>
            <a:srgbClr val="82AABB"/>
          </a:solidFill>
        </p:spPr>
        <p:txBody>
          <a:bodyPr vert="horz" wrap="square" lIns="0" tIns="3048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240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Note:</a:t>
            </a:r>
            <a:r>
              <a:rPr sz="145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sz="145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dense</a:t>
            </a:r>
            <a:r>
              <a:rPr sz="14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technical</a:t>
            </a:r>
            <a:r>
              <a:rPr sz="14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Calibri"/>
                <a:cs typeface="Calibri"/>
              </a:rPr>
              <a:t>document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25" dirty="0"/>
              <a:t>Tracking</a:t>
            </a:r>
            <a:r>
              <a:rPr b="0" spc="-20" dirty="0">
                <a:latin typeface="Times New Roman"/>
                <a:cs typeface="Times New Roman"/>
              </a:rPr>
              <a:t> </a:t>
            </a:r>
            <a:r>
              <a:rPr spc="-700" dirty="0"/>
              <a:t>B</a:t>
            </a:r>
            <a:r>
              <a:rPr spc="-265" dirty="0"/>
              <a:t>e</a:t>
            </a:r>
            <a:r>
              <a:rPr spc="-260" dirty="0"/>
              <a:t>n</a:t>
            </a:r>
            <a:r>
              <a:rPr spc="-265" dirty="0"/>
              <a:t>e</a:t>
            </a:r>
            <a:r>
              <a:rPr spc="135" dirty="0"/>
              <a:t>f</a:t>
            </a:r>
            <a:r>
              <a:rPr spc="-295" dirty="0"/>
              <a:t>i</a:t>
            </a:r>
            <a:r>
              <a:rPr b="0" spc="-760" dirty="0">
                <a:latin typeface="Times New Roman"/>
                <a:cs typeface="Times New Roman"/>
              </a:rPr>
              <a:t> </a:t>
            </a:r>
            <a:r>
              <a:rPr spc="-25" dirty="0"/>
              <a:t>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57783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220" dirty="0"/>
              <a:t>P</a:t>
            </a:r>
            <a:r>
              <a:rPr spc="-815" dirty="0"/>
              <a:t>r</a:t>
            </a:r>
            <a:r>
              <a:rPr spc="-1175" dirty="0"/>
              <a:t>o</a:t>
            </a:r>
            <a:r>
              <a:rPr spc="-645" dirty="0"/>
              <a:t>j</a:t>
            </a:r>
            <a:r>
              <a:rPr spc="-1025" dirty="0"/>
              <a:t>e</a:t>
            </a:r>
            <a:r>
              <a:rPr spc="-869" dirty="0"/>
              <a:t>c</a:t>
            </a:r>
            <a:r>
              <a:rPr spc="-229" dirty="0"/>
              <a:t>t</a:t>
            </a:r>
            <a:r>
              <a:rPr b="0" spc="-525" dirty="0">
                <a:latin typeface="Times New Roman"/>
                <a:cs typeface="Times New Roman"/>
              </a:rPr>
              <a:t> </a:t>
            </a:r>
            <a:r>
              <a:rPr spc="-1180" dirty="0"/>
              <a:t>S</a:t>
            </a:r>
            <a:r>
              <a:rPr spc="-650" dirty="0"/>
              <a:t>t</a:t>
            </a:r>
            <a:r>
              <a:rPr spc="-935" dirty="0"/>
              <a:t>a</a:t>
            </a:r>
            <a:r>
              <a:rPr spc="-650" dirty="0"/>
              <a:t>t</a:t>
            </a:r>
            <a:r>
              <a:rPr spc="-1090" dirty="0"/>
              <a:t>u</a:t>
            </a:r>
            <a:r>
              <a:rPr spc="-229" dirty="0"/>
              <a:t>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3479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375" dirty="0"/>
              <a:t>E</a:t>
            </a:r>
            <a:r>
              <a:rPr spc="-980" dirty="0"/>
              <a:t>x</a:t>
            </a:r>
            <a:r>
              <a:rPr spc="-955" dirty="0"/>
              <a:t>a</a:t>
            </a:r>
            <a:r>
              <a:rPr spc="-1535" dirty="0"/>
              <a:t>m</a:t>
            </a:r>
            <a:r>
              <a:rPr spc="-1070" dirty="0"/>
              <a:t>p</a:t>
            </a:r>
            <a:r>
              <a:rPr spc="-560" dirty="0"/>
              <a:t>l</a:t>
            </a:r>
            <a:r>
              <a:rPr spc="-250" dirty="0"/>
              <a:t>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395" y="1585978"/>
            <a:ext cx="226949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869" dirty="0"/>
              <a:t>P</a:t>
            </a:r>
            <a:r>
              <a:rPr sz="3600" spc="-570" dirty="0"/>
              <a:t>r</a:t>
            </a:r>
            <a:r>
              <a:rPr sz="3600" spc="-830" dirty="0"/>
              <a:t>o</a:t>
            </a:r>
            <a:r>
              <a:rPr sz="3600" spc="-450" dirty="0"/>
              <a:t>j</a:t>
            </a:r>
            <a:r>
              <a:rPr sz="3600" spc="-730" dirty="0"/>
              <a:t>e</a:t>
            </a:r>
            <a:r>
              <a:rPr sz="3600" spc="-620" dirty="0"/>
              <a:t>c</a:t>
            </a:r>
            <a:r>
              <a:rPr sz="3600" spc="-150" dirty="0"/>
              <a:t>t</a:t>
            </a:r>
            <a:r>
              <a:rPr sz="3600" b="0" spc="-409" dirty="0">
                <a:latin typeface="Times New Roman"/>
                <a:cs typeface="Times New Roman"/>
              </a:rPr>
              <a:t> </a:t>
            </a:r>
            <a:r>
              <a:rPr sz="3600" spc="-844" dirty="0"/>
              <a:t>S</a:t>
            </a:r>
            <a:r>
              <a:rPr sz="3600" spc="-455" dirty="0"/>
              <a:t>t</a:t>
            </a:r>
            <a:r>
              <a:rPr sz="3600" spc="-660" dirty="0"/>
              <a:t>a</a:t>
            </a:r>
            <a:r>
              <a:rPr sz="3600" spc="-455" dirty="0"/>
              <a:t>t</a:t>
            </a:r>
            <a:r>
              <a:rPr sz="3600" spc="-795" dirty="0"/>
              <a:t>u</a:t>
            </a:r>
            <a:r>
              <a:rPr sz="3600" spc="-160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395" y="2331215"/>
            <a:ext cx="6093460" cy="3663315"/>
          </a:xfrm>
          <a:prstGeom prst="rect">
            <a:avLst/>
          </a:prstGeom>
        </p:spPr>
        <p:txBody>
          <a:bodyPr vert="horz" wrap="square" lIns="0" tIns="192405" rIns="0" bIns="0" rtlCol="0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1515"/>
              </a:spcBef>
              <a:buFont typeface="Arial"/>
              <a:buChar char="•"/>
              <a:tabLst>
                <a:tab pos="201295" algn="l"/>
              </a:tabLst>
            </a:pPr>
            <a:r>
              <a:rPr sz="3300" spc="-25" dirty="0">
                <a:solidFill>
                  <a:srgbClr val="3B3B3D"/>
                </a:solidFill>
                <a:latin typeface="Calibri"/>
                <a:cs typeface="Calibri"/>
              </a:rPr>
              <a:t>Application</a:t>
            </a:r>
            <a:r>
              <a:rPr sz="3300" spc="-18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70" dirty="0">
                <a:solidFill>
                  <a:srgbClr val="3B3B3D"/>
                </a:solidFill>
                <a:latin typeface="Calibri"/>
                <a:cs typeface="Calibri"/>
              </a:rPr>
              <a:t>on</a:t>
            </a:r>
            <a:r>
              <a:rPr sz="3300" spc="-17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10" dirty="0">
                <a:solidFill>
                  <a:srgbClr val="3B3B3D"/>
                </a:solidFill>
                <a:latin typeface="Calibri"/>
                <a:cs typeface="Calibri"/>
              </a:rPr>
              <a:t>Apple</a:t>
            </a:r>
            <a:r>
              <a:rPr sz="3300" spc="-1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35" dirty="0">
                <a:solidFill>
                  <a:srgbClr val="3B3B3D"/>
                </a:solidFill>
                <a:latin typeface="Calibri"/>
                <a:cs typeface="Calibri"/>
              </a:rPr>
              <a:t>store</a:t>
            </a:r>
            <a:r>
              <a:rPr sz="3300" spc="-1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20" dirty="0">
                <a:solidFill>
                  <a:srgbClr val="3B3B3D"/>
                </a:solidFill>
                <a:latin typeface="Calibri"/>
                <a:cs typeface="Calibri"/>
              </a:rPr>
              <a:t>now.</a:t>
            </a:r>
            <a:endParaRPr sz="330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1415"/>
              </a:spcBef>
              <a:buFont typeface="Arial"/>
              <a:buChar char="•"/>
              <a:tabLst>
                <a:tab pos="201295" algn="l"/>
              </a:tabLst>
            </a:pPr>
            <a:r>
              <a:rPr sz="3300" spc="-25" dirty="0">
                <a:solidFill>
                  <a:srgbClr val="3B3B3D"/>
                </a:solidFill>
                <a:latin typeface="Calibri"/>
                <a:cs typeface="Calibri"/>
              </a:rPr>
              <a:t>Application</a:t>
            </a:r>
            <a:r>
              <a:rPr sz="3300" spc="-16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55" dirty="0">
                <a:solidFill>
                  <a:srgbClr val="3B3B3D"/>
                </a:solidFill>
                <a:latin typeface="Calibri"/>
                <a:cs typeface="Calibri"/>
              </a:rPr>
              <a:t>near</a:t>
            </a:r>
            <a:r>
              <a:rPr sz="3300" spc="-14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3B3B3D"/>
                </a:solidFill>
                <a:latin typeface="Calibri"/>
                <a:cs typeface="Calibri"/>
              </a:rPr>
              <a:t>release</a:t>
            </a:r>
            <a:r>
              <a:rPr sz="3300" spc="-14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90" dirty="0">
                <a:solidFill>
                  <a:srgbClr val="3B3B3D"/>
                </a:solidFill>
                <a:latin typeface="Calibri"/>
                <a:cs typeface="Calibri"/>
              </a:rPr>
              <a:t>to</a:t>
            </a:r>
            <a:r>
              <a:rPr sz="3300" spc="-14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10" dirty="0">
                <a:solidFill>
                  <a:srgbClr val="3B3B3D"/>
                </a:solidFill>
                <a:latin typeface="Calibri"/>
                <a:cs typeface="Calibri"/>
              </a:rPr>
              <a:t>Google.</a:t>
            </a:r>
            <a:endParaRPr sz="3300">
              <a:latin typeface="Calibri"/>
              <a:cs typeface="Calibri"/>
            </a:endParaRPr>
          </a:p>
          <a:p>
            <a:pPr marL="201295" marR="72390" indent="-189230">
              <a:lnSpc>
                <a:spcPts val="3560"/>
              </a:lnSpc>
              <a:spcBef>
                <a:spcPts val="1870"/>
              </a:spcBef>
              <a:buFont typeface="Arial"/>
              <a:buChar char="•"/>
              <a:tabLst>
                <a:tab pos="201295" algn="l"/>
              </a:tabLst>
            </a:pPr>
            <a:r>
              <a:rPr sz="3300" spc="80" dirty="0">
                <a:solidFill>
                  <a:srgbClr val="3B3B3D"/>
                </a:solidFill>
                <a:latin typeface="Calibri"/>
                <a:cs typeface="Calibri"/>
              </a:rPr>
              <a:t>Discussions</a:t>
            </a:r>
            <a:r>
              <a:rPr sz="3300" spc="-15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75" dirty="0">
                <a:solidFill>
                  <a:srgbClr val="3B3B3D"/>
                </a:solidFill>
                <a:latin typeface="Calibri"/>
                <a:cs typeface="Calibri"/>
              </a:rPr>
              <a:t>with</a:t>
            </a:r>
            <a:r>
              <a:rPr sz="3300" spc="-18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3B3B3D"/>
                </a:solidFill>
                <a:latin typeface="Calibri"/>
                <a:cs typeface="Calibri"/>
              </a:rPr>
              <a:t>in-</a:t>
            </a:r>
            <a:r>
              <a:rPr sz="3300" spc="60" dirty="0">
                <a:solidFill>
                  <a:srgbClr val="3B3B3D"/>
                </a:solidFill>
                <a:latin typeface="Calibri"/>
                <a:cs typeface="Calibri"/>
              </a:rPr>
              <a:t>cab</a:t>
            </a:r>
            <a:r>
              <a:rPr sz="3300" spc="-15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10" dirty="0">
                <a:solidFill>
                  <a:srgbClr val="3B3B3D"/>
                </a:solidFill>
                <a:latin typeface="Calibri"/>
                <a:cs typeface="Calibri"/>
              </a:rPr>
              <a:t>electronic</a:t>
            </a:r>
            <a:r>
              <a:rPr sz="3300" spc="-1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75" dirty="0">
                <a:solidFill>
                  <a:srgbClr val="3B3B3D"/>
                </a:solidFill>
                <a:latin typeface="Calibri"/>
                <a:cs typeface="Calibri"/>
              </a:rPr>
              <a:t>logging</a:t>
            </a:r>
            <a:r>
              <a:rPr sz="3300" spc="-5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3B3B3D"/>
                </a:solidFill>
                <a:latin typeface="Calibri"/>
                <a:cs typeface="Calibri"/>
              </a:rPr>
              <a:t>devices</a:t>
            </a:r>
            <a:r>
              <a:rPr sz="3300" spc="-7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75" dirty="0">
                <a:solidFill>
                  <a:srgbClr val="3B3B3D"/>
                </a:solidFill>
                <a:latin typeface="Calibri"/>
                <a:cs typeface="Calibri"/>
              </a:rPr>
              <a:t>(ELDs).</a:t>
            </a:r>
            <a:endParaRPr sz="3300">
              <a:latin typeface="Calibri"/>
              <a:cs typeface="Calibri"/>
            </a:endParaRPr>
          </a:p>
          <a:p>
            <a:pPr marL="201295" marR="183515" indent="-189230">
              <a:lnSpc>
                <a:spcPts val="3560"/>
              </a:lnSpc>
              <a:spcBef>
                <a:spcPts val="1830"/>
              </a:spcBef>
              <a:buFont typeface="Arial"/>
              <a:buChar char="•"/>
              <a:tabLst>
                <a:tab pos="201295" algn="l"/>
              </a:tabLst>
            </a:pPr>
            <a:r>
              <a:rPr sz="3300" spc="-105" dirty="0">
                <a:solidFill>
                  <a:srgbClr val="3B3B3D"/>
                </a:solidFill>
                <a:latin typeface="Calibri"/>
                <a:cs typeface="Calibri"/>
              </a:rPr>
              <a:t>Marketing</a:t>
            </a:r>
            <a:r>
              <a:rPr sz="3300" spc="-14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45" dirty="0">
                <a:solidFill>
                  <a:srgbClr val="3B3B3D"/>
                </a:solidFill>
                <a:latin typeface="Calibri"/>
                <a:cs typeface="Calibri"/>
              </a:rPr>
              <a:t>via</a:t>
            </a:r>
            <a:r>
              <a:rPr sz="3300" spc="-14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70" dirty="0">
                <a:solidFill>
                  <a:srgbClr val="3B3B3D"/>
                </a:solidFill>
                <a:latin typeface="Calibri"/>
                <a:cs typeface="Calibri"/>
              </a:rPr>
              <a:t>TxTA</a:t>
            </a:r>
            <a:r>
              <a:rPr sz="3300" spc="-1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35" dirty="0">
                <a:solidFill>
                  <a:srgbClr val="3B3B3D"/>
                </a:solidFill>
                <a:latin typeface="Calibri"/>
                <a:cs typeface="Calibri"/>
              </a:rPr>
              <a:t>newsletter</a:t>
            </a:r>
            <a:r>
              <a:rPr sz="3300" spc="-17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25" dirty="0">
                <a:solidFill>
                  <a:srgbClr val="3B3B3D"/>
                </a:solidFill>
                <a:latin typeface="Calibri"/>
                <a:cs typeface="Calibri"/>
              </a:rPr>
              <a:t>and</a:t>
            </a:r>
            <a:r>
              <a:rPr sz="330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35" dirty="0">
                <a:solidFill>
                  <a:srgbClr val="3B3B3D"/>
                </a:solidFill>
                <a:latin typeface="Calibri"/>
                <a:cs typeface="Calibri"/>
              </a:rPr>
              <a:t>direct</a:t>
            </a:r>
            <a:r>
              <a:rPr sz="3300" spc="-17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3300" spc="-10" dirty="0">
                <a:solidFill>
                  <a:srgbClr val="3B3B3D"/>
                </a:solidFill>
                <a:latin typeface="Calibri"/>
                <a:cs typeface="Calibri"/>
              </a:rPr>
              <a:t>outreach.</a:t>
            </a:r>
            <a:endParaRPr sz="3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169" y="1585978"/>
            <a:ext cx="242824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815" dirty="0"/>
              <a:t>T</a:t>
            </a:r>
            <a:r>
              <a:rPr sz="3600" spc="-855" dirty="0"/>
              <a:t>o</a:t>
            </a:r>
            <a:r>
              <a:rPr sz="3600" spc="-760" dirty="0"/>
              <a:t>d</a:t>
            </a:r>
            <a:r>
              <a:rPr sz="3600" spc="-675" dirty="0"/>
              <a:t>a</a:t>
            </a:r>
            <a:r>
              <a:rPr sz="3600" spc="-640" dirty="0"/>
              <a:t>y</a:t>
            </a:r>
            <a:r>
              <a:rPr sz="3600" spc="-400" dirty="0"/>
              <a:t>’</a:t>
            </a:r>
            <a:r>
              <a:rPr sz="3600" spc="-35" dirty="0"/>
              <a:t>s</a:t>
            </a:r>
            <a:r>
              <a:rPr sz="3600" spc="-965" dirty="0"/>
              <a:t>A</a:t>
            </a:r>
            <a:r>
              <a:rPr sz="3600" spc="-645" dirty="0"/>
              <a:t>c</a:t>
            </a:r>
            <a:r>
              <a:rPr sz="3600" spc="-470" dirty="0"/>
              <a:t>t</a:t>
            </a:r>
            <a:r>
              <a:rPr sz="3600" spc="-409" dirty="0"/>
              <a:t>i</a:t>
            </a:r>
            <a:r>
              <a:rPr sz="3600" spc="-855" dirty="0"/>
              <a:t>o</a:t>
            </a:r>
            <a:r>
              <a:rPr sz="3600" spc="-770" dirty="0"/>
              <a:t>n</a:t>
            </a:r>
            <a:r>
              <a:rPr sz="3600" spc="-175" dirty="0"/>
              <a:t>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755395" y="2517142"/>
            <a:ext cx="5484495" cy="22701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95910" marR="5080" indent="-283845">
              <a:lnSpc>
                <a:spcPts val="3300"/>
              </a:lnSpc>
              <a:spcBef>
                <a:spcPts val="505"/>
              </a:spcBef>
              <a:buFont typeface="Arial"/>
              <a:buChar char="•"/>
              <a:tabLst>
                <a:tab pos="295910" algn="l"/>
              </a:tabLst>
            </a:pPr>
            <a:r>
              <a:rPr sz="3050" b="1" spc="50" dirty="0">
                <a:solidFill>
                  <a:srgbClr val="00607D"/>
                </a:solidFill>
                <a:latin typeface="Calibri"/>
                <a:cs typeface="Calibri"/>
              </a:rPr>
              <a:t>Sign</a:t>
            </a:r>
            <a:r>
              <a:rPr sz="3050" spc="-15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up</a:t>
            </a:r>
            <a:r>
              <a:rPr sz="3050" spc="-16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55" dirty="0">
                <a:solidFill>
                  <a:srgbClr val="00607D"/>
                </a:solidFill>
                <a:latin typeface="Calibri"/>
                <a:cs typeface="Calibri"/>
              </a:rPr>
              <a:t>to</a:t>
            </a:r>
            <a:r>
              <a:rPr sz="3050" spc="-15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30" dirty="0">
                <a:solidFill>
                  <a:srgbClr val="00607D"/>
                </a:solidFill>
                <a:latin typeface="Calibri"/>
                <a:cs typeface="Calibri"/>
              </a:rPr>
              <a:t>get</a:t>
            </a:r>
            <a:r>
              <a:rPr sz="3050" spc="-15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dirty="0">
                <a:solidFill>
                  <a:srgbClr val="00607D"/>
                </a:solidFill>
                <a:latin typeface="Calibri"/>
                <a:cs typeface="Calibri"/>
              </a:rPr>
              <a:t>first</a:t>
            </a:r>
            <a:r>
              <a:rPr sz="3050" spc="-16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185" dirty="0">
                <a:solidFill>
                  <a:srgbClr val="00607D"/>
                </a:solidFill>
                <a:latin typeface="Calibri"/>
                <a:cs typeface="Calibri"/>
              </a:rPr>
              <a:t>access</a:t>
            </a:r>
            <a:r>
              <a:rPr sz="3050" spc="-16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55" dirty="0">
                <a:solidFill>
                  <a:srgbClr val="00607D"/>
                </a:solidFill>
                <a:latin typeface="Calibri"/>
                <a:cs typeface="Calibri"/>
              </a:rPr>
              <a:t>to</a:t>
            </a:r>
            <a:r>
              <a:rPr sz="3050" spc="-15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25" dirty="0">
                <a:solidFill>
                  <a:srgbClr val="00607D"/>
                </a:solidFill>
                <a:latin typeface="Calibri"/>
                <a:cs typeface="Calibri"/>
              </a:rPr>
              <a:t>the</a:t>
            </a:r>
            <a:r>
              <a:rPr sz="3050" spc="-2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dirty="0">
                <a:solidFill>
                  <a:srgbClr val="00607D"/>
                </a:solidFill>
                <a:latin typeface="Calibri"/>
                <a:cs typeface="Calibri"/>
              </a:rPr>
              <a:t>mobile</a:t>
            </a:r>
            <a:r>
              <a:rPr sz="3050" spc="-3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25" dirty="0">
                <a:solidFill>
                  <a:srgbClr val="00607D"/>
                </a:solidFill>
                <a:latin typeface="Calibri"/>
                <a:cs typeface="Calibri"/>
              </a:rPr>
              <a:t>app</a:t>
            </a:r>
            <a:endParaRPr sz="3050">
              <a:latin typeface="Calibri"/>
              <a:cs typeface="Calibri"/>
            </a:endParaRPr>
          </a:p>
          <a:p>
            <a:pPr marL="295910" marR="887094" indent="-283845">
              <a:lnSpc>
                <a:spcPts val="3300"/>
              </a:lnSpc>
              <a:spcBef>
                <a:spcPts val="820"/>
              </a:spcBef>
              <a:buFont typeface="Arial"/>
              <a:buChar char="•"/>
              <a:tabLst>
                <a:tab pos="295910" algn="l"/>
              </a:tabLst>
            </a:pPr>
            <a:r>
              <a:rPr sz="3050" b="1" dirty="0">
                <a:solidFill>
                  <a:srgbClr val="00607D"/>
                </a:solidFill>
                <a:latin typeface="Calibri"/>
                <a:cs typeface="Calibri"/>
              </a:rPr>
              <a:t>Review</a:t>
            </a:r>
            <a:r>
              <a:rPr sz="3050" spc="-13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the</a:t>
            </a:r>
            <a:r>
              <a:rPr sz="3050" spc="-114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Freight</a:t>
            </a:r>
            <a:r>
              <a:rPr sz="3050" spc="-114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Priority</a:t>
            </a:r>
            <a:r>
              <a:rPr sz="3050" spc="-1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dirty="0">
                <a:solidFill>
                  <a:srgbClr val="00607D"/>
                </a:solidFill>
                <a:latin typeface="Calibri"/>
                <a:cs typeface="Calibri"/>
              </a:rPr>
              <a:t>website</a:t>
            </a:r>
            <a:r>
              <a:rPr sz="3050" spc="-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25" dirty="0">
                <a:solidFill>
                  <a:srgbClr val="00607D"/>
                </a:solidFill>
                <a:latin typeface="Calibri"/>
                <a:cs typeface="Calibri"/>
              </a:rPr>
              <a:t>at</a:t>
            </a:r>
            <a:r>
              <a:rPr sz="3050" spc="-2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  <a:hlinkClick r:id="rId3"/>
              </a:rPr>
              <a:t>www.freightpriority.com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1559" y="4713732"/>
            <a:ext cx="3976370" cy="9525"/>
          </a:xfrm>
          <a:custGeom>
            <a:avLst/>
            <a:gdLst/>
            <a:ahLst/>
            <a:cxnLst/>
            <a:rect l="l" t="t" r="r" b="b"/>
            <a:pathLst>
              <a:path w="3976370" h="9525">
                <a:moveTo>
                  <a:pt x="3976115" y="0"/>
                </a:moveTo>
                <a:lnTo>
                  <a:pt x="0" y="0"/>
                </a:lnTo>
                <a:lnTo>
                  <a:pt x="0" y="9143"/>
                </a:lnTo>
                <a:lnTo>
                  <a:pt x="3976115" y="9143"/>
                </a:lnTo>
                <a:lnTo>
                  <a:pt x="3976115" y="0"/>
                </a:lnTo>
                <a:close/>
              </a:path>
            </a:pathLst>
          </a:custGeom>
          <a:solidFill>
            <a:srgbClr val="0060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5395" y="4760164"/>
            <a:ext cx="5845175" cy="107442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95910" algn="l"/>
              </a:tabLst>
            </a:pPr>
            <a:r>
              <a:rPr sz="3050" b="1" spc="60" dirty="0">
                <a:solidFill>
                  <a:srgbClr val="00607D"/>
                </a:solidFill>
                <a:latin typeface="Calibri"/>
                <a:cs typeface="Calibri"/>
              </a:rPr>
              <a:t>Suggest</a:t>
            </a:r>
            <a:r>
              <a:rPr sz="3050" spc="-16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80" dirty="0">
                <a:solidFill>
                  <a:srgbClr val="00607D"/>
                </a:solidFill>
                <a:latin typeface="Calibri"/>
                <a:cs typeface="Calibri"/>
              </a:rPr>
              <a:t>signals</a:t>
            </a:r>
            <a:r>
              <a:rPr sz="3050" spc="-15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40" dirty="0">
                <a:solidFill>
                  <a:srgbClr val="00607D"/>
                </a:solidFill>
                <a:latin typeface="Calibri"/>
                <a:cs typeface="Calibri"/>
              </a:rPr>
              <a:t>for</a:t>
            </a:r>
            <a:r>
              <a:rPr sz="3050" spc="-17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improvements</a:t>
            </a:r>
            <a:endParaRPr sz="3050">
              <a:latin typeface="Calibri"/>
              <a:cs typeface="Calibri"/>
            </a:endParaRPr>
          </a:p>
          <a:p>
            <a:pPr marL="295910" indent="-28321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295910" algn="l"/>
              </a:tabLst>
            </a:pPr>
            <a:r>
              <a:rPr sz="3050" b="1" spc="65" dirty="0">
                <a:solidFill>
                  <a:srgbClr val="00607D"/>
                </a:solidFill>
                <a:latin typeface="Calibri"/>
                <a:cs typeface="Calibri"/>
              </a:rPr>
              <a:t>Let</a:t>
            </a:r>
            <a:r>
              <a:rPr sz="3050" spc="-170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120" dirty="0">
                <a:solidFill>
                  <a:srgbClr val="00607D"/>
                </a:solidFill>
                <a:latin typeface="Calibri"/>
                <a:cs typeface="Calibri"/>
              </a:rPr>
              <a:t>us</a:t>
            </a:r>
            <a:r>
              <a:rPr sz="3050" spc="-16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know</a:t>
            </a:r>
            <a:r>
              <a:rPr sz="3050" spc="-16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20" dirty="0">
                <a:solidFill>
                  <a:srgbClr val="00607D"/>
                </a:solidFill>
                <a:latin typeface="Calibri"/>
                <a:cs typeface="Calibri"/>
              </a:rPr>
              <a:t>what</a:t>
            </a:r>
            <a:r>
              <a:rPr sz="3050" spc="-15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30" dirty="0">
                <a:solidFill>
                  <a:srgbClr val="00607D"/>
                </a:solidFill>
                <a:latin typeface="Calibri"/>
                <a:cs typeface="Calibri"/>
              </a:rPr>
              <a:t>you</a:t>
            </a:r>
            <a:r>
              <a:rPr sz="3050" spc="-175" dirty="0">
                <a:solidFill>
                  <a:srgbClr val="00607D"/>
                </a:solidFill>
                <a:latin typeface="Times New Roman"/>
                <a:cs typeface="Times New Roman"/>
              </a:rPr>
              <a:t> </a:t>
            </a:r>
            <a:r>
              <a:rPr sz="3050" b="1" spc="-10" dirty="0">
                <a:solidFill>
                  <a:srgbClr val="00607D"/>
                </a:solidFill>
                <a:latin typeface="Calibri"/>
                <a:cs typeface="Calibri"/>
              </a:rPr>
              <a:t>think!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42176" y="2555748"/>
            <a:ext cx="325120" cy="207645"/>
          </a:xfrm>
          <a:prstGeom prst="rect">
            <a:avLst/>
          </a:prstGeom>
          <a:solidFill>
            <a:srgbClr val="FFFFD7"/>
          </a:solidFill>
          <a:ln w="4571">
            <a:solidFill>
              <a:srgbClr val="A39F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6985">
              <a:lnSpc>
                <a:spcPct val="100000"/>
              </a:lnSpc>
              <a:spcBef>
                <a:spcPts val="145"/>
              </a:spcBef>
            </a:pPr>
            <a:r>
              <a:rPr sz="1150" spc="-25" dirty="0">
                <a:latin typeface="Segoe UI"/>
                <a:cs typeface="Segoe UI"/>
              </a:rPr>
              <a:t>DM0</a:t>
            </a:r>
            <a:endParaRPr sz="115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7672" y="529846"/>
            <a:ext cx="4965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7E7E7E"/>
                </a:solidFill>
                <a:latin typeface="Segoe UI"/>
                <a:cs typeface="Segoe UI"/>
              </a:rPr>
              <a:t>Slide</a:t>
            </a:r>
            <a:r>
              <a:rPr sz="100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000" b="1" spc="-25" dirty="0">
                <a:solidFill>
                  <a:srgbClr val="7E7E7E"/>
                </a:solidFill>
                <a:latin typeface="Segoe UI"/>
                <a:cs typeface="Segoe UI"/>
              </a:rPr>
              <a:t>41</a:t>
            </a:r>
            <a:endParaRPr sz="1000">
              <a:latin typeface="Segoe UI"/>
              <a:cs typeface="Segoe U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0372" y="742188"/>
            <a:ext cx="6917690" cy="12700"/>
          </a:xfrm>
          <a:custGeom>
            <a:avLst/>
            <a:gdLst/>
            <a:ahLst/>
            <a:cxnLst/>
            <a:rect l="l" t="t" r="r" b="b"/>
            <a:pathLst>
              <a:path w="6917690" h="12700">
                <a:moveTo>
                  <a:pt x="6917435" y="0"/>
                </a:moveTo>
                <a:lnTo>
                  <a:pt x="0" y="0"/>
                </a:lnTo>
                <a:lnTo>
                  <a:pt x="0" y="12191"/>
                </a:lnTo>
                <a:lnTo>
                  <a:pt x="6917435" y="12191"/>
                </a:lnTo>
                <a:lnTo>
                  <a:pt x="691743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7672" y="865126"/>
            <a:ext cx="3130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7E7E7E"/>
                </a:solidFill>
                <a:latin typeface="Segoe UI"/>
                <a:cs typeface="Segoe UI"/>
              </a:rPr>
              <a:t>DM0</a:t>
            </a:r>
            <a:endParaRPr sz="1000"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4703" y="847380"/>
            <a:ext cx="3006090" cy="3321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000" dirty="0">
                <a:latin typeface="Segoe UI"/>
                <a:cs typeface="Segoe UI"/>
              </a:rPr>
              <a:t>Added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egoe UI"/>
                <a:cs typeface="Segoe UI"/>
              </a:rPr>
              <a:t>a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egoe UI"/>
                <a:cs typeface="Segoe UI"/>
              </a:rPr>
              <a:t>slide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egoe UI"/>
                <a:cs typeface="Segoe UI"/>
              </a:rPr>
              <a:t>to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Segoe UI"/>
                <a:cs typeface="Segoe UI"/>
              </a:rPr>
              <a:t>double-</a:t>
            </a:r>
            <a:r>
              <a:rPr sz="1000" dirty="0">
                <a:latin typeface="Segoe UI"/>
                <a:cs typeface="Segoe UI"/>
              </a:rPr>
              <a:t>down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egoe UI"/>
                <a:cs typeface="Segoe UI"/>
              </a:rPr>
              <a:t>on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Segoe UI"/>
                <a:cs typeface="Segoe UI"/>
              </a:rPr>
              <a:t>immediate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Segoe UI"/>
                <a:cs typeface="Segoe UI"/>
              </a:rPr>
              <a:t>actions!</a:t>
            </a:r>
            <a:endParaRPr sz="10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dirty="0">
                <a:solidFill>
                  <a:srgbClr val="7E7E7E"/>
                </a:solidFill>
                <a:latin typeface="Segoe UI"/>
                <a:cs typeface="Segoe UI"/>
              </a:rPr>
              <a:t>Dyer,</a:t>
            </a:r>
            <a:r>
              <a:rPr sz="800" spc="2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7E7E7E"/>
                </a:solidFill>
                <a:latin typeface="Segoe UI"/>
                <a:cs typeface="Segoe UI"/>
              </a:rPr>
              <a:t>Megan,</a:t>
            </a:r>
            <a:r>
              <a:rPr sz="800" spc="25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7E7E7E"/>
                </a:solidFill>
                <a:latin typeface="Segoe UI"/>
                <a:cs typeface="Segoe UI"/>
              </a:rPr>
              <a:t>2023-12-14T14:50:16.825</a:t>
            </a:r>
            <a:endParaRPr sz="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395" y="1555498"/>
            <a:ext cx="398145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114" dirty="0">
                <a:latin typeface="Calibri"/>
                <a:cs typeface="Calibri"/>
              </a:rPr>
              <a:t>Contact</a:t>
            </a:r>
            <a:r>
              <a:rPr sz="3600" b="0" spc="-210" dirty="0">
                <a:latin typeface="Times New Roman"/>
                <a:cs typeface="Times New Roman"/>
              </a:rPr>
              <a:t> </a:t>
            </a:r>
            <a:r>
              <a:rPr sz="3600" spc="-10" dirty="0">
                <a:latin typeface="Calibri"/>
                <a:cs typeface="Calibri"/>
              </a:rPr>
              <a:t>Information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2700" y="3204466"/>
            <a:ext cx="1663700" cy="618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25"/>
              </a:lnSpc>
              <a:spcBef>
                <a:spcPts val="105"/>
              </a:spcBef>
            </a:pPr>
            <a:r>
              <a:rPr sz="1650" dirty="0">
                <a:solidFill>
                  <a:srgbClr val="515253"/>
                </a:solidFill>
                <a:latin typeface="Arial"/>
                <a:cs typeface="Arial"/>
              </a:rPr>
              <a:t>Natalie</a:t>
            </a:r>
            <a:r>
              <a:rPr sz="1650" spc="1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15253"/>
                </a:solidFill>
                <a:latin typeface="Arial"/>
                <a:cs typeface="Arial"/>
              </a:rPr>
              <a:t>Bettger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1250"/>
              </a:lnSpc>
            </a:pPr>
            <a:r>
              <a:rPr sz="1150" dirty="0">
                <a:solidFill>
                  <a:srgbClr val="515253"/>
                </a:solidFill>
                <a:latin typeface="Arial"/>
                <a:cs typeface="Arial"/>
              </a:rPr>
              <a:t>Senior</a:t>
            </a:r>
            <a:r>
              <a:rPr sz="1150" spc="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515253"/>
                </a:solidFill>
                <a:latin typeface="Arial"/>
                <a:cs typeface="Arial"/>
              </a:rPr>
              <a:t>Program</a:t>
            </a:r>
            <a:r>
              <a:rPr sz="1150" spc="10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150" spc="-10" dirty="0">
                <a:solidFill>
                  <a:srgbClr val="515253"/>
                </a:solidFill>
                <a:latin typeface="Arial"/>
                <a:cs typeface="Arial"/>
              </a:rPr>
              <a:t>Manager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485"/>
              </a:lnSpc>
            </a:pPr>
            <a:r>
              <a:rPr sz="1300" u="sng" spc="-10" dirty="0">
                <a:solidFill>
                  <a:srgbClr val="9A69CC"/>
                </a:solidFill>
                <a:uFill>
                  <a:solidFill>
                    <a:srgbClr val="9A69CC"/>
                  </a:solidFill>
                </a:uFill>
                <a:latin typeface="Arial"/>
                <a:cs typeface="Arial"/>
                <a:hlinkClick r:id="rId3"/>
              </a:rPr>
              <a:t>nbettger@nctcog.org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2700" y="3996945"/>
            <a:ext cx="1669414" cy="618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20"/>
              </a:lnSpc>
              <a:spcBef>
                <a:spcPts val="105"/>
              </a:spcBef>
            </a:pPr>
            <a:r>
              <a:rPr sz="1650" dirty="0">
                <a:solidFill>
                  <a:srgbClr val="515253"/>
                </a:solidFill>
                <a:latin typeface="Arial"/>
                <a:cs typeface="Arial"/>
              </a:rPr>
              <a:t>Connor</a:t>
            </a:r>
            <a:r>
              <a:rPr sz="1650" spc="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15253"/>
                </a:solidFill>
                <a:latin typeface="Arial"/>
                <a:cs typeface="Arial"/>
              </a:rPr>
              <a:t>Sadro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1250"/>
              </a:lnSpc>
            </a:pPr>
            <a:r>
              <a:rPr sz="1150" spc="-10" dirty="0">
                <a:solidFill>
                  <a:srgbClr val="515253"/>
                </a:solidFill>
                <a:latin typeface="Arial"/>
                <a:cs typeface="Arial"/>
              </a:rPr>
              <a:t>Transportation</a:t>
            </a:r>
            <a:r>
              <a:rPr sz="1150" spc="40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515253"/>
                </a:solidFill>
                <a:latin typeface="Arial"/>
                <a:cs typeface="Arial"/>
              </a:rPr>
              <a:t>Planner</a:t>
            </a:r>
            <a:r>
              <a:rPr sz="1150" spc="4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150" spc="-25" dirty="0">
                <a:solidFill>
                  <a:srgbClr val="515253"/>
                </a:solidFill>
                <a:latin typeface="Arial"/>
                <a:cs typeface="Arial"/>
              </a:rPr>
              <a:t>III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490"/>
              </a:lnSpc>
            </a:pPr>
            <a:r>
              <a:rPr sz="1300" u="sng" spc="-10" dirty="0">
                <a:solidFill>
                  <a:srgbClr val="9A69CC"/>
                </a:solidFill>
                <a:uFill>
                  <a:solidFill>
                    <a:srgbClr val="9A69CC"/>
                  </a:solidFill>
                </a:uFill>
                <a:latin typeface="Arial"/>
                <a:cs typeface="Arial"/>
                <a:hlinkClick r:id="rId4"/>
              </a:rPr>
              <a:t>csadro@ntcgog.org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3108" y="2260092"/>
            <a:ext cx="6309360" cy="920750"/>
            <a:chOff x="483108" y="2260092"/>
            <a:chExt cx="6309360" cy="9207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108" y="2260092"/>
              <a:ext cx="3602736" cy="8427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7011" y="2441448"/>
              <a:ext cx="2505456" cy="73914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50154" y="3312669"/>
            <a:ext cx="2195195" cy="618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25"/>
              </a:lnSpc>
              <a:spcBef>
                <a:spcPts val="105"/>
              </a:spcBef>
            </a:pPr>
            <a:r>
              <a:rPr sz="1650" dirty="0">
                <a:solidFill>
                  <a:srgbClr val="515253"/>
                </a:solidFill>
                <a:latin typeface="Arial"/>
                <a:cs typeface="Arial"/>
              </a:rPr>
              <a:t>Kent</a:t>
            </a:r>
            <a:r>
              <a:rPr sz="1650" spc="-40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15253"/>
                </a:solidFill>
                <a:latin typeface="Arial"/>
                <a:cs typeface="Arial"/>
              </a:rPr>
              <a:t>Kacir,</a:t>
            </a:r>
            <a:r>
              <a:rPr sz="1650" spc="-4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15253"/>
                </a:solidFill>
                <a:latin typeface="Arial"/>
                <a:cs typeface="Arial"/>
              </a:rPr>
              <a:t>P.E.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1250"/>
              </a:lnSpc>
            </a:pPr>
            <a:r>
              <a:rPr sz="1150" dirty="0">
                <a:solidFill>
                  <a:srgbClr val="515253"/>
                </a:solidFill>
                <a:latin typeface="Arial"/>
                <a:cs typeface="Arial"/>
              </a:rPr>
              <a:t>Project</a:t>
            </a:r>
            <a:r>
              <a:rPr sz="1150" spc="15" dirty="0">
                <a:solidFill>
                  <a:srgbClr val="515253"/>
                </a:solidFill>
                <a:latin typeface="Times New Roman"/>
                <a:cs typeface="Times New Roman"/>
              </a:rPr>
              <a:t> </a:t>
            </a:r>
            <a:r>
              <a:rPr sz="1150" spc="-10" dirty="0">
                <a:solidFill>
                  <a:srgbClr val="515253"/>
                </a:solidFill>
                <a:latin typeface="Arial"/>
                <a:cs typeface="Arial"/>
              </a:rPr>
              <a:t>Director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ts val="1485"/>
              </a:lnSpc>
            </a:pPr>
            <a:r>
              <a:rPr sz="1300" u="sng" dirty="0">
                <a:solidFill>
                  <a:srgbClr val="9A69CC"/>
                </a:solidFill>
                <a:uFill>
                  <a:solidFill>
                    <a:srgbClr val="9A69CC"/>
                  </a:solidFill>
                </a:uFill>
                <a:latin typeface="Arial"/>
                <a:cs typeface="Arial"/>
                <a:hlinkClick r:id="rId7"/>
              </a:rPr>
              <a:t>Kent.Kacir@kimley-</a:t>
            </a:r>
            <a:r>
              <a:rPr sz="1300" u="sng" spc="-10" dirty="0">
                <a:solidFill>
                  <a:srgbClr val="9A69CC"/>
                </a:solidFill>
                <a:uFill>
                  <a:solidFill>
                    <a:srgbClr val="9A69CC"/>
                  </a:solidFill>
                </a:uFill>
                <a:latin typeface="Arial"/>
                <a:cs typeface="Arial"/>
                <a:hlinkClick r:id="rId7"/>
              </a:rPr>
              <a:t>horn.com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7651" y="4986021"/>
            <a:ext cx="41871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u="heavy" spc="-30" dirty="0">
                <a:solidFill>
                  <a:srgbClr val="0E9246"/>
                </a:solidFill>
                <a:uFill>
                  <a:solidFill>
                    <a:srgbClr val="0E9246"/>
                  </a:solidFill>
                </a:uFill>
                <a:latin typeface="Calibri"/>
                <a:cs typeface="Calibri"/>
                <a:hlinkClick r:id="rId8"/>
              </a:rPr>
              <a:t>www.freightpriority.com</a:t>
            </a:r>
            <a:endParaRPr sz="3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74419"/>
            <a:ext cx="10058400" cy="5641975"/>
            <a:chOff x="0" y="1074419"/>
            <a:chExt cx="10058400" cy="5641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74419"/>
              <a:ext cx="10058399" cy="56418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1244" y="1522475"/>
              <a:ext cx="7043928" cy="43693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42715" y="4134612"/>
              <a:ext cx="1719580" cy="1091565"/>
            </a:xfrm>
            <a:custGeom>
              <a:avLst/>
              <a:gdLst/>
              <a:ahLst/>
              <a:cxnLst/>
              <a:rect l="l" t="t" r="r" b="b"/>
              <a:pathLst>
                <a:path w="1719579" h="1091564">
                  <a:moveTo>
                    <a:pt x="1719071" y="0"/>
                  </a:moveTo>
                  <a:lnTo>
                    <a:pt x="781811" y="615695"/>
                  </a:lnTo>
                  <a:lnTo>
                    <a:pt x="0" y="615695"/>
                  </a:lnTo>
                  <a:lnTo>
                    <a:pt x="0" y="1091183"/>
                  </a:lnTo>
                  <a:lnTo>
                    <a:pt x="1341119" y="1091183"/>
                  </a:lnTo>
                  <a:lnTo>
                    <a:pt x="1341119" y="615695"/>
                  </a:lnTo>
                  <a:lnTo>
                    <a:pt x="1117091" y="615695"/>
                  </a:lnTo>
                  <a:lnTo>
                    <a:pt x="171907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42715" y="4134612"/>
              <a:ext cx="1719580" cy="1091565"/>
            </a:xfrm>
            <a:custGeom>
              <a:avLst/>
              <a:gdLst/>
              <a:ahLst/>
              <a:cxnLst/>
              <a:rect l="l" t="t" r="r" b="b"/>
              <a:pathLst>
                <a:path w="1719579" h="1091564">
                  <a:moveTo>
                    <a:pt x="0" y="615695"/>
                  </a:moveTo>
                  <a:lnTo>
                    <a:pt x="781811" y="615695"/>
                  </a:lnTo>
                  <a:lnTo>
                    <a:pt x="1719071" y="0"/>
                  </a:lnTo>
                  <a:lnTo>
                    <a:pt x="1117091" y="615695"/>
                  </a:lnTo>
                  <a:lnTo>
                    <a:pt x="1341119" y="615695"/>
                  </a:lnTo>
                  <a:lnTo>
                    <a:pt x="1341119" y="694943"/>
                  </a:lnTo>
                  <a:lnTo>
                    <a:pt x="1341119" y="813815"/>
                  </a:lnTo>
                  <a:lnTo>
                    <a:pt x="1341119" y="1091183"/>
                  </a:lnTo>
                  <a:lnTo>
                    <a:pt x="1117091" y="1091183"/>
                  </a:lnTo>
                  <a:lnTo>
                    <a:pt x="781811" y="1091183"/>
                  </a:lnTo>
                  <a:lnTo>
                    <a:pt x="0" y="1091183"/>
                  </a:lnTo>
                  <a:lnTo>
                    <a:pt x="0" y="813815"/>
                  </a:lnTo>
                  <a:lnTo>
                    <a:pt x="0" y="694943"/>
                  </a:lnTo>
                  <a:lnTo>
                    <a:pt x="0" y="615695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85462" y="4778757"/>
            <a:ext cx="1057275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b="1" spc="-10" dirty="0">
                <a:solidFill>
                  <a:srgbClr val="A10B33"/>
                </a:solidFill>
                <a:latin typeface="Calibri"/>
                <a:cs typeface="Calibri"/>
              </a:rPr>
              <a:t>NCTCOG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94462" y="3752786"/>
            <a:ext cx="3373120" cy="1240790"/>
            <a:chOff x="6494462" y="3752786"/>
            <a:chExt cx="3373120" cy="1240790"/>
          </a:xfrm>
        </p:grpSpPr>
        <p:sp>
          <p:nvSpPr>
            <p:cNvPr id="9" name="object 9"/>
            <p:cNvSpPr/>
            <p:nvPr/>
          </p:nvSpPr>
          <p:spPr>
            <a:xfrm>
              <a:off x="6499860" y="3758183"/>
              <a:ext cx="3362325" cy="1229995"/>
            </a:xfrm>
            <a:custGeom>
              <a:avLst/>
              <a:gdLst/>
              <a:ahLst/>
              <a:cxnLst/>
              <a:rect l="l" t="t" r="r" b="b"/>
              <a:pathLst>
                <a:path w="3362325" h="1229995">
                  <a:moveTo>
                    <a:pt x="0" y="0"/>
                  </a:moveTo>
                  <a:lnTo>
                    <a:pt x="1162811" y="591311"/>
                  </a:lnTo>
                  <a:lnTo>
                    <a:pt x="722375" y="591311"/>
                  </a:lnTo>
                  <a:lnTo>
                    <a:pt x="722375" y="1229867"/>
                  </a:lnTo>
                  <a:lnTo>
                    <a:pt x="3361943" y="1229867"/>
                  </a:lnTo>
                  <a:lnTo>
                    <a:pt x="3361943" y="591311"/>
                  </a:lnTo>
                  <a:lnTo>
                    <a:pt x="1821179" y="5913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9860" y="3758183"/>
              <a:ext cx="3362325" cy="1229995"/>
            </a:xfrm>
            <a:custGeom>
              <a:avLst/>
              <a:gdLst/>
              <a:ahLst/>
              <a:cxnLst/>
              <a:rect l="l" t="t" r="r" b="b"/>
              <a:pathLst>
                <a:path w="3362325" h="1229995">
                  <a:moveTo>
                    <a:pt x="722375" y="591311"/>
                  </a:moveTo>
                  <a:lnTo>
                    <a:pt x="1162811" y="591311"/>
                  </a:lnTo>
                  <a:lnTo>
                    <a:pt x="0" y="0"/>
                  </a:lnTo>
                  <a:lnTo>
                    <a:pt x="1821179" y="591311"/>
                  </a:lnTo>
                  <a:lnTo>
                    <a:pt x="3361943" y="591311"/>
                  </a:lnTo>
                  <a:lnTo>
                    <a:pt x="3361943" y="697991"/>
                  </a:lnTo>
                  <a:lnTo>
                    <a:pt x="3361943" y="856487"/>
                  </a:lnTo>
                  <a:lnTo>
                    <a:pt x="3361943" y="1229867"/>
                  </a:lnTo>
                  <a:lnTo>
                    <a:pt x="1821179" y="1229867"/>
                  </a:lnTo>
                  <a:lnTo>
                    <a:pt x="1162811" y="1229867"/>
                  </a:lnTo>
                  <a:lnTo>
                    <a:pt x="722375" y="1229867"/>
                  </a:lnTo>
                  <a:lnTo>
                    <a:pt x="722375" y="856487"/>
                  </a:lnTo>
                  <a:lnTo>
                    <a:pt x="722375" y="697991"/>
                  </a:lnTo>
                  <a:lnTo>
                    <a:pt x="722375" y="591311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621013" y="4391661"/>
            <a:ext cx="184150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A10B33"/>
                </a:solidFill>
                <a:latin typeface="Calibri"/>
                <a:cs typeface="Calibri"/>
              </a:rPr>
              <a:t>EXAMPLE</a:t>
            </a:r>
            <a:r>
              <a:rPr sz="1650" spc="-8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650" b="1" spc="-10" dirty="0">
                <a:solidFill>
                  <a:srgbClr val="A10B33"/>
                </a:solidFill>
                <a:latin typeface="Calibri"/>
                <a:cs typeface="Calibri"/>
              </a:rPr>
              <a:t>CORRIDOR</a:t>
            </a:r>
            <a:endParaRPr sz="1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50" b="1" dirty="0">
                <a:solidFill>
                  <a:srgbClr val="A10B33"/>
                </a:solidFill>
                <a:latin typeface="Calibri"/>
                <a:cs typeface="Calibri"/>
              </a:rPr>
              <a:t>Beltline</a:t>
            </a:r>
            <a:r>
              <a:rPr sz="1650" spc="-65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650" b="1" spc="-20" dirty="0">
                <a:solidFill>
                  <a:srgbClr val="A10B33"/>
                </a:solidFill>
                <a:latin typeface="Calibri"/>
                <a:cs typeface="Calibri"/>
              </a:rPr>
              <a:t>Road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665309" y="2612993"/>
            <a:ext cx="3398520" cy="1280160"/>
            <a:chOff x="6665309" y="2612993"/>
            <a:chExt cx="3398520" cy="1280160"/>
          </a:xfrm>
        </p:grpSpPr>
        <p:sp>
          <p:nvSpPr>
            <p:cNvPr id="13" name="object 13"/>
            <p:cNvSpPr/>
            <p:nvPr/>
          </p:nvSpPr>
          <p:spPr>
            <a:xfrm>
              <a:off x="6670548" y="2618231"/>
              <a:ext cx="3388360" cy="1270000"/>
            </a:xfrm>
            <a:custGeom>
              <a:avLst/>
              <a:gdLst/>
              <a:ahLst/>
              <a:cxnLst/>
              <a:rect l="l" t="t" r="r" b="b"/>
              <a:pathLst>
                <a:path w="3388359" h="1270000">
                  <a:moveTo>
                    <a:pt x="3387851" y="0"/>
                  </a:moveTo>
                  <a:lnTo>
                    <a:pt x="1370075" y="0"/>
                  </a:lnTo>
                  <a:lnTo>
                    <a:pt x="1370075" y="740663"/>
                  </a:lnTo>
                  <a:lnTo>
                    <a:pt x="0" y="1025651"/>
                  </a:lnTo>
                  <a:lnTo>
                    <a:pt x="1370075" y="1057655"/>
                  </a:lnTo>
                  <a:lnTo>
                    <a:pt x="1370075" y="1269491"/>
                  </a:lnTo>
                  <a:lnTo>
                    <a:pt x="3387851" y="1269491"/>
                  </a:lnTo>
                  <a:lnTo>
                    <a:pt x="338785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70548" y="2618231"/>
              <a:ext cx="3388360" cy="1270000"/>
            </a:xfrm>
            <a:custGeom>
              <a:avLst/>
              <a:gdLst/>
              <a:ahLst/>
              <a:cxnLst/>
              <a:rect l="l" t="t" r="r" b="b"/>
              <a:pathLst>
                <a:path w="3388359" h="1270000">
                  <a:moveTo>
                    <a:pt x="1370075" y="0"/>
                  </a:moveTo>
                  <a:lnTo>
                    <a:pt x="1706879" y="0"/>
                  </a:lnTo>
                  <a:lnTo>
                    <a:pt x="3387851" y="0"/>
                  </a:lnTo>
                  <a:lnTo>
                    <a:pt x="3387851" y="740663"/>
                  </a:lnTo>
                  <a:lnTo>
                    <a:pt x="3387851" y="1057655"/>
                  </a:lnTo>
                  <a:lnTo>
                    <a:pt x="3387851" y="1269491"/>
                  </a:lnTo>
                  <a:lnTo>
                    <a:pt x="2211323" y="1269491"/>
                  </a:lnTo>
                  <a:lnTo>
                    <a:pt x="1706879" y="1269491"/>
                  </a:lnTo>
                  <a:lnTo>
                    <a:pt x="1370075" y="1269491"/>
                  </a:lnTo>
                  <a:lnTo>
                    <a:pt x="1370075" y="1057655"/>
                  </a:lnTo>
                  <a:lnTo>
                    <a:pt x="0" y="1025651"/>
                  </a:lnTo>
                  <a:lnTo>
                    <a:pt x="1370075" y="740663"/>
                  </a:lnTo>
                  <a:lnTo>
                    <a:pt x="1370075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2440" y="2795015"/>
              <a:ext cx="1912620" cy="91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74419"/>
            <a:ext cx="10058399" cy="56418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725" y="1585978"/>
            <a:ext cx="231394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-800" dirty="0"/>
              <a:t>T</a:t>
            </a:r>
            <a:r>
              <a:rPr sz="3600" spc="-580" dirty="0"/>
              <a:t>r</a:t>
            </a:r>
            <a:r>
              <a:rPr sz="3600" spc="-660" dirty="0"/>
              <a:t>a</a:t>
            </a:r>
            <a:r>
              <a:rPr sz="3600" spc="-440" dirty="0"/>
              <a:t>ff</a:t>
            </a:r>
            <a:r>
              <a:rPr sz="3600" spc="-395" dirty="0"/>
              <a:t>i</a:t>
            </a:r>
            <a:r>
              <a:rPr sz="3600" spc="-160" dirty="0"/>
              <a:t>c</a:t>
            </a:r>
            <a:r>
              <a:rPr sz="3600" b="0" spc="-615" dirty="0">
                <a:latin typeface="Times New Roman"/>
                <a:cs typeface="Times New Roman"/>
              </a:rPr>
              <a:t> </a:t>
            </a:r>
            <a:r>
              <a:rPr sz="3600" spc="-805" dirty="0"/>
              <a:t>S</a:t>
            </a:r>
            <a:r>
              <a:rPr sz="3600" spc="-355" dirty="0"/>
              <a:t>i</a:t>
            </a:r>
            <a:r>
              <a:rPr sz="3600" spc="-705" dirty="0"/>
              <a:t>g</a:t>
            </a:r>
            <a:r>
              <a:rPr sz="3600" spc="-715" dirty="0"/>
              <a:t>n</a:t>
            </a:r>
            <a:r>
              <a:rPr sz="3600" spc="-620" dirty="0"/>
              <a:t>a</a:t>
            </a:r>
            <a:r>
              <a:rPr sz="3600" spc="-345" dirty="0"/>
              <a:t>l</a:t>
            </a:r>
            <a:r>
              <a:rPr sz="3600" spc="-120" dirty="0"/>
              <a:t>s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952" y="2464717"/>
            <a:ext cx="2476500" cy="16078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01295" indent="-18859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01295" algn="l"/>
              </a:tabLst>
            </a:pPr>
            <a:r>
              <a:rPr sz="2300" spc="-45" dirty="0">
                <a:solidFill>
                  <a:srgbClr val="3B3B3D"/>
                </a:solidFill>
                <a:latin typeface="Calibri"/>
                <a:cs typeface="Calibri"/>
              </a:rPr>
              <a:t>North</a:t>
            </a:r>
            <a:r>
              <a:rPr sz="2300" spc="-1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3B3B3D"/>
                </a:solidFill>
                <a:latin typeface="Calibri"/>
                <a:cs typeface="Calibri"/>
              </a:rPr>
              <a:t>Grand</a:t>
            </a:r>
            <a:r>
              <a:rPr sz="2300" spc="-114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Prairie</a:t>
            </a:r>
            <a:endParaRPr sz="2300">
              <a:latin typeface="Calibri"/>
              <a:cs typeface="Calibri"/>
            </a:endParaRPr>
          </a:p>
          <a:p>
            <a:pPr marL="201295" indent="-188595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01295" algn="l"/>
              </a:tabLst>
            </a:pP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Beltline</a:t>
            </a:r>
            <a:r>
              <a:rPr sz="2300" spc="-114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20" dirty="0">
                <a:solidFill>
                  <a:srgbClr val="3B3B3D"/>
                </a:solidFill>
                <a:latin typeface="Calibri"/>
                <a:cs typeface="Calibri"/>
              </a:rPr>
              <a:t>Road</a:t>
            </a:r>
            <a:endParaRPr sz="2300">
              <a:latin typeface="Calibri"/>
              <a:cs typeface="Calibri"/>
            </a:endParaRPr>
          </a:p>
          <a:p>
            <a:pPr marL="201295" marR="214629" indent="-189230">
              <a:lnSpc>
                <a:spcPts val="2500"/>
              </a:lnSpc>
              <a:spcBef>
                <a:spcPts val="850"/>
              </a:spcBef>
              <a:buFont typeface="Arial"/>
              <a:buChar char="•"/>
              <a:tabLst>
                <a:tab pos="201295" algn="l"/>
              </a:tabLst>
            </a:pP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7</a:t>
            </a:r>
            <a:r>
              <a:rPr sz="2300" spc="-1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signals</a:t>
            </a:r>
            <a:r>
              <a:rPr sz="2300" spc="-3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3B3B3D"/>
                </a:solidFill>
                <a:latin typeface="Calibri"/>
                <a:cs typeface="Calibri"/>
              </a:rPr>
              <a:t>used</a:t>
            </a:r>
            <a:r>
              <a:rPr sz="2300" spc="-25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50" dirty="0">
                <a:solidFill>
                  <a:srgbClr val="3B3B3D"/>
                </a:solidFill>
                <a:latin typeface="Calibri"/>
                <a:cs typeface="Calibri"/>
              </a:rPr>
              <a:t>for</a:t>
            </a:r>
            <a:r>
              <a:rPr sz="2300" spc="-50" dirty="0">
                <a:solidFill>
                  <a:srgbClr val="3B3B3D"/>
                </a:solidFill>
                <a:latin typeface="Times New Roman"/>
                <a:cs typeface="Times New Roman"/>
              </a:rPr>
              <a:t> </a:t>
            </a:r>
            <a:r>
              <a:rPr sz="2300" spc="-10" dirty="0">
                <a:solidFill>
                  <a:srgbClr val="3B3B3D"/>
                </a:solidFill>
                <a:latin typeface="Calibri"/>
                <a:cs typeface="Calibri"/>
              </a:rPr>
              <a:t>example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5223" y="1057655"/>
            <a:ext cx="5302250" cy="5659120"/>
            <a:chOff x="2935223" y="1057655"/>
            <a:chExt cx="5302250" cy="56591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5223" y="1057655"/>
              <a:ext cx="4189476" cy="56586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8763" y="2289047"/>
              <a:ext cx="2814828" cy="34488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3488" y="2753867"/>
              <a:ext cx="903731" cy="21854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5635" y="1083563"/>
              <a:ext cx="647700" cy="469696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062093" y="1862435"/>
            <a:ext cx="487680" cy="3172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45"/>
              </a:lnSpc>
            </a:pPr>
            <a:r>
              <a:rPr sz="3600" b="1" spc="190" dirty="0">
                <a:solidFill>
                  <a:srgbClr val="FFFFFF"/>
                </a:solidFill>
                <a:latin typeface="Calibri"/>
                <a:cs typeface="Calibri"/>
              </a:rPr>
              <a:t>Belt</a:t>
            </a:r>
            <a:r>
              <a:rPr sz="3600" spc="3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185" dirty="0">
                <a:solidFill>
                  <a:srgbClr val="FFFFFF"/>
                </a:solidFill>
                <a:latin typeface="Calibri"/>
                <a:cs typeface="Calibri"/>
              </a:rPr>
              <a:t>Line</a:t>
            </a:r>
            <a:r>
              <a:rPr sz="3600" spc="3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160" dirty="0">
                <a:solidFill>
                  <a:srgbClr val="FFFFFF"/>
                </a:solidFill>
                <a:latin typeface="Calibri"/>
                <a:cs typeface="Calibri"/>
              </a:rPr>
              <a:t>Road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74419"/>
            <a:ext cx="10058400" cy="5641975"/>
            <a:chOff x="0" y="1074419"/>
            <a:chExt cx="10058400" cy="5641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74419"/>
              <a:ext cx="10058399" cy="56418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823" y="3489959"/>
              <a:ext cx="2052955" cy="1522730"/>
            </a:xfrm>
            <a:custGeom>
              <a:avLst/>
              <a:gdLst/>
              <a:ahLst/>
              <a:cxnLst/>
              <a:rect l="l" t="t" r="r" b="b"/>
              <a:pathLst>
                <a:path w="2052955" h="1522729">
                  <a:moveTo>
                    <a:pt x="0" y="1196339"/>
                  </a:moveTo>
                  <a:lnTo>
                    <a:pt x="1621535" y="163067"/>
                  </a:lnTo>
                  <a:lnTo>
                    <a:pt x="1517903" y="0"/>
                  </a:lnTo>
                  <a:lnTo>
                    <a:pt x="2052827" y="118871"/>
                  </a:lnTo>
                  <a:lnTo>
                    <a:pt x="1933955" y="652271"/>
                  </a:lnTo>
                  <a:lnTo>
                    <a:pt x="1830323" y="489203"/>
                  </a:lnTo>
                  <a:lnTo>
                    <a:pt x="207263" y="1522475"/>
                  </a:lnTo>
                  <a:lnTo>
                    <a:pt x="0" y="1196339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7950" y="1541782"/>
            <a:ext cx="1718310" cy="171577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-635">
              <a:lnSpc>
                <a:spcPct val="90300"/>
              </a:lnSpc>
              <a:spcBef>
                <a:spcPts val="570"/>
              </a:spcBef>
            </a:pPr>
            <a:r>
              <a:rPr sz="3950" spc="-880" dirty="0"/>
              <a:t>T</a:t>
            </a:r>
            <a:r>
              <a:rPr sz="3950" spc="-660" dirty="0"/>
              <a:t>r</a:t>
            </a:r>
            <a:r>
              <a:rPr sz="3950" spc="-750" dirty="0"/>
              <a:t>a</a:t>
            </a:r>
            <a:r>
              <a:rPr sz="3950" spc="-500" dirty="0"/>
              <a:t>ff</a:t>
            </a:r>
            <a:r>
              <a:rPr sz="3950" spc="-455" dirty="0"/>
              <a:t>i</a:t>
            </a:r>
            <a:r>
              <a:rPr sz="3950" spc="-195" dirty="0"/>
              <a:t>c</a:t>
            </a:r>
            <a:r>
              <a:rPr sz="3950" b="0" spc="-565" dirty="0">
                <a:latin typeface="Times New Roman"/>
                <a:cs typeface="Times New Roman"/>
              </a:rPr>
              <a:t> </a:t>
            </a:r>
            <a:r>
              <a:rPr sz="3950" spc="-930" dirty="0"/>
              <a:t>S</a:t>
            </a:r>
            <a:r>
              <a:rPr sz="3950" spc="-430" dirty="0"/>
              <a:t>i</a:t>
            </a:r>
            <a:r>
              <a:rPr sz="3950" spc="-810" dirty="0"/>
              <a:t>g</a:t>
            </a:r>
            <a:r>
              <a:rPr sz="3950" spc="-815" dirty="0"/>
              <a:t>n</a:t>
            </a:r>
            <a:r>
              <a:rPr sz="3950" spc="-725" dirty="0"/>
              <a:t>a</a:t>
            </a:r>
            <a:r>
              <a:rPr sz="3950" spc="-170" dirty="0"/>
              <a:t>l</a:t>
            </a:r>
            <a:r>
              <a:rPr sz="3950" b="0" spc="-650" dirty="0">
                <a:latin typeface="Times New Roman"/>
                <a:cs typeface="Times New Roman"/>
              </a:rPr>
              <a:t> </a:t>
            </a:r>
            <a:r>
              <a:rPr sz="3950" spc="-1145" dirty="0"/>
              <a:t>O</a:t>
            </a:r>
            <a:r>
              <a:rPr sz="3950" spc="-880" dirty="0"/>
              <a:t>p</a:t>
            </a:r>
            <a:r>
              <a:rPr sz="3950" spc="-869" dirty="0"/>
              <a:t>e</a:t>
            </a:r>
            <a:r>
              <a:rPr sz="3950" spc="-690" dirty="0"/>
              <a:t>r</a:t>
            </a:r>
            <a:r>
              <a:rPr sz="3950" spc="-780" dirty="0"/>
              <a:t>a</a:t>
            </a:r>
            <a:r>
              <a:rPr sz="3950" spc="-550" dirty="0"/>
              <a:t>t</a:t>
            </a:r>
            <a:r>
              <a:rPr sz="3950" spc="-484" dirty="0"/>
              <a:t>i</a:t>
            </a:r>
            <a:r>
              <a:rPr sz="3950" spc="-975" dirty="0"/>
              <a:t>o</a:t>
            </a:r>
            <a:r>
              <a:rPr sz="3950" spc="-225" dirty="0"/>
              <a:t>n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963" y="3673858"/>
            <a:ext cx="183578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-635">
              <a:lnSpc>
                <a:spcPts val="3920"/>
              </a:lnSpc>
              <a:spcBef>
                <a:spcPts val="600"/>
              </a:spcBef>
            </a:pPr>
            <a:r>
              <a:rPr sz="3600" b="1" spc="-825" dirty="0">
                <a:solidFill>
                  <a:srgbClr val="29367A"/>
                </a:solidFill>
                <a:latin typeface="Tahoma"/>
                <a:cs typeface="Tahoma"/>
              </a:rPr>
              <a:t>T</a:t>
            </a:r>
            <a:r>
              <a:rPr sz="3600" b="1" spc="-420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1115" dirty="0">
                <a:solidFill>
                  <a:srgbClr val="29367A"/>
                </a:solidFill>
                <a:latin typeface="Tahoma"/>
                <a:cs typeface="Tahoma"/>
              </a:rPr>
              <a:t>m</a:t>
            </a:r>
            <a:r>
              <a:rPr sz="3600" b="1" spc="25" dirty="0">
                <a:solidFill>
                  <a:srgbClr val="29367A"/>
                </a:solidFill>
                <a:latin typeface="Tahoma"/>
                <a:cs typeface="Tahoma"/>
              </a:rPr>
              <a:t>e</a:t>
            </a:r>
            <a:r>
              <a:rPr sz="3600" b="1" spc="-869" dirty="0">
                <a:solidFill>
                  <a:srgbClr val="29367A"/>
                </a:solidFill>
                <a:latin typeface="Tahoma"/>
                <a:cs typeface="Tahoma"/>
              </a:rPr>
              <a:t>S</a:t>
            </a:r>
            <a:r>
              <a:rPr sz="3600" b="1" spc="-780" dirty="0">
                <a:solidFill>
                  <a:srgbClr val="29367A"/>
                </a:solidFill>
                <a:latin typeface="Tahoma"/>
                <a:cs typeface="Tahoma"/>
              </a:rPr>
              <a:t>p</a:t>
            </a:r>
            <a:r>
              <a:rPr sz="3600" b="1" spc="-685" dirty="0">
                <a:solidFill>
                  <a:srgbClr val="29367A"/>
                </a:solidFill>
                <a:latin typeface="Tahoma"/>
                <a:cs typeface="Tahoma"/>
              </a:rPr>
              <a:t>a</a:t>
            </a:r>
            <a:r>
              <a:rPr sz="3600" b="1" spc="-655" dirty="0">
                <a:solidFill>
                  <a:srgbClr val="29367A"/>
                </a:solidFill>
                <a:latin typeface="Tahoma"/>
                <a:cs typeface="Tahoma"/>
              </a:rPr>
              <a:t>c</a:t>
            </a:r>
            <a:r>
              <a:rPr sz="3600" b="1" spc="-185" dirty="0">
                <a:solidFill>
                  <a:srgbClr val="29367A"/>
                </a:solidFill>
                <a:latin typeface="Tahoma"/>
                <a:cs typeface="Tahoma"/>
              </a:rPr>
              <a:t>e</a:t>
            </a:r>
            <a:r>
              <a:rPr sz="3600" spc="-615" dirty="0">
                <a:solidFill>
                  <a:srgbClr val="29367A"/>
                </a:solidFill>
                <a:latin typeface="Times New Roman"/>
                <a:cs typeface="Times New Roman"/>
              </a:rPr>
              <a:t> </a:t>
            </a:r>
            <a:r>
              <a:rPr sz="3600" b="1" spc="-1130" dirty="0">
                <a:solidFill>
                  <a:srgbClr val="29367A"/>
                </a:solidFill>
                <a:latin typeface="Tahoma"/>
                <a:cs typeface="Tahoma"/>
              </a:rPr>
              <a:t>D</a:t>
            </a:r>
            <a:r>
              <a:rPr sz="3600" b="1" spc="-425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690" dirty="0">
                <a:solidFill>
                  <a:srgbClr val="29367A"/>
                </a:solidFill>
                <a:latin typeface="Tahoma"/>
                <a:cs typeface="Tahoma"/>
              </a:rPr>
              <a:t>a</a:t>
            </a:r>
            <a:r>
              <a:rPr sz="3600" b="1" spc="-775" dirty="0">
                <a:solidFill>
                  <a:srgbClr val="29367A"/>
                </a:solidFill>
                <a:latin typeface="Tahoma"/>
                <a:cs typeface="Tahoma"/>
              </a:rPr>
              <a:t>g</a:t>
            </a:r>
            <a:r>
              <a:rPr sz="3600" b="1" spc="-610" dirty="0">
                <a:solidFill>
                  <a:srgbClr val="29367A"/>
                </a:solidFill>
                <a:latin typeface="Tahoma"/>
                <a:cs typeface="Tahoma"/>
              </a:rPr>
              <a:t>r</a:t>
            </a:r>
            <a:r>
              <a:rPr sz="3600" b="1" spc="-690" dirty="0">
                <a:solidFill>
                  <a:srgbClr val="29367A"/>
                </a:solidFill>
                <a:latin typeface="Tahoma"/>
                <a:cs typeface="Tahoma"/>
              </a:rPr>
              <a:t>a</a:t>
            </a:r>
            <a:r>
              <a:rPr sz="3600" b="1" spc="-190" dirty="0">
                <a:solidFill>
                  <a:srgbClr val="29367A"/>
                </a:solidFill>
                <a:latin typeface="Tahoma"/>
                <a:cs typeface="Tahoma"/>
              </a:rPr>
              <a:t>m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8483" y="1191767"/>
            <a:ext cx="5187950" cy="5229225"/>
            <a:chOff x="2348483" y="1191767"/>
            <a:chExt cx="5187950" cy="52292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8483" y="1191767"/>
              <a:ext cx="5187696" cy="52288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55463" y="1642871"/>
              <a:ext cx="1582420" cy="4540250"/>
            </a:xfrm>
            <a:custGeom>
              <a:avLst/>
              <a:gdLst/>
              <a:ahLst/>
              <a:cxnLst/>
              <a:rect l="l" t="t" r="r" b="b"/>
              <a:pathLst>
                <a:path w="1582420" h="4540250">
                  <a:moveTo>
                    <a:pt x="1422762" y="4315340"/>
                  </a:moveTo>
                  <a:lnTo>
                    <a:pt x="1342644" y="4341876"/>
                  </a:lnTo>
                  <a:lnTo>
                    <a:pt x="1542288" y="4539996"/>
                  </a:lnTo>
                  <a:lnTo>
                    <a:pt x="1568849" y="4354068"/>
                  </a:lnTo>
                  <a:lnTo>
                    <a:pt x="1435608" y="4354068"/>
                  </a:lnTo>
                  <a:lnTo>
                    <a:pt x="1422762" y="4315340"/>
                  </a:lnTo>
                  <a:close/>
                </a:path>
                <a:path w="1582420" h="4540250">
                  <a:moveTo>
                    <a:pt x="1501908" y="4289126"/>
                  </a:moveTo>
                  <a:lnTo>
                    <a:pt x="1422762" y="4315340"/>
                  </a:lnTo>
                  <a:lnTo>
                    <a:pt x="1435608" y="4354068"/>
                  </a:lnTo>
                  <a:lnTo>
                    <a:pt x="1514856" y="4328160"/>
                  </a:lnTo>
                  <a:lnTo>
                    <a:pt x="1501908" y="4289126"/>
                  </a:lnTo>
                  <a:close/>
                </a:path>
                <a:path w="1582420" h="4540250">
                  <a:moveTo>
                    <a:pt x="1581912" y="4262628"/>
                  </a:moveTo>
                  <a:lnTo>
                    <a:pt x="1501908" y="4289126"/>
                  </a:lnTo>
                  <a:lnTo>
                    <a:pt x="1514856" y="4328160"/>
                  </a:lnTo>
                  <a:lnTo>
                    <a:pt x="1435608" y="4354068"/>
                  </a:lnTo>
                  <a:lnTo>
                    <a:pt x="1568849" y="4354068"/>
                  </a:lnTo>
                  <a:lnTo>
                    <a:pt x="1581912" y="4262628"/>
                  </a:lnTo>
                  <a:close/>
                </a:path>
                <a:path w="1582420" h="4540250">
                  <a:moveTo>
                    <a:pt x="79248" y="0"/>
                  </a:moveTo>
                  <a:lnTo>
                    <a:pt x="0" y="25908"/>
                  </a:lnTo>
                  <a:lnTo>
                    <a:pt x="1422762" y="4315340"/>
                  </a:lnTo>
                  <a:lnTo>
                    <a:pt x="1501908" y="4289126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4772" y="3005327"/>
              <a:ext cx="519684" cy="12984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565392" y="1906523"/>
              <a:ext cx="256540" cy="218440"/>
            </a:xfrm>
            <a:custGeom>
              <a:avLst/>
              <a:gdLst/>
              <a:ahLst/>
              <a:cxnLst/>
              <a:rect l="l" t="t" r="r" b="b"/>
              <a:pathLst>
                <a:path w="256540" h="218439">
                  <a:moveTo>
                    <a:pt x="192023" y="0"/>
                  </a:moveTo>
                  <a:lnTo>
                    <a:pt x="64007" y="0"/>
                  </a:lnTo>
                  <a:lnTo>
                    <a:pt x="64007" y="108203"/>
                  </a:lnTo>
                  <a:lnTo>
                    <a:pt x="0" y="108203"/>
                  </a:lnTo>
                  <a:lnTo>
                    <a:pt x="128015" y="217931"/>
                  </a:lnTo>
                  <a:lnTo>
                    <a:pt x="256031" y="108203"/>
                  </a:lnTo>
                  <a:lnTo>
                    <a:pt x="192023" y="108203"/>
                  </a:lnTo>
                  <a:lnTo>
                    <a:pt x="192023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65392" y="1906523"/>
              <a:ext cx="256540" cy="218440"/>
            </a:xfrm>
            <a:custGeom>
              <a:avLst/>
              <a:gdLst/>
              <a:ahLst/>
              <a:cxnLst/>
              <a:rect l="l" t="t" r="r" b="b"/>
              <a:pathLst>
                <a:path w="256540" h="218439">
                  <a:moveTo>
                    <a:pt x="192023" y="0"/>
                  </a:moveTo>
                  <a:lnTo>
                    <a:pt x="192023" y="108203"/>
                  </a:lnTo>
                  <a:lnTo>
                    <a:pt x="256031" y="108203"/>
                  </a:lnTo>
                  <a:lnTo>
                    <a:pt x="128015" y="217931"/>
                  </a:lnTo>
                  <a:lnTo>
                    <a:pt x="0" y="108203"/>
                  </a:lnTo>
                  <a:lnTo>
                    <a:pt x="64007" y="108203"/>
                  </a:lnTo>
                  <a:lnTo>
                    <a:pt x="64007" y="0"/>
                  </a:lnTo>
                  <a:lnTo>
                    <a:pt x="192023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84365" y="1352806"/>
            <a:ext cx="2128520" cy="5607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090"/>
              </a:lnSpc>
              <a:spcBef>
                <a:spcPts val="130"/>
              </a:spcBef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Red</a:t>
            </a:r>
            <a:r>
              <a:rPr sz="1950" spc="-45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Signal</a:t>
            </a:r>
            <a:endParaRPr sz="1950">
              <a:latin typeface="Calibri"/>
              <a:cs typeface="Calibri"/>
            </a:endParaRPr>
          </a:p>
          <a:p>
            <a:pPr marL="802005">
              <a:lnSpc>
                <a:spcPts val="2090"/>
              </a:lnSpc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Green</a:t>
            </a:r>
            <a:r>
              <a:rPr sz="1950" spc="-1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Signal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850891" y="1747202"/>
            <a:ext cx="2461260" cy="4813935"/>
            <a:chOff x="4850891" y="1747202"/>
            <a:chExt cx="2461260" cy="4813935"/>
          </a:xfrm>
        </p:grpSpPr>
        <p:sp>
          <p:nvSpPr>
            <p:cNvPr id="15" name="object 15"/>
            <p:cNvSpPr/>
            <p:nvPr/>
          </p:nvSpPr>
          <p:spPr>
            <a:xfrm>
              <a:off x="5826252" y="1752599"/>
              <a:ext cx="256540" cy="372110"/>
            </a:xfrm>
            <a:custGeom>
              <a:avLst/>
              <a:gdLst/>
              <a:ahLst/>
              <a:cxnLst/>
              <a:rect l="l" t="t" r="r" b="b"/>
              <a:pathLst>
                <a:path w="256539" h="372110">
                  <a:moveTo>
                    <a:pt x="192023" y="0"/>
                  </a:moveTo>
                  <a:lnTo>
                    <a:pt x="64007" y="0"/>
                  </a:lnTo>
                  <a:lnTo>
                    <a:pt x="64007" y="243839"/>
                  </a:lnTo>
                  <a:lnTo>
                    <a:pt x="0" y="243839"/>
                  </a:lnTo>
                  <a:lnTo>
                    <a:pt x="128015" y="371855"/>
                  </a:lnTo>
                  <a:lnTo>
                    <a:pt x="256031" y="243839"/>
                  </a:lnTo>
                  <a:lnTo>
                    <a:pt x="192023" y="243839"/>
                  </a:lnTo>
                  <a:lnTo>
                    <a:pt x="192023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26252" y="1752599"/>
              <a:ext cx="256540" cy="372110"/>
            </a:xfrm>
            <a:custGeom>
              <a:avLst/>
              <a:gdLst/>
              <a:ahLst/>
              <a:cxnLst/>
              <a:rect l="l" t="t" r="r" b="b"/>
              <a:pathLst>
                <a:path w="256539" h="372110">
                  <a:moveTo>
                    <a:pt x="192023" y="0"/>
                  </a:moveTo>
                  <a:lnTo>
                    <a:pt x="192023" y="243839"/>
                  </a:lnTo>
                  <a:lnTo>
                    <a:pt x="256031" y="243839"/>
                  </a:lnTo>
                  <a:lnTo>
                    <a:pt x="128015" y="371855"/>
                  </a:lnTo>
                  <a:lnTo>
                    <a:pt x="0" y="243839"/>
                  </a:lnTo>
                  <a:lnTo>
                    <a:pt x="64007" y="243839"/>
                  </a:lnTo>
                  <a:lnTo>
                    <a:pt x="64007" y="0"/>
                  </a:lnTo>
                  <a:lnTo>
                    <a:pt x="192023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50891" y="6182868"/>
              <a:ext cx="2461260" cy="378460"/>
            </a:xfrm>
            <a:custGeom>
              <a:avLst/>
              <a:gdLst/>
              <a:ahLst/>
              <a:cxnLst/>
              <a:rect l="l" t="t" r="r" b="b"/>
              <a:pathLst>
                <a:path w="2461259" h="378459">
                  <a:moveTo>
                    <a:pt x="2461259" y="0"/>
                  </a:moveTo>
                  <a:lnTo>
                    <a:pt x="0" y="0"/>
                  </a:lnTo>
                  <a:lnTo>
                    <a:pt x="0" y="377951"/>
                  </a:lnTo>
                  <a:lnTo>
                    <a:pt x="2461259" y="377951"/>
                  </a:lnTo>
                  <a:lnTo>
                    <a:pt x="2461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794749" y="1980694"/>
            <a:ext cx="126936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Cross</a:t>
            </a:r>
            <a:r>
              <a:rPr sz="1950" spc="-2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Street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4749" y="2896618"/>
            <a:ext cx="126936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Cross</a:t>
            </a:r>
            <a:r>
              <a:rPr sz="1950" spc="-2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Street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94749" y="3593086"/>
            <a:ext cx="126936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Cross</a:t>
            </a:r>
            <a:r>
              <a:rPr sz="1950" spc="-2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Street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70365" y="4237738"/>
            <a:ext cx="126936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Cross</a:t>
            </a:r>
            <a:r>
              <a:rPr sz="1950" spc="-2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Street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94749" y="5053078"/>
            <a:ext cx="126936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A10B33"/>
                </a:solidFill>
                <a:latin typeface="Calibri"/>
                <a:cs typeface="Calibri"/>
              </a:rPr>
              <a:t>Cross</a:t>
            </a:r>
            <a:r>
              <a:rPr sz="1950" spc="-20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A10B33"/>
                </a:solidFill>
                <a:latin typeface="Calibri"/>
                <a:cs typeface="Calibri"/>
              </a:rPr>
              <a:t>Street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37688" y="2583180"/>
            <a:ext cx="741045" cy="2580640"/>
          </a:xfrm>
          <a:prstGeom prst="rect">
            <a:avLst/>
          </a:prstGeom>
          <a:ln w="36670">
            <a:solidFill>
              <a:srgbClr val="2D5F73"/>
            </a:solidFill>
          </a:ln>
        </p:spPr>
        <p:txBody>
          <a:bodyPr vert="vert270" wrap="square" lIns="0" tIns="94615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745"/>
              </a:spcBef>
            </a:pPr>
            <a:r>
              <a:rPr sz="2600" b="1" dirty="0">
                <a:solidFill>
                  <a:srgbClr val="A10B33"/>
                </a:solidFill>
                <a:latin typeface="Calibri"/>
                <a:cs typeface="Calibri"/>
              </a:rPr>
              <a:t>Belt</a:t>
            </a:r>
            <a:r>
              <a:rPr sz="2600" spc="-15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2600" b="1" dirty="0">
                <a:solidFill>
                  <a:srgbClr val="A10B33"/>
                </a:solidFill>
                <a:latin typeface="Calibri"/>
                <a:cs typeface="Calibri"/>
              </a:rPr>
              <a:t>Line</a:t>
            </a:r>
            <a:r>
              <a:rPr sz="2600" spc="-25" dirty="0">
                <a:solidFill>
                  <a:srgbClr val="A10B33"/>
                </a:solidFill>
                <a:latin typeface="Times New Roman"/>
                <a:cs typeface="Times New Roman"/>
              </a:rPr>
              <a:t> </a:t>
            </a:r>
            <a:r>
              <a:rPr sz="2600" b="1" spc="-20" dirty="0">
                <a:solidFill>
                  <a:srgbClr val="A10B33"/>
                </a:solidFill>
                <a:latin typeface="Calibri"/>
                <a:cs typeface="Calibri"/>
              </a:rPr>
              <a:t>Road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14389" y="6186932"/>
            <a:ext cx="71564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pc="-20" dirty="0">
                <a:solidFill>
                  <a:srgbClr val="A10B33"/>
                </a:solidFill>
                <a:latin typeface="Calibri"/>
                <a:cs typeface="Calibri"/>
              </a:rPr>
              <a:t>Time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494276" y="1328927"/>
            <a:ext cx="2106930" cy="5213350"/>
            <a:chOff x="4494276" y="1328927"/>
            <a:chExt cx="2106930" cy="5213350"/>
          </a:xfrm>
        </p:grpSpPr>
        <p:sp>
          <p:nvSpPr>
            <p:cNvPr id="26" name="object 26"/>
            <p:cNvSpPr/>
            <p:nvPr/>
          </p:nvSpPr>
          <p:spPr>
            <a:xfrm>
              <a:off x="5725668" y="6318504"/>
              <a:ext cx="870585" cy="218440"/>
            </a:xfrm>
            <a:custGeom>
              <a:avLst/>
              <a:gdLst/>
              <a:ahLst/>
              <a:cxnLst/>
              <a:rect l="l" t="t" r="r" b="b"/>
              <a:pathLst>
                <a:path w="870584" h="218440">
                  <a:moveTo>
                    <a:pt x="760475" y="0"/>
                  </a:moveTo>
                  <a:lnTo>
                    <a:pt x="760475" y="54863"/>
                  </a:lnTo>
                  <a:lnTo>
                    <a:pt x="0" y="54863"/>
                  </a:lnTo>
                  <a:lnTo>
                    <a:pt x="0" y="163067"/>
                  </a:lnTo>
                  <a:lnTo>
                    <a:pt x="760475" y="163067"/>
                  </a:lnTo>
                  <a:lnTo>
                    <a:pt x="760475" y="217931"/>
                  </a:lnTo>
                  <a:lnTo>
                    <a:pt x="870203" y="109727"/>
                  </a:lnTo>
                  <a:lnTo>
                    <a:pt x="760475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25668" y="6318504"/>
              <a:ext cx="870585" cy="218440"/>
            </a:xfrm>
            <a:custGeom>
              <a:avLst/>
              <a:gdLst/>
              <a:ahLst/>
              <a:cxnLst/>
              <a:rect l="l" t="t" r="r" b="b"/>
              <a:pathLst>
                <a:path w="870584" h="218440">
                  <a:moveTo>
                    <a:pt x="0" y="54863"/>
                  </a:moveTo>
                  <a:lnTo>
                    <a:pt x="760475" y="54863"/>
                  </a:lnTo>
                  <a:lnTo>
                    <a:pt x="760475" y="0"/>
                  </a:lnTo>
                  <a:lnTo>
                    <a:pt x="870203" y="109727"/>
                  </a:lnTo>
                  <a:lnTo>
                    <a:pt x="760475" y="217931"/>
                  </a:lnTo>
                  <a:lnTo>
                    <a:pt x="760475" y="163067"/>
                  </a:lnTo>
                  <a:lnTo>
                    <a:pt x="0" y="163067"/>
                  </a:lnTo>
                  <a:lnTo>
                    <a:pt x="0" y="54863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4276" y="1328927"/>
              <a:ext cx="955548" cy="955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74419"/>
            <a:ext cx="10058400" cy="5641975"/>
            <a:chOff x="0" y="1074419"/>
            <a:chExt cx="10058400" cy="5641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74419"/>
              <a:ext cx="10058399" cy="56418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36820" y="1607819"/>
              <a:ext cx="967740" cy="2091055"/>
            </a:xfrm>
            <a:custGeom>
              <a:avLst/>
              <a:gdLst/>
              <a:ahLst/>
              <a:cxnLst/>
              <a:rect l="l" t="t" r="r" b="b"/>
              <a:pathLst>
                <a:path w="967739" h="2091054">
                  <a:moveTo>
                    <a:pt x="911322" y="2011965"/>
                  </a:moveTo>
                  <a:lnTo>
                    <a:pt x="882396" y="2025396"/>
                  </a:lnTo>
                  <a:lnTo>
                    <a:pt x="964692" y="2090928"/>
                  </a:lnTo>
                  <a:lnTo>
                    <a:pt x="966591" y="2025396"/>
                  </a:lnTo>
                  <a:lnTo>
                    <a:pt x="917448" y="2025396"/>
                  </a:lnTo>
                  <a:lnTo>
                    <a:pt x="911322" y="2011965"/>
                  </a:lnTo>
                  <a:close/>
                </a:path>
                <a:path w="967739" h="2091054">
                  <a:moveTo>
                    <a:pt x="939811" y="1998738"/>
                  </a:moveTo>
                  <a:lnTo>
                    <a:pt x="911322" y="2011965"/>
                  </a:lnTo>
                  <a:lnTo>
                    <a:pt x="917448" y="2025396"/>
                  </a:lnTo>
                  <a:lnTo>
                    <a:pt x="946404" y="2013204"/>
                  </a:lnTo>
                  <a:lnTo>
                    <a:pt x="939811" y="1998738"/>
                  </a:lnTo>
                  <a:close/>
                </a:path>
                <a:path w="967739" h="2091054">
                  <a:moveTo>
                    <a:pt x="967740" y="1985772"/>
                  </a:moveTo>
                  <a:lnTo>
                    <a:pt x="939811" y="1998738"/>
                  </a:lnTo>
                  <a:lnTo>
                    <a:pt x="946404" y="2013204"/>
                  </a:lnTo>
                  <a:lnTo>
                    <a:pt x="917448" y="2025396"/>
                  </a:lnTo>
                  <a:lnTo>
                    <a:pt x="966591" y="2025396"/>
                  </a:lnTo>
                  <a:lnTo>
                    <a:pt x="967740" y="1985772"/>
                  </a:lnTo>
                  <a:close/>
                </a:path>
                <a:path w="967739" h="2091054">
                  <a:moveTo>
                    <a:pt x="28956" y="0"/>
                  </a:moveTo>
                  <a:lnTo>
                    <a:pt x="0" y="13716"/>
                  </a:lnTo>
                  <a:lnTo>
                    <a:pt x="911322" y="2011965"/>
                  </a:lnTo>
                  <a:lnTo>
                    <a:pt x="939811" y="1998738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4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43728" y="2279903"/>
              <a:ext cx="499872" cy="954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4791" y="2883408"/>
              <a:ext cx="435863" cy="4312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77840" y="2887980"/>
              <a:ext cx="428625" cy="424180"/>
            </a:xfrm>
            <a:custGeom>
              <a:avLst/>
              <a:gdLst/>
              <a:ahLst/>
              <a:cxnLst/>
              <a:rect l="l" t="t" r="r" b="b"/>
              <a:pathLst>
                <a:path w="428625" h="424179">
                  <a:moveTo>
                    <a:pt x="0" y="211835"/>
                  </a:moveTo>
                  <a:lnTo>
                    <a:pt x="5660" y="163152"/>
                  </a:lnTo>
                  <a:lnTo>
                    <a:pt x="21771" y="118520"/>
                  </a:lnTo>
                  <a:lnTo>
                    <a:pt x="47026" y="79194"/>
                  </a:lnTo>
                  <a:lnTo>
                    <a:pt x="80118" y="46426"/>
                  </a:lnTo>
                  <a:lnTo>
                    <a:pt x="119742" y="21469"/>
                  </a:lnTo>
                  <a:lnTo>
                    <a:pt x="164591" y="5576"/>
                  </a:lnTo>
                  <a:lnTo>
                    <a:pt x="213359" y="0"/>
                  </a:lnTo>
                  <a:lnTo>
                    <a:pt x="262692" y="5576"/>
                  </a:lnTo>
                  <a:lnTo>
                    <a:pt x="307945" y="21469"/>
                  </a:lnTo>
                  <a:lnTo>
                    <a:pt x="347840" y="46426"/>
                  </a:lnTo>
                  <a:lnTo>
                    <a:pt x="381097" y="79194"/>
                  </a:lnTo>
                  <a:lnTo>
                    <a:pt x="406437" y="118520"/>
                  </a:lnTo>
                  <a:lnTo>
                    <a:pt x="422578" y="163152"/>
                  </a:lnTo>
                  <a:lnTo>
                    <a:pt x="428243" y="211835"/>
                  </a:lnTo>
                  <a:lnTo>
                    <a:pt x="422578" y="260519"/>
                  </a:lnTo>
                  <a:lnTo>
                    <a:pt x="406437" y="305151"/>
                  </a:lnTo>
                  <a:lnTo>
                    <a:pt x="381097" y="344477"/>
                  </a:lnTo>
                  <a:lnTo>
                    <a:pt x="347840" y="377245"/>
                  </a:lnTo>
                  <a:lnTo>
                    <a:pt x="307945" y="402202"/>
                  </a:lnTo>
                  <a:lnTo>
                    <a:pt x="262692" y="418095"/>
                  </a:lnTo>
                  <a:lnTo>
                    <a:pt x="213359" y="423671"/>
                  </a:lnTo>
                  <a:lnTo>
                    <a:pt x="164591" y="418095"/>
                  </a:lnTo>
                  <a:lnTo>
                    <a:pt x="119742" y="402202"/>
                  </a:lnTo>
                  <a:lnTo>
                    <a:pt x="80118" y="377245"/>
                  </a:lnTo>
                  <a:lnTo>
                    <a:pt x="47026" y="344477"/>
                  </a:lnTo>
                  <a:lnTo>
                    <a:pt x="21771" y="305151"/>
                  </a:lnTo>
                  <a:lnTo>
                    <a:pt x="5660" y="260519"/>
                  </a:lnTo>
                  <a:lnTo>
                    <a:pt x="0" y="211835"/>
                  </a:lnTo>
                  <a:close/>
                </a:path>
              </a:pathLst>
            </a:custGeom>
            <a:ln w="41909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6628" y="3480815"/>
              <a:ext cx="435863" cy="4328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91200" y="3486912"/>
              <a:ext cx="428625" cy="424180"/>
            </a:xfrm>
            <a:custGeom>
              <a:avLst/>
              <a:gdLst/>
              <a:ahLst/>
              <a:cxnLst/>
              <a:rect l="l" t="t" r="r" b="b"/>
              <a:pathLst>
                <a:path w="428625" h="424179">
                  <a:moveTo>
                    <a:pt x="0" y="211835"/>
                  </a:moveTo>
                  <a:lnTo>
                    <a:pt x="5665" y="163152"/>
                  </a:lnTo>
                  <a:lnTo>
                    <a:pt x="21806" y="118520"/>
                  </a:lnTo>
                  <a:lnTo>
                    <a:pt x="47146" y="79194"/>
                  </a:lnTo>
                  <a:lnTo>
                    <a:pt x="80403" y="46426"/>
                  </a:lnTo>
                  <a:lnTo>
                    <a:pt x="120298" y="21469"/>
                  </a:lnTo>
                  <a:lnTo>
                    <a:pt x="165551" y="5576"/>
                  </a:lnTo>
                  <a:lnTo>
                    <a:pt x="214883" y="0"/>
                  </a:lnTo>
                  <a:lnTo>
                    <a:pt x="263651" y="5576"/>
                  </a:lnTo>
                  <a:lnTo>
                    <a:pt x="308501" y="21469"/>
                  </a:lnTo>
                  <a:lnTo>
                    <a:pt x="348125" y="46426"/>
                  </a:lnTo>
                  <a:lnTo>
                    <a:pt x="381217" y="79194"/>
                  </a:lnTo>
                  <a:lnTo>
                    <a:pt x="406472" y="118520"/>
                  </a:lnTo>
                  <a:lnTo>
                    <a:pt x="422583" y="163152"/>
                  </a:lnTo>
                  <a:lnTo>
                    <a:pt x="428243" y="211835"/>
                  </a:lnTo>
                  <a:lnTo>
                    <a:pt x="422583" y="260519"/>
                  </a:lnTo>
                  <a:lnTo>
                    <a:pt x="406472" y="305151"/>
                  </a:lnTo>
                  <a:lnTo>
                    <a:pt x="381217" y="344477"/>
                  </a:lnTo>
                  <a:lnTo>
                    <a:pt x="348125" y="377245"/>
                  </a:lnTo>
                  <a:lnTo>
                    <a:pt x="308501" y="402202"/>
                  </a:lnTo>
                  <a:lnTo>
                    <a:pt x="263651" y="418095"/>
                  </a:lnTo>
                  <a:lnTo>
                    <a:pt x="214883" y="423671"/>
                  </a:lnTo>
                  <a:lnTo>
                    <a:pt x="165551" y="418095"/>
                  </a:lnTo>
                  <a:lnTo>
                    <a:pt x="120298" y="402202"/>
                  </a:lnTo>
                  <a:lnTo>
                    <a:pt x="80403" y="377245"/>
                  </a:lnTo>
                  <a:lnTo>
                    <a:pt x="47146" y="344477"/>
                  </a:lnTo>
                  <a:lnTo>
                    <a:pt x="21806" y="305151"/>
                  </a:lnTo>
                  <a:lnTo>
                    <a:pt x="5665" y="260519"/>
                  </a:lnTo>
                  <a:lnTo>
                    <a:pt x="0" y="211835"/>
                  </a:lnTo>
                  <a:close/>
                </a:path>
              </a:pathLst>
            </a:custGeom>
            <a:ln w="41909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21679" y="1926336"/>
              <a:ext cx="2984500" cy="1138555"/>
            </a:xfrm>
            <a:custGeom>
              <a:avLst/>
              <a:gdLst/>
              <a:ahLst/>
              <a:cxnLst/>
              <a:rect l="l" t="t" r="r" b="b"/>
              <a:pathLst>
                <a:path w="2984500" h="1138555">
                  <a:moveTo>
                    <a:pt x="2983991" y="0"/>
                  </a:moveTo>
                  <a:lnTo>
                    <a:pt x="435863" y="0"/>
                  </a:lnTo>
                  <a:lnTo>
                    <a:pt x="435863" y="348995"/>
                  </a:lnTo>
                  <a:lnTo>
                    <a:pt x="861059" y="348995"/>
                  </a:lnTo>
                  <a:lnTo>
                    <a:pt x="0" y="1138427"/>
                  </a:lnTo>
                  <a:lnTo>
                    <a:pt x="1498091" y="348995"/>
                  </a:lnTo>
                  <a:lnTo>
                    <a:pt x="2983991" y="348995"/>
                  </a:lnTo>
                  <a:lnTo>
                    <a:pt x="298399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21679" y="1926336"/>
              <a:ext cx="2984500" cy="1138555"/>
            </a:xfrm>
            <a:custGeom>
              <a:avLst/>
              <a:gdLst/>
              <a:ahLst/>
              <a:cxnLst/>
              <a:rect l="l" t="t" r="r" b="b"/>
              <a:pathLst>
                <a:path w="2984500" h="1138555">
                  <a:moveTo>
                    <a:pt x="435863" y="0"/>
                  </a:moveTo>
                  <a:lnTo>
                    <a:pt x="861059" y="0"/>
                  </a:lnTo>
                  <a:lnTo>
                    <a:pt x="2983991" y="0"/>
                  </a:lnTo>
                  <a:lnTo>
                    <a:pt x="2983991" y="204215"/>
                  </a:lnTo>
                  <a:lnTo>
                    <a:pt x="2983991" y="291083"/>
                  </a:lnTo>
                  <a:lnTo>
                    <a:pt x="2983991" y="348995"/>
                  </a:lnTo>
                  <a:lnTo>
                    <a:pt x="1498091" y="348995"/>
                  </a:lnTo>
                  <a:lnTo>
                    <a:pt x="0" y="1138427"/>
                  </a:lnTo>
                  <a:lnTo>
                    <a:pt x="861059" y="348995"/>
                  </a:lnTo>
                  <a:lnTo>
                    <a:pt x="435863" y="348995"/>
                  </a:lnTo>
                  <a:lnTo>
                    <a:pt x="435863" y="291083"/>
                  </a:lnTo>
                  <a:lnTo>
                    <a:pt x="435863" y="204215"/>
                  </a:lnTo>
                  <a:lnTo>
                    <a:pt x="435863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578597" y="1963930"/>
            <a:ext cx="19088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Yellow</a:t>
            </a:r>
            <a:r>
              <a:rPr sz="14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Indication!</a:t>
            </a:r>
            <a:r>
              <a:rPr sz="145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Calibri"/>
                <a:cs typeface="Calibri"/>
              </a:rPr>
              <a:t>Stop?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018974" y="2451290"/>
            <a:ext cx="3813175" cy="1227455"/>
            <a:chOff x="6018974" y="2451290"/>
            <a:chExt cx="3813175" cy="1227455"/>
          </a:xfrm>
        </p:grpSpPr>
        <p:sp>
          <p:nvSpPr>
            <p:cNvPr id="14" name="object 14"/>
            <p:cNvSpPr/>
            <p:nvPr/>
          </p:nvSpPr>
          <p:spPr>
            <a:xfrm>
              <a:off x="6024371" y="2456687"/>
              <a:ext cx="3802379" cy="1216660"/>
            </a:xfrm>
            <a:custGeom>
              <a:avLst/>
              <a:gdLst/>
              <a:ahLst/>
              <a:cxnLst/>
              <a:rect l="l" t="t" r="r" b="b"/>
              <a:pathLst>
                <a:path w="3802379" h="1216660">
                  <a:moveTo>
                    <a:pt x="3802379" y="0"/>
                  </a:moveTo>
                  <a:lnTo>
                    <a:pt x="1255775" y="0"/>
                  </a:lnTo>
                  <a:lnTo>
                    <a:pt x="1255775" y="524255"/>
                  </a:lnTo>
                  <a:lnTo>
                    <a:pt x="1679447" y="524255"/>
                  </a:lnTo>
                  <a:lnTo>
                    <a:pt x="0" y="1216151"/>
                  </a:lnTo>
                  <a:lnTo>
                    <a:pt x="2316479" y="524255"/>
                  </a:lnTo>
                  <a:lnTo>
                    <a:pt x="3802379" y="524255"/>
                  </a:lnTo>
                  <a:lnTo>
                    <a:pt x="380237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24371" y="2456687"/>
              <a:ext cx="3802379" cy="1216660"/>
            </a:xfrm>
            <a:custGeom>
              <a:avLst/>
              <a:gdLst/>
              <a:ahLst/>
              <a:cxnLst/>
              <a:rect l="l" t="t" r="r" b="b"/>
              <a:pathLst>
                <a:path w="3802379" h="1216660">
                  <a:moveTo>
                    <a:pt x="1255775" y="0"/>
                  </a:moveTo>
                  <a:lnTo>
                    <a:pt x="1679447" y="0"/>
                  </a:lnTo>
                  <a:lnTo>
                    <a:pt x="3802379" y="0"/>
                  </a:lnTo>
                  <a:lnTo>
                    <a:pt x="3802379" y="306323"/>
                  </a:lnTo>
                  <a:lnTo>
                    <a:pt x="3802379" y="437387"/>
                  </a:lnTo>
                  <a:lnTo>
                    <a:pt x="3802379" y="524255"/>
                  </a:lnTo>
                  <a:lnTo>
                    <a:pt x="2316479" y="524255"/>
                  </a:lnTo>
                  <a:lnTo>
                    <a:pt x="0" y="1216151"/>
                  </a:lnTo>
                  <a:lnTo>
                    <a:pt x="1679447" y="524255"/>
                  </a:lnTo>
                  <a:lnTo>
                    <a:pt x="1255775" y="524255"/>
                  </a:lnTo>
                  <a:lnTo>
                    <a:pt x="1255775" y="437387"/>
                  </a:lnTo>
                  <a:lnTo>
                    <a:pt x="1255775" y="306323"/>
                  </a:lnTo>
                  <a:lnTo>
                    <a:pt x="1255775" y="0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514333" y="2430274"/>
            <a:ext cx="2079625" cy="549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29565" marR="5080" indent="-3175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Arrive</a:t>
            </a:r>
            <a:r>
              <a:rPr sz="14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sz="14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sz="14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Yellow</a:t>
            </a:r>
            <a:r>
              <a:rPr sz="145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Indication!</a:t>
            </a:r>
            <a:r>
              <a:rPr sz="14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Calibri"/>
                <a:cs typeface="Calibri"/>
              </a:rPr>
              <a:t>Stop</a:t>
            </a:r>
            <a:r>
              <a:rPr sz="1450" b="1" spc="-20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08496" y="3650869"/>
            <a:ext cx="1542415" cy="2375535"/>
            <a:chOff x="6008496" y="3650869"/>
            <a:chExt cx="1542415" cy="2375535"/>
          </a:xfrm>
        </p:grpSpPr>
        <p:sp>
          <p:nvSpPr>
            <p:cNvPr id="18" name="object 18"/>
            <p:cNvSpPr/>
            <p:nvPr/>
          </p:nvSpPr>
          <p:spPr>
            <a:xfrm>
              <a:off x="7022591" y="5230368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0" y="0"/>
                  </a:moveTo>
                  <a:lnTo>
                    <a:pt x="144779" y="0"/>
                  </a:lnTo>
                </a:path>
              </a:pathLst>
            </a:custGeom>
            <a:ln w="31432">
              <a:solidFill>
                <a:srgbClr val="0048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1463" y="5221224"/>
              <a:ext cx="394970" cy="805180"/>
            </a:xfrm>
            <a:custGeom>
              <a:avLst/>
              <a:gdLst/>
              <a:ahLst/>
              <a:cxnLst/>
              <a:rect l="l" t="t" r="r" b="b"/>
              <a:pathLst>
                <a:path w="394970" h="805179">
                  <a:moveTo>
                    <a:pt x="394716" y="699516"/>
                  </a:moveTo>
                  <a:lnTo>
                    <a:pt x="365526" y="713589"/>
                  </a:lnTo>
                  <a:lnTo>
                    <a:pt x="371856" y="726948"/>
                  </a:lnTo>
                  <a:lnTo>
                    <a:pt x="344424" y="740664"/>
                  </a:lnTo>
                  <a:lnTo>
                    <a:pt x="309372" y="740664"/>
                  </a:lnTo>
                  <a:lnTo>
                    <a:pt x="391668" y="804672"/>
                  </a:lnTo>
                  <a:lnTo>
                    <a:pt x="393523" y="740664"/>
                  </a:lnTo>
                  <a:lnTo>
                    <a:pt x="344424" y="740664"/>
                  </a:lnTo>
                  <a:lnTo>
                    <a:pt x="337925" y="726948"/>
                  </a:lnTo>
                  <a:lnTo>
                    <a:pt x="393920" y="726948"/>
                  </a:lnTo>
                  <a:lnTo>
                    <a:pt x="394716" y="699516"/>
                  </a:lnTo>
                  <a:close/>
                </a:path>
                <a:path w="394970" h="805179">
                  <a:moveTo>
                    <a:pt x="365526" y="713589"/>
                  </a:moveTo>
                  <a:lnTo>
                    <a:pt x="337925" y="726948"/>
                  </a:lnTo>
                  <a:lnTo>
                    <a:pt x="344424" y="740664"/>
                  </a:lnTo>
                  <a:lnTo>
                    <a:pt x="371856" y="726948"/>
                  </a:lnTo>
                  <a:lnTo>
                    <a:pt x="365526" y="713589"/>
                  </a:lnTo>
                  <a:close/>
                </a:path>
                <a:path w="394970" h="805179">
                  <a:moveTo>
                    <a:pt x="27432" y="0"/>
                  </a:moveTo>
                  <a:lnTo>
                    <a:pt x="0" y="13716"/>
                  </a:lnTo>
                  <a:lnTo>
                    <a:pt x="337925" y="726948"/>
                  </a:lnTo>
                  <a:lnTo>
                    <a:pt x="365526" y="713589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4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24371" y="3666744"/>
              <a:ext cx="299085" cy="6350"/>
            </a:xfrm>
            <a:custGeom>
              <a:avLst/>
              <a:gdLst/>
              <a:ahLst/>
              <a:cxnLst/>
              <a:rect l="l" t="t" r="r" b="b"/>
              <a:pathLst>
                <a:path w="299085" h="6350">
                  <a:moveTo>
                    <a:pt x="0" y="6095"/>
                  </a:moveTo>
                  <a:lnTo>
                    <a:pt x="298703" y="0"/>
                  </a:lnTo>
                </a:path>
              </a:pathLst>
            </a:custGeom>
            <a:ln w="31432">
              <a:solidFill>
                <a:srgbClr val="0048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17207" y="3846576"/>
              <a:ext cx="459105" cy="431800"/>
            </a:xfrm>
            <a:custGeom>
              <a:avLst/>
              <a:gdLst/>
              <a:ahLst/>
              <a:cxnLst/>
              <a:rect l="l" t="t" r="r" b="b"/>
              <a:pathLst>
                <a:path w="459104" h="431800">
                  <a:moveTo>
                    <a:pt x="341375" y="0"/>
                  </a:moveTo>
                  <a:lnTo>
                    <a:pt x="79247" y="222503"/>
                  </a:lnTo>
                  <a:lnTo>
                    <a:pt x="21335" y="152399"/>
                  </a:lnTo>
                  <a:lnTo>
                    <a:pt x="0" y="409955"/>
                  </a:lnTo>
                  <a:lnTo>
                    <a:pt x="256031" y="431291"/>
                  </a:lnTo>
                  <a:lnTo>
                    <a:pt x="198119" y="361187"/>
                  </a:lnTo>
                  <a:lnTo>
                    <a:pt x="458723" y="140207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17207" y="3846576"/>
              <a:ext cx="459105" cy="431800"/>
            </a:xfrm>
            <a:custGeom>
              <a:avLst/>
              <a:gdLst/>
              <a:ahLst/>
              <a:cxnLst/>
              <a:rect l="l" t="t" r="r" b="b"/>
              <a:pathLst>
                <a:path w="459104" h="431800">
                  <a:moveTo>
                    <a:pt x="21335" y="152399"/>
                  </a:moveTo>
                  <a:lnTo>
                    <a:pt x="79247" y="222503"/>
                  </a:lnTo>
                  <a:lnTo>
                    <a:pt x="341375" y="0"/>
                  </a:lnTo>
                  <a:lnTo>
                    <a:pt x="458723" y="140207"/>
                  </a:lnTo>
                  <a:lnTo>
                    <a:pt x="198119" y="361187"/>
                  </a:lnTo>
                  <a:lnTo>
                    <a:pt x="256031" y="431291"/>
                  </a:lnTo>
                  <a:lnTo>
                    <a:pt x="0" y="409955"/>
                  </a:lnTo>
                  <a:lnTo>
                    <a:pt x="21335" y="152399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085075" y="4732019"/>
              <a:ext cx="460375" cy="429895"/>
            </a:xfrm>
            <a:custGeom>
              <a:avLst/>
              <a:gdLst/>
              <a:ahLst/>
              <a:cxnLst/>
              <a:rect l="l" t="t" r="r" b="b"/>
              <a:pathLst>
                <a:path w="460375" h="429895">
                  <a:moveTo>
                    <a:pt x="341375" y="0"/>
                  </a:moveTo>
                  <a:lnTo>
                    <a:pt x="80771" y="220979"/>
                  </a:lnTo>
                  <a:lnTo>
                    <a:pt x="21335" y="150875"/>
                  </a:lnTo>
                  <a:lnTo>
                    <a:pt x="0" y="408431"/>
                  </a:lnTo>
                  <a:lnTo>
                    <a:pt x="257555" y="429767"/>
                  </a:lnTo>
                  <a:lnTo>
                    <a:pt x="198119" y="359663"/>
                  </a:lnTo>
                  <a:lnTo>
                    <a:pt x="460247" y="138683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4284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85075" y="4732019"/>
              <a:ext cx="460375" cy="429895"/>
            </a:xfrm>
            <a:custGeom>
              <a:avLst/>
              <a:gdLst/>
              <a:ahLst/>
              <a:cxnLst/>
              <a:rect l="l" t="t" r="r" b="b"/>
              <a:pathLst>
                <a:path w="460375" h="429895">
                  <a:moveTo>
                    <a:pt x="21335" y="150875"/>
                  </a:moveTo>
                  <a:lnTo>
                    <a:pt x="80771" y="220979"/>
                  </a:lnTo>
                  <a:lnTo>
                    <a:pt x="341375" y="0"/>
                  </a:lnTo>
                  <a:lnTo>
                    <a:pt x="460247" y="138683"/>
                  </a:lnTo>
                  <a:lnTo>
                    <a:pt x="198119" y="359663"/>
                  </a:lnTo>
                  <a:lnTo>
                    <a:pt x="257555" y="429767"/>
                  </a:lnTo>
                  <a:lnTo>
                    <a:pt x="0" y="408431"/>
                  </a:lnTo>
                  <a:lnTo>
                    <a:pt x="21335" y="150875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01739" y="3660648"/>
              <a:ext cx="727075" cy="1618615"/>
            </a:xfrm>
            <a:custGeom>
              <a:avLst/>
              <a:gdLst/>
              <a:ahLst/>
              <a:cxnLst/>
              <a:rect l="l" t="t" r="r" b="b"/>
              <a:pathLst>
                <a:path w="727075" h="1618614">
                  <a:moveTo>
                    <a:pt x="668921" y="1538782"/>
                  </a:moveTo>
                  <a:lnTo>
                    <a:pt x="640080" y="1551432"/>
                  </a:lnTo>
                  <a:lnTo>
                    <a:pt x="720852" y="1618488"/>
                  </a:lnTo>
                  <a:lnTo>
                    <a:pt x="724650" y="1552956"/>
                  </a:lnTo>
                  <a:lnTo>
                    <a:pt x="675132" y="1552956"/>
                  </a:lnTo>
                  <a:lnTo>
                    <a:pt x="668921" y="1538782"/>
                  </a:lnTo>
                  <a:close/>
                </a:path>
                <a:path w="727075" h="1618614">
                  <a:moveTo>
                    <a:pt x="697690" y="1526164"/>
                  </a:moveTo>
                  <a:lnTo>
                    <a:pt x="668921" y="1538782"/>
                  </a:lnTo>
                  <a:lnTo>
                    <a:pt x="675132" y="1552956"/>
                  </a:lnTo>
                  <a:lnTo>
                    <a:pt x="704088" y="1540764"/>
                  </a:lnTo>
                  <a:lnTo>
                    <a:pt x="697690" y="1526164"/>
                  </a:lnTo>
                  <a:close/>
                </a:path>
                <a:path w="727075" h="1618614">
                  <a:moveTo>
                    <a:pt x="726948" y="1513332"/>
                  </a:moveTo>
                  <a:lnTo>
                    <a:pt x="697690" y="1526164"/>
                  </a:lnTo>
                  <a:lnTo>
                    <a:pt x="704088" y="1540764"/>
                  </a:lnTo>
                  <a:lnTo>
                    <a:pt x="675132" y="1552956"/>
                  </a:lnTo>
                  <a:lnTo>
                    <a:pt x="724650" y="1552956"/>
                  </a:lnTo>
                  <a:lnTo>
                    <a:pt x="726948" y="1513332"/>
                  </a:lnTo>
                  <a:close/>
                </a:path>
                <a:path w="727075" h="1618614">
                  <a:moveTo>
                    <a:pt x="28956" y="0"/>
                  </a:moveTo>
                  <a:lnTo>
                    <a:pt x="0" y="12192"/>
                  </a:lnTo>
                  <a:lnTo>
                    <a:pt x="668921" y="1538782"/>
                  </a:lnTo>
                  <a:lnTo>
                    <a:pt x="697690" y="1526164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48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098281" y="3490977"/>
            <a:ext cx="209550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50" b="1" spc="-50" dirty="0">
                <a:solidFill>
                  <a:srgbClr val="00607D"/>
                </a:solidFill>
                <a:latin typeface="Calibri"/>
                <a:cs typeface="Calibri"/>
              </a:rPr>
              <a:t>!</a:t>
            </a:r>
            <a:endParaRPr sz="44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99677" y="4364229"/>
            <a:ext cx="588010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50" b="1" spc="-25" dirty="0">
                <a:solidFill>
                  <a:srgbClr val="00607D"/>
                </a:solidFill>
                <a:latin typeface="Calibri"/>
                <a:cs typeface="Calibri"/>
              </a:rPr>
              <a:t>!!!</a:t>
            </a:r>
            <a:endParaRPr sz="445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8204" y="1382267"/>
            <a:ext cx="6484620" cy="5070475"/>
            <a:chOff x="108204" y="1382267"/>
            <a:chExt cx="6484620" cy="5070475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8700" y="1382267"/>
              <a:ext cx="1754124" cy="50703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204" y="3485388"/>
              <a:ext cx="2066544" cy="153009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5824" y="3489960"/>
              <a:ext cx="2052955" cy="1522730"/>
            </a:xfrm>
            <a:custGeom>
              <a:avLst/>
              <a:gdLst/>
              <a:ahLst/>
              <a:cxnLst/>
              <a:rect l="l" t="t" r="r" b="b"/>
              <a:pathLst>
                <a:path w="2052955" h="1522729">
                  <a:moveTo>
                    <a:pt x="0" y="1196339"/>
                  </a:moveTo>
                  <a:lnTo>
                    <a:pt x="1621535" y="163067"/>
                  </a:lnTo>
                  <a:lnTo>
                    <a:pt x="1517903" y="0"/>
                  </a:lnTo>
                  <a:lnTo>
                    <a:pt x="2052827" y="118871"/>
                  </a:lnTo>
                  <a:lnTo>
                    <a:pt x="1933955" y="652271"/>
                  </a:lnTo>
                  <a:lnTo>
                    <a:pt x="1830323" y="489203"/>
                  </a:lnTo>
                  <a:lnTo>
                    <a:pt x="207263" y="1522475"/>
                  </a:lnTo>
                  <a:lnTo>
                    <a:pt x="0" y="1196339"/>
                  </a:lnTo>
                  <a:close/>
                </a:path>
              </a:pathLst>
            </a:custGeom>
            <a:ln w="10477">
              <a:solidFill>
                <a:srgbClr val="2D5F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97950" y="1541782"/>
            <a:ext cx="1718310" cy="171577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-635">
              <a:lnSpc>
                <a:spcPct val="90300"/>
              </a:lnSpc>
              <a:spcBef>
                <a:spcPts val="570"/>
              </a:spcBef>
            </a:pPr>
            <a:r>
              <a:rPr sz="3950" spc="-880" dirty="0"/>
              <a:t>T</a:t>
            </a:r>
            <a:r>
              <a:rPr sz="3950" spc="-660" dirty="0"/>
              <a:t>r</a:t>
            </a:r>
            <a:r>
              <a:rPr sz="3950" spc="-750" dirty="0"/>
              <a:t>a</a:t>
            </a:r>
            <a:r>
              <a:rPr sz="3950" spc="-500" dirty="0"/>
              <a:t>ff</a:t>
            </a:r>
            <a:r>
              <a:rPr sz="3950" spc="-455" dirty="0"/>
              <a:t>i</a:t>
            </a:r>
            <a:r>
              <a:rPr sz="3950" spc="-195" dirty="0"/>
              <a:t>c</a:t>
            </a:r>
            <a:r>
              <a:rPr sz="3950" b="0" spc="-565" dirty="0">
                <a:latin typeface="Times New Roman"/>
                <a:cs typeface="Times New Roman"/>
              </a:rPr>
              <a:t> </a:t>
            </a:r>
            <a:r>
              <a:rPr sz="3950" spc="-930" dirty="0"/>
              <a:t>S</a:t>
            </a:r>
            <a:r>
              <a:rPr sz="3950" spc="-430" dirty="0"/>
              <a:t>i</a:t>
            </a:r>
            <a:r>
              <a:rPr sz="3950" spc="-810" dirty="0"/>
              <a:t>g</a:t>
            </a:r>
            <a:r>
              <a:rPr sz="3950" spc="-815" dirty="0"/>
              <a:t>n</a:t>
            </a:r>
            <a:r>
              <a:rPr sz="3950" spc="-725" dirty="0"/>
              <a:t>a</a:t>
            </a:r>
            <a:r>
              <a:rPr sz="3950" spc="-170" dirty="0"/>
              <a:t>l</a:t>
            </a:r>
            <a:r>
              <a:rPr sz="3950" b="0" spc="-650" dirty="0">
                <a:latin typeface="Times New Roman"/>
                <a:cs typeface="Times New Roman"/>
              </a:rPr>
              <a:t> </a:t>
            </a:r>
            <a:r>
              <a:rPr sz="3950" spc="-1145" dirty="0"/>
              <a:t>O</a:t>
            </a:r>
            <a:r>
              <a:rPr sz="3950" spc="-880" dirty="0"/>
              <a:t>p</a:t>
            </a:r>
            <a:r>
              <a:rPr sz="3950" spc="-869" dirty="0"/>
              <a:t>e</a:t>
            </a:r>
            <a:r>
              <a:rPr sz="3950" spc="-690" dirty="0"/>
              <a:t>r</a:t>
            </a:r>
            <a:r>
              <a:rPr sz="3950" spc="-780" dirty="0"/>
              <a:t>a</a:t>
            </a:r>
            <a:r>
              <a:rPr sz="3950" spc="-550" dirty="0"/>
              <a:t>t</a:t>
            </a:r>
            <a:r>
              <a:rPr sz="3950" spc="-484" dirty="0"/>
              <a:t>i</a:t>
            </a:r>
            <a:r>
              <a:rPr sz="3950" spc="-975" dirty="0"/>
              <a:t>o</a:t>
            </a:r>
            <a:r>
              <a:rPr sz="3950" spc="-225" dirty="0"/>
              <a:t>n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7963" y="3673858"/>
            <a:ext cx="183578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indent="-635">
              <a:lnSpc>
                <a:spcPts val="3920"/>
              </a:lnSpc>
              <a:spcBef>
                <a:spcPts val="600"/>
              </a:spcBef>
            </a:pPr>
            <a:r>
              <a:rPr sz="3600" b="1" spc="-825" dirty="0">
                <a:solidFill>
                  <a:srgbClr val="29367A"/>
                </a:solidFill>
                <a:latin typeface="Tahoma"/>
                <a:cs typeface="Tahoma"/>
              </a:rPr>
              <a:t>T</a:t>
            </a:r>
            <a:r>
              <a:rPr sz="3600" b="1" spc="-420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1115" dirty="0">
                <a:solidFill>
                  <a:srgbClr val="29367A"/>
                </a:solidFill>
                <a:latin typeface="Tahoma"/>
                <a:cs typeface="Tahoma"/>
              </a:rPr>
              <a:t>m</a:t>
            </a:r>
            <a:r>
              <a:rPr sz="3600" b="1" spc="25" dirty="0">
                <a:solidFill>
                  <a:srgbClr val="29367A"/>
                </a:solidFill>
                <a:latin typeface="Tahoma"/>
                <a:cs typeface="Tahoma"/>
              </a:rPr>
              <a:t>e</a:t>
            </a:r>
            <a:r>
              <a:rPr sz="3600" b="1" spc="-869" dirty="0">
                <a:solidFill>
                  <a:srgbClr val="29367A"/>
                </a:solidFill>
                <a:latin typeface="Tahoma"/>
                <a:cs typeface="Tahoma"/>
              </a:rPr>
              <a:t>S</a:t>
            </a:r>
            <a:r>
              <a:rPr sz="3600" b="1" spc="-780" dirty="0">
                <a:solidFill>
                  <a:srgbClr val="29367A"/>
                </a:solidFill>
                <a:latin typeface="Tahoma"/>
                <a:cs typeface="Tahoma"/>
              </a:rPr>
              <a:t>p</a:t>
            </a:r>
            <a:r>
              <a:rPr sz="3600" b="1" spc="-685" dirty="0">
                <a:solidFill>
                  <a:srgbClr val="29367A"/>
                </a:solidFill>
                <a:latin typeface="Tahoma"/>
                <a:cs typeface="Tahoma"/>
              </a:rPr>
              <a:t>a</a:t>
            </a:r>
            <a:r>
              <a:rPr sz="3600" b="1" spc="-655" dirty="0">
                <a:solidFill>
                  <a:srgbClr val="29367A"/>
                </a:solidFill>
                <a:latin typeface="Tahoma"/>
                <a:cs typeface="Tahoma"/>
              </a:rPr>
              <a:t>c</a:t>
            </a:r>
            <a:r>
              <a:rPr sz="3600" b="1" spc="-185" dirty="0">
                <a:solidFill>
                  <a:srgbClr val="29367A"/>
                </a:solidFill>
                <a:latin typeface="Tahoma"/>
                <a:cs typeface="Tahoma"/>
              </a:rPr>
              <a:t>e</a:t>
            </a:r>
            <a:r>
              <a:rPr sz="3600" spc="-615" dirty="0">
                <a:solidFill>
                  <a:srgbClr val="29367A"/>
                </a:solidFill>
                <a:latin typeface="Times New Roman"/>
                <a:cs typeface="Times New Roman"/>
              </a:rPr>
              <a:t> </a:t>
            </a:r>
            <a:r>
              <a:rPr sz="3600" b="1" spc="-1130" dirty="0">
                <a:solidFill>
                  <a:srgbClr val="29367A"/>
                </a:solidFill>
                <a:latin typeface="Tahoma"/>
                <a:cs typeface="Tahoma"/>
              </a:rPr>
              <a:t>D</a:t>
            </a:r>
            <a:r>
              <a:rPr sz="3600" b="1" spc="-425" dirty="0">
                <a:solidFill>
                  <a:srgbClr val="29367A"/>
                </a:solidFill>
                <a:latin typeface="Tahoma"/>
                <a:cs typeface="Tahoma"/>
              </a:rPr>
              <a:t>i</a:t>
            </a:r>
            <a:r>
              <a:rPr sz="3600" b="1" spc="-690" dirty="0">
                <a:solidFill>
                  <a:srgbClr val="29367A"/>
                </a:solidFill>
                <a:latin typeface="Tahoma"/>
                <a:cs typeface="Tahoma"/>
              </a:rPr>
              <a:t>a</a:t>
            </a:r>
            <a:r>
              <a:rPr sz="3600" b="1" spc="-775" dirty="0">
                <a:solidFill>
                  <a:srgbClr val="29367A"/>
                </a:solidFill>
                <a:latin typeface="Tahoma"/>
                <a:cs typeface="Tahoma"/>
              </a:rPr>
              <a:t>g</a:t>
            </a:r>
            <a:r>
              <a:rPr sz="3600" b="1" spc="-610" dirty="0">
                <a:solidFill>
                  <a:srgbClr val="29367A"/>
                </a:solidFill>
                <a:latin typeface="Tahoma"/>
                <a:cs typeface="Tahoma"/>
              </a:rPr>
              <a:t>r</a:t>
            </a:r>
            <a:r>
              <a:rPr sz="3600" b="1" spc="-690" dirty="0">
                <a:solidFill>
                  <a:srgbClr val="29367A"/>
                </a:solidFill>
                <a:latin typeface="Tahoma"/>
                <a:cs typeface="Tahoma"/>
              </a:rPr>
              <a:t>a</a:t>
            </a:r>
            <a:r>
              <a:rPr sz="3600" b="1" spc="-190" dirty="0">
                <a:solidFill>
                  <a:srgbClr val="29367A"/>
                </a:solidFill>
                <a:latin typeface="Tahoma"/>
                <a:cs typeface="Tahoma"/>
              </a:rPr>
              <a:t>m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002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05"/>
              </a:spcBef>
            </a:pPr>
            <a:r>
              <a:rPr spc="-1220" dirty="0"/>
              <a:t>P</a:t>
            </a:r>
            <a:r>
              <a:rPr spc="-815" dirty="0"/>
              <a:t>r</a:t>
            </a:r>
            <a:r>
              <a:rPr spc="-1175" dirty="0"/>
              <a:t>o</a:t>
            </a:r>
            <a:r>
              <a:rPr spc="-645" dirty="0"/>
              <a:t>j</a:t>
            </a:r>
            <a:r>
              <a:rPr spc="-1025" dirty="0"/>
              <a:t>e</a:t>
            </a:r>
            <a:r>
              <a:rPr spc="-869" dirty="0"/>
              <a:t>c</a:t>
            </a:r>
            <a:r>
              <a:rPr spc="-229" dirty="0"/>
              <a:t>t</a:t>
            </a:r>
            <a:r>
              <a:rPr b="0" spc="-525" dirty="0">
                <a:latin typeface="Times New Roman"/>
                <a:cs typeface="Times New Roman"/>
              </a:rPr>
              <a:t> </a:t>
            </a:r>
            <a:r>
              <a:rPr spc="-1150" dirty="0"/>
              <a:t>F</a:t>
            </a:r>
            <a:r>
              <a:rPr spc="-1105" dirty="0"/>
              <a:t>o</a:t>
            </a:r>
            <a:r>
              <a:rPr spc="-800" dirty="0"/>
              <a:t>c</a:t>
            </a:r>
            <a:r>
              <a:rPr spc="-1019" dirty="0"/>
              <a:t>u</a:t>
            </a:r>
            <a:r>
              <a:rPr spc="-160" dirty="0"/>
              <a:t>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522</Words>
  <Application>Microsoft Office PowerPoint</Application>
  <PresentationFormat>Custom</PresentationFormat>
  <Paragraphs>124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Segoe UI</vt:lpstr>
      <vt:lpstr>Tahoma</vt:lpstr>
      <vt:lpstr>Times New Roman</vt:lpstr>
      <vt:lpstr>Office Theme</vt:lpstr>
      <vt:lpstr>NCTCOG Freight Optimization System</vt:lpstr>
      <vt:lpstr>Project Context</vt:lpstr>
      <vt:lpstr>NCTCOGFreight Vehicle IntersectionOptimization ServicesProject</vt:lpstr>
      <vt:lpstr>Example</vt:lpstr>
      <vt:lpstr>PowerPoint Presentation</vt:lpstr>
      <vt:lpstr>Traffic Signals</vt:lpstr>
      <vt:lpstr>Traffic Signal Operation</vt:lpstr>
      <vt:lpstr>Traffic Signal Operation</vt:lpstr>
      <vt:lpstr>Project Focus</vt:lpstr>
      <vt:lpstr>PowerPoint Presentation</vt:lpstr>
      <vt:lpstr>Project Vision</vt:lpstr>
      <vt:lpstr>Project Concept</vt:lpstr>
      <vt:lpstr>Deployment Locations HowToProvideInput</vt:lpstr>
      <vt:lpstr>PowerPoint Presentation</vt:lpstr>
      <vt:lpstr>PowerPoint Presentation</vt:lpstr>
      <vt:lpstr>Smart Priority</vt:lpstr>
      <vt:lpstr>Freight Signal Priority Architecture</vt:lpstr>
      <vt:lpstr>PowerPoint Presentation</vt:lpstr>
      <vt:lpstr>G LO SA Green Light</vt:lpstr>
      <vt:lpstr>Specific Locations</vt:lpstr>
      <vt:lpstr>GarlandLocations</vt:lpstr>
      <vt:lpstr>McKinney Locations</vt:lpstr>
      <vt:lpstr>CarroltonLocations</vt:lpstr>
      <vt:lpstr>Arlingtonand GrandPrairieLocations</vt:lpstr>
      <vt:lpstr>DFWIALocations</vt:lpstr>
      <vt:lpstr>BehindtheScenes</vt:lpstr>
      <vt:lpstr>PowerPoint Presentation</vt:lpstr>
      <vt:lpstr>PowerPoint Presentation</vt:lpstr>
      <vt:lpstr>Public Engagement</vt:lpstr>
      <vt:lpstr>PowerPoint Presentation</vt:lpstr>
      <vt:lpstr>BENEFITS</vt:lpstr>
      <vt:lpstr>ExpectedBenefits</vt:lpstr>
      <vt:lpstr>Traffic Signal Operation</vt:lpstr>
      <vt:lpstr>EPA MOVES</vt:lpstr>
      <vt:lpstr>Tracking Benefi ts</vt:lpstr>
      <vt:lpstr>PowerPoint Presentation</vt:lpstr>
      <vt:lpstr>PowerPoint Presentation</vt:lpstr>
      <vt:lpstr>PowerPoint Presentation</vt:lpstr>
      <vt:lpstr>Project Status</vt:lpstr>
      <vt:lpstr>Project Status</vt:lpstr>
      <vt:lpstr>Today’sActions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Savannah Briscoe</dc:creator>
  <cp:lastModifiedBy>Savannah Briscoe</cp:lastModifiedBy>
  <cp:revision>1</cp:revision>
  <dcterms:created xsi:type="dcterms:W3CDTF">2024-06-25T13:00:56Z</dcterms:created>
  <dcterms:modified xsi:type="dcterms:W3CDTF">2024-06-25T13:02:13Z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2024-06-18T00:00:00Z</vt:filetime>
  </property>
  <property fmtid="{D5CDD505-2E9C-101B-9397-08002B2CF9AE}" pid="3" name="Creator">
    <vt:lpwstr>Bluebeam Stapler 20.2.85.2</vt:lpwstr>
  </property>
  <property fmtid="{D5CDD505-2E9C-101B-9397-08002B2CF9AE}" pid="4" name="LastSaved">
    <vt:filetime>2024-06-25T00:00:00Z</vt:filetime>
  </property>
  <property fmtid="{D5CDD505-2E9C-101B-9397-08002B2CF9AE}" pid="5" name="Producer">
    <vt:lpwstr>Bluebeam Brewery 5.0</vt:lpwstr>
  </property>
</Properties>
</file>