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9" r:id="rId2"/>
    <p:sldId id="256" r:id="rId3"/>
    <p:sldId id="257" r:id="rId4"/>
    <p:sldId id="258" r:id="rId5"/>
    <p:sldId id="259" r:id="rId6"/>
    <p:sldId id="260" r:id="rId7"/>
    <p:sldId id="294" r:id="rId8"/>
    <p:sldId id="261" r:id="rId9"/>
    <p:sldId id="295" r:id="rId10"/>
    <p:sldId id="263" r:id="rId11"/>
    <p:sldId id="264" r:id="rId12"/>
    <p:sldId id="265" r:id="rId13"/>
    <p:sldId id="266" r:id="rId14"/>
    <p:sldId id="267" r:id="rId15"/>
    <p:sldId id="300" r:id="rId16"/>
    <p:sldId id="301" r:id="rId17"/>
    <p:sldId id="296" r:id="rId18"/>
    <p:sldId id="297" r:id="rId19"/>
    <p:sldId id="271" r:id="rId20"/>
    <p:sldId id="272" r:id="rId21"/>
    <p:sldId id="302" r:id="rId22"/>
    <p:sldId id="274" r:id="rId23"/>
    <p:sldId id="275" r:id="rId24"/>
    <p:sldId id="276" r:id="rId25"/>
    <p:sldId id="278" r:id="rId26"/>
    <p:sldId id="303" r:id="rId27"/>
    <p:sldId id="285" r:id="rId28"/>
    <p:sldId id="286" r:id="rId29"/>
    <p:sldId id="287" r:id="rId30"/>
    <p:sldId id="289" r:id="rId31"/>
    <p:sldId id="290" r:id="rId32"/>
    <p:sldId id="292" r:id="rId33"/>
    <p:sldId id="293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4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3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7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1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8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2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5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1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2C23-412B-4B23-B977-6400A803173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B33D6-A807-43F1-BA47-AC9E70072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6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swm.nctcog.org/Documents/technical_manual/Construction%20Controls_9-201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swm.nctcog.org/Documents/technical_manual/Construction%20Controls_9-2014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PWCS Fifth Edition</a:t>
            </a:r>
            <a:br>
              <a:rPr lang="en-US" dirty="0" smtClean="0"/>
            </a:br>
            <a:r>
              <a:rPr lang="en-US" dirty="0" smtClean="0"/>
              <a:t>DIVISION 1000 Edits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567313"/>
            <a:ext cx="5143500" cy="2779887"/>
          </a:xfrm>
        </p:spPr>
        <p:txBody>
          <a:bodyPr/>
          <a:lstStyle/>
          <a:p>
            <a:r>
              <a:rPr lang="en-US" dirty="0" smtClean="0"/>
              <a:t>As of 10/19/2018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4350" y="6403623"/>
            <a:ext cx="59445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60726"/>
            <a:ext cx="6858000" cy="9270547"/>
          </a:xfrm>
          <a:prstGeom prst="rect">
            <a:avLst/>
          </a:prstGeom>
        </p:spPr>
      </p:pic>
      <p:cxnSp>
        <p:nvCxnSpPr>
          <p:cNvPr id="5" name="Google Shape;292;p32"/>
          <p:cNvCxnSpPr/>
          <p:nvPr/>
        </p:nvCxnSpPr>
        <p:spPr>
          <a:xfrm flipV="1">
            <a:off x="5128522" y="10464800"/>
            <a:ext cx="709751" cy="14382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93;p32"/>
          <p:cNvSpPr txBox="1"/>
          <p:nvPr/>
        </p:nvSpPr>
        <p:spPr>
          <a:xfrm>
            <a:off x="4802918" y="10608625"/>
            <a:ext cx="1673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Update Drawing Date</a:t>
            </a:r>
            <a:endParaRPr sz="1100" dirty="0">
              <a:solidFill>
                <a:srgbClr val="FF0000"/>
              </a:solidFill>
            </a:endParaRPr>
          </a:p>
        </p:txBody>
      </p:sp>
      <p:cxnSp>
        <p:nvCxnSpPr>
          <p:cNvPr id="8" name="Google Shape;295;p32"/>
          <p:cNvCxnSpPr/>
          <p:nvPr/>
        </p:nvCxnSpPr>
        <p:spPr>
          <a:xfrm flipV="1">
            <a:off x="4204875" y="6095999"/>
            <a:ext cx="1513754" cy="9135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296;p32"/>
          <p:cNvSpPr txBox="1"/>
          <p:nvPr/>
        </p:nvSpPr>
        <p:spPr>
          <a:xfrm>
            <a:off x="5639768" y="5606699"/>
            <a:ext cx="1171274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CC0000"/>
                </a:solidFill>
              </a:rPr>
              <a:t>6” x 6” or 4” x 4” WELDED WIRE MESH</a:t>
            </a:r>
            <a:endParaRPr sz="1000" dirty="0">
              <a:solidFill>
                <a:srgbClr val="CC0000"/>
              </a:solidFill>
            </a:endParaRPr>
          </a:p>
        </p:txBody>
      </p:sp>
      <p:sp>
        <p:nvSpPr>
          <p:cNvPr id="10" name="Google Shape;297;p32"/>
          <p:cNvSpPr/>
          <p:nvPr/>
        </p:nvSpPr>
        <p:spPr>
          <a:xfrm>
            <a:off x="5762073" y="5640803"/>
            <a:ext cx="152400" cy="393600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298;p32"/>
          <p:cNvCxnSpPr>
            <a:stCxn id="10" idx="1"/>
          </p:cNvCxnSpPr>
          <p:nvPr/>
        </p:nvCxnSpPr>
        <p:spPr>
          <a:xfrm flipH="1">
            <a:off x="5457371" y="5837603"/>
            <a:ext cx="304702" cy="1968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145077" y="162733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1050B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786"/>
            <a:ext cx="6858000" cy="86884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145619" y="3005670"/>
            <a:ext cx="148855" cy="1096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35448" y="2896000"/>
            <a:ext cx="76254" cy="1096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5346" y="5444070"/>
            <a:ext cx="148855" cy="1096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3" y="7752254"/>
            <a:ext cx="385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HEIGHT (H) AND SPACING (L) OF CHECK DAM AS PROVIDED IN PLANS BY OWNER OR OWNER’S REPRESENTATIVE. PROVIDE CALCULATIONS UPON REQUEST OF THE REVIEWING AGENCY.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91516" y="9112102"/>
            <a:ext cx="1818168" cy="318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39209" y="9242224"/>
            <a:ext cx="4632251" cy="318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39209" y="9440106"/>
            <a:ext cx="4770475" cy="1344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39209" y="9740550"/>
            <a:ext cx="4770475" cy="2189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ket 21"/>
          <p:cNvSpPr/>
          <p:nvPr/>
        </p:nvSpPr>
        <p:spPr>
          <a:xfrm rot="16200000">
            <a:off x="866910" y="7727686"/>
            <a:ext cx="215428" cy="1495701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22475" y="8583251"/>
            <a:ext cx="2169041" cy="5288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20476" y="2922006"/>
            <a:ext cx="29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H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7306" y="2825339"/>
            <a:ext cx="29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H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5571" y="4613521"/>
            <a:ext cx="29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H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412049" y="4714700"/>
            <a:ext cx="76254" cy="1096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992" y="208825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1060A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993574" y="9882180"/>
            <a:ext cx="2634569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Replacing Original Drawing 1060A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749"/>
            <a:ext cx="6858000" cy="9080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098" y="1210731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1060B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9" y="2705099"/>
            <a:ext cx="6812422" cy="71646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47777" y="8091377"/>
            <a:ext cx="1360967" cy="276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56121" y="9133367"/>
            <a:ext cx="478465" cy="212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399" y="8990111"/>
            <a:ext cx="637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EXIT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048" y="2925558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1070A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399" y="9352369"/>
            <a:ext cx="2634569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Replacing Original Drawing 1070A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9" y="2686049"/>
            <a:ext cx="6827451" cy="723144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88019" y="3147237"/>
            <a:ext cx="818707" cy="983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06726" y="5282491"/>
            <a:ext cx="666307" cy="763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43517" y="5784112"/>
            <a:ext cx="655674" cy="35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43517" y="6560288"/>
            <a:ext cx="655674" cy="141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57592" y="2940679"/>
            <a:ext cx="201320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*REPLACE “ENTRANCE” WITH EXIT THROUGHOUT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01" y="2285939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1070B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22455"/>
            <a:ext cx="6858000" cy="81585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61;p14"/>
          <p:cNvGraphicFramePr/>
          <p:nvPr>
            <p:extLst>
              <p:ext uri="{D42A27DB-BD31-4B8C-83A1-F6EECF244321}">
                <p14:modId xmlns:p14="http://schemas.microsoft.com/office/powerpoint/2010/main" val="4175307422"/>
              </p:ext>
            </p:extLst>
          </p:nvPr>
        </p:nvGraphicFramePr>
        <p:xfrm>
          <a:off x="3933962" y="9718043"/>
          <a:ext cx="2877572" cy="1036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38786"/>
                <a:gridCol w="1438786"/>
              </a:tblGrid>
              <a:tr h="32350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Standard Specification Reference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0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Date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Standard Drawing No.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1" dirty="0">
                          <a:solidFill>
                            <a:srgbClr val="990000"/>
                          </a:solidFill>
                        </a:rPr>
                        <a:t>New Drawing</a:t>
                      </a:r>
                      <a:endParaRPr sz="1100" i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Google Shape;62;p14"/>
          <p:cNvSpPr txBox="1"/>
          <p:nvPr/>
        </p:nvSpPr>
        <p:spPr>
          <a:xfrm>
            <a:off x="3004041" y="7143547"/>
            <a:ext cx="3382472" cy="5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rgbClr val="C00000"/>
                </a:solidFill>
              </a:rPr>
              <a:t>HEIGHT (H) AND SPACING (L) OF CHECK DAM AS </a:t>
            </a:r>
            <a:r>
              <a:rPr lang="en" sz="1000" dirty="0">
                <a:solidFill>
                  <a:srgbClr val="C00000"/>
                </a:solidFill>
              </a:rPr>
              <a:t>PROVIDED IN PLANS BY OWNER OR OWNER’S </a:t>
            </a:r>
            <a:r>
              <a:rPr lang="en" sz="1000" dirty="0" smtClean="0">
                <a:solidFill>
                  <a:srgbClr val="C00000"/>
                </a:solidFill>
              </a:rPr>
              <a:t>REPRESENTATIVE. PROVIDE CALCULATIONS UPON REQUEST OF THE REVIEWING AGENCY.</a:t>
            </a:r>
            <a:endParaRPr sz="1000" dirty="0">
              <a:solidFill>
                <a:srgbClr val="C00000"/>
              </a:solidFill>
            </a:endParaRPr>
          </a:p>
        </p:txBody>
      </p:sp>
      <p:cxnSp>
        <p:nvCxnSpPr>
          <p:cNvPr id="9" name="Google Shape;65;p14"/>
          <p:cNvCxnSpPr/>
          <p:nvPr/>
        </p:nvCxnSpPr>
        <p:spPr>
          <a:xfrm flipV="1">
            <a:off x="973237" y="8575207"/>
            <a:ext cx="5007838" cy="4092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68;p14"/>
          <p:cNvCxnSpPr/>
          <p:nvPr/>
        </p:nvCxnSpPr>
        <p:spPr>
          <a:xfrm flipH="1">
            <a:off x="3372226" y="7709395"/>
            <a:ext cx="360325" cy="535666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65;p14"/>
          <p:cNvCxnSpPr/>
          <p:nvPr/>
        </p:nvCxnSpPr>
        <p:spPr>
          <a:xfrm flipV="1">
            <a:off x="973237" y="8744702"/>
            <a:ext cx="5187720" cy="187265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65;p14"/>
          <p:cNvCxnSpPr/>
          <p:nvPr/>
        </p:nvCxnSpPr>
        <p:spPr>
          <a:xfrm flipV="1">
            <a:off x="700037" y="8322446"/>
            <a:ext cx="3443224" cy="29219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65;p14"/>
          <p:cNvCxnSpPr/>
          <p:nvPr/>
        </p:nvCxnSpPr>
        <p:spPr>
          <a:xfrm flipV="1">
            <a:off x="3414776" y="8196066"/>
            <a:ext cx="2566299" cy="56242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Left Bracket 25"/>
          <p:cNvSpPr/>
          <p:nvPr/>
        </p:nvSpPr>
        <p:spPr>
          <a:xfrm rot="16200000">
            <a:off x="4580644" y="5903526"/>
            <a:ext cx="229266" cy="3382472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4999" y="1872105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1080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04364" y="9145962"/>
            <a:ext cx="2634569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Replacing Original Drawing 1080A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7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338791"/>
            <a:ext cx="6858000" cy="84862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74;p15"/>
          <p:cNvGraphicFramePr/>
          <p:nvPr>
            <p:extLst>
              <p:ext uri="{D42A27DB-BD31-4B8C-83A1-F6EECF244321}">
                <p14:modId xmlns:p14="http://schemas.microsoft.com/office/powerpoint/2010/main" val="2198013476"/>
              </p:ext>
            </p:extLst>
          </p:nvPr>
        </p:nvGraphicFramePr>
        <p:xfrm>
          <a:off x="3645321" y="9690175"/>
          <a:ext cx="2976936" cy="1036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8468"/>
                <a:gridCol w="1488468"/>
              </a:tblGrid>
              <a:tr h="372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Standard Specification Reference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Date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Standard Drawing No.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i="1" dirty="0">
                          <a:solidFill>
                            <a:srgbClr val="990000"/>
                          </a:solidFill>
                        </a:rPr>
                        <a:t>New Drawing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Google Shape;62;p14"/>
          <p:cNvSpPr txBox="1"/>
          <p:nvPr/>
        </p:nvSpPr>
        <p:spPr>
          <a:xfrm>
            <a:off x="4945" y="6148936"/>
            <a:ext cx="2124684" cy="103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1000" dirty="0" smtClean="0">
                <a:solidFill>
                  <a:srgbClr val="C00000"/>
                </a:solidFill>
              </a:rPr>
              <a:t>HEIGHT (H) AND SPACING (L) OF CHECK DAM AS </a:t>
            </a:r>
            <a:r>
              <a:rPr lang="en" sz="1000" dirty="0">
                <a:solidFill>
                  <a:srgbClr val="C00000"/>
                </a:solidFill>
              </a:rPr>
              <a:t>PROVIDED IN PLANS BY OWNER OR OWNER’S </a:t>
            </a:r>
            <a:r>
              <a:rPr lang="en" sz="1000" dirty="0" smtClean="0">
                <a:solidFill>
                  <a:srgbClr val="C00000"/>
                </a:solidFill>
              </a:rPr>
              <a:t>REPRESENTATIVE. </a:t>
            </a:r>
            <a:r>
              <a:rPr lang="en-US" sz="1000" dirty="0">
                <a:solidFill>
                  <a:srgbClr val="C00000"/>
                </a:solidFill>
              </a:rPr>
              <a:t>PROVIDE CALCULATIONS UPON REQUEST OF THE REVIEWING AGENCY.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C00000"/>
              </a:solidFill>
            </a:endParaRPr>
          </a:p>
        </p:txBody>
      </p:sp>
      <p:cxnSp>
        <p:nvCxnSpPr>
          <p:cNvPr id="7" name="Google Shape;65;p14"/>
          <p:cNvCxnSpPr/>
          <p:nvPr/>
        </p:nvCxnSpPr>
        <p:spPr>
          <a:xfrm flipV="1">
            <a:off x="1067287" y="8147807"/>
            <a:ext cx="5007838" cy="4092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68;p14"/>
          <p:cNvCxnSpPr/>
          <p:nvPr/>
        </p:nvCxnSpPr>
        <p:spPr>
          <a:xfrm>
            <a:off x="2129629" y="6800707"/>
            <a:ext cx="1379197" cy="1011655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65;p14"/>
          <p:cNvCxnSpPr/>
          <p:nvPr/>
        </p:nvCxnSpPr>
        <p:spPr>
          <a:xfrm flipV="1">
            <a:off x="1067287" y="8394091"/>
            <a:ext cx="5187720" cy="187265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65;p14"/>
          <p:cNvCxnSpPr/>
          <p:nvPr/>
        </p:nvCxnSpPr>
        <p:spPr>
          <a:xfrm flipV="1">
            <a:off x="794087" y="7909526"/>
            <a:ext cx="3443224" cy="29219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65;p14"/>
          <p:cNvCxnSpPr/>
          <p:nvPr/>
        </p:nvCxnSpPr>
        <p:spPr>
          <a:xfrm flipV="1">
            <a:off x="3508826" y="7769696"/>
            <a:ext cx="2566299" cy="56242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Left Bracket 15"/>
          <p:cNvSpPr/>
          <p:nvPr/>
        </p:nvSpPr>
        <p:spPr>
          <a:xfrm rot="10800000">
            <a:off x="1761875" y="6176502"/>
            <a:ext cx="367754" cy="1048291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62;p14"/>
          <p:cNvSpPr txBox="1"/>
          <p:nvPr/>
        </p:nvSpPr>
        <p:spPr>
          <a:xfrm>
            <a:off x="3991321" y="6109456"/>
            <a:ext cx="423120" cy="28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rgbClr val="C00000"/>
                </a:solidFill>
              </a:rPr>
              <a:t>(H)</a:t>
            </a:r>
            <a:endParaRPr sz="1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966" y="1593811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1090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1488" y="9642642"/>
            <a:ext cx="3173833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New Drawing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T</a:t>
            </a:r>
            <a:r>
              <a:rPr lang="en-US" sz="1400" i="1" dirty="0" smtClean="0">
                <a:solidFill>
                  <a:srgbClr val="FF0000"/>
                </a:solidFill>
              </a:rPr>
              <a:t>aken from </a:t>
            </a:r>
            <a:r>
              <a:rPr lang="en-US" sz="1400" i="1" dirty="0" err="1" smtClean="0">
                <a:solidFill>
                  <a:srgbClr val="FF0000"/>
                </a:solidFill>
              </a:rPr>
              <a:t>iSWM</a:t>
            </a:r>
            <a:r>
              <a:rPr lang="en-US" sz="1400" i="1" dirty="0" smtClean="0">
                <a:solidFill>
                  <a:srgbClr val="FF0000"/>
                </a:solidFill>
              </a:rPr>
              <a:t> manual to accompany  Figure 2.3/1080 replacement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34843"/>
            <a:ext cx="6858000" cy="80240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91;p17"/>
          <p:cNvCxnSpPr/>
          <p:nvPr/>
        </p:nvCxnSpPr>
        <p:spPr>
          <a:xfrm flipH="1">
            <a:off x="1146000" y="9299265"/>
            <a:ext cx="4471029" cy="4354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Connector 2"/>
          <p:cNvCxnSpPr/>
          <p:nvPr/>
        </p:nvCxnSpPr>
        <p:spPr>
          <a:xfrm>
            <a:off x="881149" y="8124597"/>
            <a:ext cx="2921924" cy="4447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014" y="7741343"/>
            <a:ext cx="5199321" cy="1807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62;p14"/>
          <p:cNvSpPr txBox="1"/>
          <p:nvPr/>
        </p:nvSpPr>
        <p:spPr>
          <a:xfrm>
            <a:off x="329615" y="9474199"/>
            <a:ext cx="5386504" cy="100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C00000"/>
                </a:solidFill>
              </a:rPr>
              <a:t>NOTES: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ACTUAL DIMENSIONS OF THE SEDIMENT TRAP SHALL BE DESIGNED BASED ON FLOW CONDITIONS AND SITE TOPOGRAPHY.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PROVIDE CALCULATIONS UPON REQUEST OF THE REVIEWING AGENCY.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DESIGN OF VOLUME, HEIGHT, SLOPE, AND LENGTH AS PROVIDED IN PLANS PROVIDED BY OWNER OR OWNER’S REPRESENTATIVE.</a:t>
            </a:r>
            <a:endParaRPr lang="en-US" sz="1000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9" name="Google Shape;74;p15"/>
          <p:cNvGraphicFramePr/>
          <p:nvPr>
            <p:extLst>
              <p:ext uri="{D42A27DB-BD31-4B8C-83A1-F6EECF244321}">
                <p14:modId xmlns:p14="http://schemas.microsoft.com/office/powerpoint/2010/main" val="336037580"/>
              </p:ext>
            </p:extLst>
          </p:nvPr>
        </p:nvGraphicFramePr>
        <p:xfrm>
          <a:off x="4486275" y="8051198"/>
          <a:ext cx="2193317" cy="1036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3011"/>
                <a:gridCol w="1430306"/>
              </a:tblGrid>
              <a:tr h="372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Standard Specification Reference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990000"/>
                          </a:solidFill>
                        </a:rPr>
                        <a:t>202.12*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Date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Standard Drawing No.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i="0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Left Bracket 8"/>
          <p:cNvSpPr/>
          <p:nvPr/>
        </p:nvSpPr>
        <p:spPr>
          <a:xfrm>
            <a:off x="329615" y="9474199"/>
            <a:ext cx="277846" cy="1068710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8538" y="8124598"/>
            <a:ext cx="254476" cy="13343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966" y="1593811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1100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10105" y="8771830"/>
            <a:ext cx="2634569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Replacing Original Drawing 1090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90" y="2860546"/>
            <a:ext cx="5915025" cy="77357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8" y="1567159"/>
            <a:ext cx="6706559" cy="8184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92;p17"/>
          <p:cNvCxnSpPr/>
          <p:nvPr/>
        </p:nvCxnSpPr>
        <p:spPr>
          <a:xfrm flipH="1">
            <a:off x="1258492" y="9471406"/>
            <a:ext cx="4212668" cy="108897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traight Connector 6"/>
          <p:cNvCxnSpPr/>
          <p:nvPr/>
        </p:nvCxnSpPr>
        <p:spPr>
          <a:xfrm>
            <a:off x="745556" y="7823808"/>
            <a:ext cx="2776724" cy="4039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2450" y="7270297"/>
            <a:ext cx="2793451" cy="3080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086100" y="7623670"/>
            <a:ext cx="482922" cy="3564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oogle Shape;74;p15"/>
          <p:cNvGraphicFramePr/>
          <p:nvPr>
            <p:extLst>
              <p:ext uri="{D42A27DB-BD31-4B8C-83A1-F6EECF244321}">
                <p14:modId xmlns:p14="http://schemas.microsoft.com/office/powerpoint/2010/main" val="192271663"/>
              </p:ext>
            </p:extLst>
          </p:nvPr>
        </p:nvGraphicFramePr>
        <p:xfrm>
          <a:off x="4311670" y="9580303"/>
          <a:ext cx="2193317" cy="1036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3011"/>
                <a:gridCol w="1430306"/>
              </a:tblGrid>
              <a:tr h="372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Standard Specification Reference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990000"/>
                          </a:solidFill>
                        </a:rPr>
                        <a:t>202.12*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Date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990000"/>
                          </a:solidFill>
                        </a:rPr>
                        <a:t>Standard Drawing No.</a:t>
                      </a:r>
                      <a:endParaRPr sz="1100" dirty="0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i="0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 flipH="1">
            <a:off x="3905250" y="7210425"/>
            <a:ext cx="2143125" cy="14001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29343" y="7210425"/>
            <a:ext cx="2119032" cy="13885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36023" y="5947954"/>
            <a:ext cx="2020388" cy="4093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856411" y="6156960"/>
            <a:ext cx="153270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62;p14"/>
          <p:cNvSpPr txBox="1"/>
          <p:nvPr/>
        </p:nvSpPr>
        <p:spPr>
          <a:xfrm>
            <a:off x="4358471" y="5965098"/>
            <a:ext cx="1397895" cy="23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 dirty="0" smtClean="0">
                <a:solidFill>
                  <a:srgbClr val="C00000"/>
                </a:solidFill>
              </a:rPr>
              <a:t>(move to this side)</a:t>
            </a:r>
            <a:endParaRPr sz="1000" i="1" dirty="0">
              <a:solidFill>
                <a:srgbClr val="C00000"/>
              </a:solidFill>
            </a:endParaRPr>
          </a:p>
        </p:txBody>
      </p:sp>
      <p:sp>
        <p:nvSpPr>
          <p:cNvPr id="41" name="Google Shape;62;p14"/>
          <p:cNvSpPr txBox="1"/>
          <p:nvPr/>
        </p:nvSpPr>
        <p:spPr>
          <a:xfrm>
            <a:off x="3454354" y="4769042"/>
            <a:ext cx="524491" cy="24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rgbClr val="C00000"/>
                </a:solidFill>
              </a:rPr>
              <a:t>SIDE</a:t>
            </a:r>
            <a:endParaRPr sz="1000" dirty="0">
              <a:solidFill>
                <a:srgbClr val="C00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522280" y="4769042"/>
            <a:ext cx="262246" cy="688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51372" y="6128656"/>
            <a:ext cx="180474" cy="761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62228" y="6204855"/>
            <a:ext cx="789144" cy="4160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5292" y="6584404"/>
            <a:ext cx="145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Remove internal leader line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5" name="Google Shape;62;p14"/>
          <p:cNvSpPr txBox="1"/>
          <p:nvPr/>
        </p:nvSpPr>
        <p:spPr>
          <a:xfrm>
            <a:off x="3569022" y="7784086"/>
            <a:ext cx="2976792" cy="15026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C00000"/>
                </a:solidFill>
              </a:rPr>
              <a:t>NOTES: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ACTUAL DIMENSIONS OF THE SEDIMENT TRAP SHALL BE DESIGNED BASED ON FLOW CONDITIONS AND SITE TOPOGRAPHY.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PROVIDE CALCULATIONS UPON REQUEST OF THE REVIEWING AGENCY.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C00000"/>
                </a:solidFill>
              </a:rPr>
              <a:t>DESIGN OF VOLUME, HEIGHT, SLOPE, AND LENGTH AS PROVIDED IN PLANS PROVIDED BY OWNER OR OWNER’S REPRESENTATIVE.</a:t>
            </a:r>
            <a:endParaRPr lang="en-US" sz="1000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>
              <a:solidFill>
                <a:srgbClr val="C0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4586" y="9538551"/>
            <a:ext cx="3757084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New Drawing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T</a:t>
            </a:r>
            <a:r>
              <a:rPr lang="en-US" sz="1400" i="1" dirty="0" smtClean="0">
                <a:solidFill>
                  <a:srgbClr val="FF0000"/>
                </a:solidFill>
              </a:rPr>
              <a:t>aken from </a:t>
            </a:r>
            <a:r>
              <a:rPr lang="en-US" sz="1400" i="1" dirty="0" err="1" smtClean="0">
                <a:solidFill>
                  <a:srgbClr val="FF0000"/>
                </a:solidFill>
              </a:rPr>
              <a:t>iSWM</a:t>
            </a:r>
            <a:r>
              <a:rPr lang="en-US" sz="1400" i="1" dirty="0" smtClean="0">
                <a:solidFill>
                  <a:srgbClr val="FF0000"/>
                </a:solidFill>
              </a:rPr>
              <a:t> manual to accompany 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Figure 3.30/1090 replacement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820" y="168040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1110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791867"/>
            <a:ext cx="5915025" cy="77357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20898"/>
            <a:ext cx="6857999" cy="73776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71525" y="3956386"/>
            <a:ext cx="6381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1525" y="3679387"/>
            <a:ext cx="56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FLOW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638" y="3746836"/>
            <a:ext cx="56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FLOW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50613" y="7144611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50613" y="7210244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50612" y="7275877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50612" y="7341510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50612" y="7411160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50611" y="7480810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19669" y="7143866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19669" y="7214261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19669" y="7275876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19668" y="7341510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19667" y="7411160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9666" y="7480811"/>
            <a:ext cx="45719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812988" y="7240924"/>
            <a:ext cx="214286" cy="1046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87482" y="7341510"/>
            <a:ext cx="12550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42235" y="7143866"/>
            <a:ext cx="1341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C00000"/>
                </a:solidFill>
              </a:rPr>
              <a:t>PERFORATED RISER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829" y="9467890"/>
            <a:ext cx="347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Note: 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C00000"/>
                </a:solidFill>
              </a:rPr>
              <a:t>Pipe size, rock size, and berm height as provided in plans by owner or owner’s representative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C00000"/>
                </a:solidFill>
              </a:rPr>
              <a:t>Optional: A collar of 1.5-3 inch, well graded gravel (not shown) may be placed around the perforated riser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895795" y="8691219"/>
            <a:ext cx="2634569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Replacing Original Drawing 1100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829" y="2147045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1120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741"/>
            <a:ext cx="6858000" cy="728345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413591" y="5560828"/>
            <a:ext cx="1850065" cy="106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3656" y="5402183"/>
            <a:ext cx="1588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SILT FENCE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7572" y="3795823"/>
            <a:ext cx="115894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97572" y="3902149"/>
            <a:ext cx="754912" cy="35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85390" y="3668233"/>
            <a:ext cx="466504" cy="35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9902" y="2353456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1020A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21338" y="8800381"/>
            <a:ext cx="2634569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Replacing Original Drawing 1020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89"/>
            <a:ext cx="6857999" cy="9254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621" y="1468989"/>
            <a:ext cx="4946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ORIGINAL PWCS DRAWING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20" y="168040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1130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033"/>
            <a:ext cx="6858000" cy="9079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621" y="1468989"/>
            <a:ext cx="4946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iSWM</a:t>
            </a:r>
            <a:r>
              <a:rPr lang="en-US" sz="2000" dirty="0" smtClean="0">
                <a:solidFill>
                  <a:srgbClr val="C00000"/>
                </a:solidFill>
              </a:rPr>
              <a:t> EQUIVALENT - 1110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89385" y="9880335"/>
            <a:ext cx="4079225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Possible replacement for Original Drawing 1110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710"/>
            <a:ext cx="6858000" cy="92756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1487" y="1634506"/>
            <a:ext cx="5915025" cy="9036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To Be Updated by </a:t>
            </a:r>
            <a:r>
              <a:rPr lang="en-US" sz="8000" b="1" dirty="0" err="1" smtClean="0">
                <a:solidFill>
                  <a:srgbClr val="FF0000"/>
                </a:solidFill>
              </a:rPr>
              <a:t>Halff</a:t>
            </a:r>
            <a:endParaRPr lang="en-US" sz="8000" b="1" dirty="0" smtClean="0">
              <a:solidFill>
                <a:srgbClr val="FF0000"/>
              </a:solidFill>
            </a:endParaRPr>
          </a:p>
          <a:p>
            <a:pPr algn="ctr"/>
            <a:endParaRPr lang="en-US" sz="8000" b="1" dirty="0">
              <a:solidFill>
                <a:srgbClr val="FF0000"/>
              </a:solidFill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Will replace Original Drawing 1120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20" y="168040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1140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726"/>
            <a:ext cx="6858000" cy="9270547"/>
          </a:xfrm>
          <a:prstGeom prst="rect">
            <a:avLst/>
          </a:prstGeom>
        </p:spPr>
      </p:pic>
      <p:sp>
        <p:nvSpPr>
          <p:cNvPr id="5" name="Google Shape;135;p22"/>
          <p:cNvSpPr txBox="1"/>
          <p:nvPr/>
        </p:nvSpPr>
        <p:spPr>
          <a:xfrm>
            <a:off x="116114" y="10261600"/>
            <a:ext cx="3425372" cy="46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</a:rPr>
              <a:t>BLOCK AND GRAVEL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14" y="1460726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1150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688"/>
            <a:ext cx="6858000" cy="91200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1487" y="1634506"/>
            <a:ext cx="5915025" cy="9036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To Be Updated by </a:t>
            </a:r>
            <a:r>
              <a:rPr lang="en-US" sz="8000" b="1" dirty="0" err="1" smtClean="0">
                <a:solidFill>
                  <a:srgbClr val="FF0000"/>
                </a:solidFill>
              </a:rPr>
              <a:t>Halff</a:t>
            </a:r>
            <a:endParaRPr lang="en-US" sz="8000" b="1" dirty="0" smtClean="0">
              <a:solidFill>
                <a:srgbClr val="FF0000"/>
              </a:solidFill>
            </a:endParaRPr>
          </a:p>
          <a:p>
            <a:pPr algn="ctr"/>
            <a:endParaRPr lang="en-US" sz="8000" b="1" dirty="0">
              <a:solidFill>
                <a:srgbClr val="FF0000"/>
              </a:solidFill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Will replace Original Drawing 1150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114" y="1827392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1160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850"/>
            <a:ext cx="6858000" cy="9258300"/>
          </a:xfrm>
          <a:prstGeom prst="rect">
            <a:avLst/>
          </a:prstGeom>
        </p:spPr>
      </p:pic>
      <p:sp>
        <p:nvSpPr>
          <p:cNvPr id="5" name="Google Shape;135;p22"/>
          <p:cNvSpPr txBox="1"/>
          <p:nvPr/>
        </p:nvSpPr>
        <p:spPr>
          <a:xfrm>
            <a:off x="116114" y="10261600"/>
            <a:ext cx="3425372" cy="46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</a:rPr>
              <a:t>BLOCK AND GRAVEL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622" y="1627337"/>
            <a:ext cx="4946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ORIGINAL PWCS DRAWING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434" y="162733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1170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981"/>
            <a:ext cx="6858000" cy="9188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622" y="1627337"/>
            <a:ext cx="4946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iSWM</a:t>
            </a:r>
            <a:r>
              <a:rPr lang="en-US" sz="2000" dirty="0" smtClean="0">
                <a:solidFill>
                  <a:srgbClr val="C00000"/>
                </a:solidFill>
              </a:rPr>
              <a:t> EQUIVALENT - 1140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89386" y="10055019"/>
            <a:ext cx="4079225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Possible replacement for Original Drawing 1140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68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2" y="2370603"/>
            <a:ext cx="6822318" cy="74120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40765" y="9147629"/>
            <a:ext cx="2634569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Replacing Original Drawing 1160A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82" y="204691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1180A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6458"/>
            <a:ext cx="6858000" cy="733908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40765" y="9147629"/>
            <a:ext cx="2634569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Replacing Original Drawing 1160B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1914"/>
            <a:ext cx="6858000" cy="92480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24016" y="9372677"/>
            <a:ext cx="3757084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New Drawing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T</a:t>
            </a:r>
            <a:r>
              <a:rPr lang="en-US" sz="1400" i="1" dirty="0" smtClean="0">
                <a:solidFill>
                  <a:srgbClr val="FF0000"/>
                </a:solidFill>
              </a:rPr>
              <a:t>aken from </a:t>
            </a:r>
            <a:r>
              <a:rPr lang="en-US" sz="1400" i="1" dirty="0" err="1" smtClean="0">
                <a:solidFill>
                  <a:srgbClr val="FF0000"/>
                </a:solidFill>
              </a:rPr>
              <a:t>iSWM</a:t>
            </a:r>
            <a:r>
              <a:rPr lang="en-US" sz="1400" i="1" dirty="0" smtClean="0">
                <a:solidFill>
                  <a:srgbClr val="FF0000"/>
                </a:solidFill>
              </a:rPr>
              <a:t> manual to accompany 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Figure 2.7/1160 replacement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487" y="1634506"/>
            <a:ext cx="5915026" cy="7738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To Be Updated by </a:t>
            </a:r>
            <a:r>
              <a:rPr lang="en-US" sz="8000" b="1" dirty="0" err="1" smtClean="0">
                <a:solidFill>
                  <a:srgbClr val="FF0000"/>
                </a:solidFill>
              </a:rPr>
              <a:t>Halff</a:t>
            </a:r>
            <a:endParaRPr lang="en-US" sz="8000" b="1" dirty="0" smtClean="0">
              <a:solidFill>
                <a:srgbClr val="FF0000"/>
              </a:solidFill>
            </a:endParaRPr>
          </a:p>
          <a:p>
            <a:pPr algn="ctr"/>
            <a:endParaRPr lang="en-US" sz="8000" b="1" dirty="0">
              <a:solidFill>
                <a:srgbClr val="FF0000"/>
              </a:solidFill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Will </a:t>
            </a:r>
            <a:r>
              <a:rPr lang="en-US" sz="8000" b="1" dirty="0" smtClean="0">
                <a:solidFill>
                  <a:srgbClr val="FF0000"/>
                </a:solidFill>
              </a:rPr>
              <a:t>accompany Figure 2.8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2" y="204691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1180B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2" y="2666999"/>
            <a:ext cx="6822198" cy="7266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902" y="2353456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1020B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76"/>
            <a:ext cx="6858000" cy="924443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38530" y="9245172"/>
            <a:ext cx="3757084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New Drawing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T</a:t>
            </a:r>
            <a:r>
              <a:rPr lang="en-US" sz="1400" i="1" dirty="0" smtClean="0">
                <a:solidFill>
                  <a:srgbClr val="FF0000"/>
                </a:solidFill>
              </a:rPr>
              <a:t>aken from </a:t>
            </a:r>
            <a:r>
              <a:rPr lang="en-US" sz="1400" i="1" dirty="0" err="1" smtClean="0">
                <a:solidFill>
                  <a:srgbClr val="FF0000"/>
                </a:solidFill>
              </a:rPr>
              <a:t>iSWM</a:t>
            </a:r>
            <a:r>
              <a:rPr lang="en-US" sz="1400" i="1" dirty="0" smtClean="0">
                <a:solidFill>
                  <a:srgbClr val="FF0000"/>
                </a:solidFill>
              </a:rPr>
              <a:t> manual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487" y="1634506"/>
            <a:ext cx="5915025" cy="9036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To Be Updated by </a:t>
            </a:r>
            <a:r>
              <a:rPr lang="en-US" sz="8000" b="1" dirty="0" err="1" smtClean="0">
                <a:solidFill>
                  <a:srgbClr val="FF0000"/>
                </a:solidFill>
              </a:rPr>
              <a:t>Halff</a:t>
            </a:r>
            <a:endParaRPr lang="en-US" sz="8000" b="1" dirty="0" smtClean="0">
              <a:solidFill>
                <a:srgbClr val="FF0000"/>
              </a:solidFill>
            </a:endParaRPr>
          </a:p>
          <a:p>
            <a:pPr algn="ctr"/>
            <a:endParaRPr lang="en-US" sz="8000" b="1" dirty="0">
              <a:solidFill>
                <a:srgbClr val="FF0000"/>
              </a:solidFill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New Drawing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2" y="204691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1190A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694"/>
            <a:ext cx="6858000" cy="92360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50458" y="9375800"/>
            <a:ext cx="3757084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New Drawing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T</a:t>
            </a:r>
            <a:r>
              <a:rPr lang="en-US" sz="1400" i="1" dirty="0" smtClean="0">
                <a:solidFill>
                  <a:srgbClr val="FF0000"/>
                </a:solidFill>
              </a:rPr>
              <a:t>aken from </a:t>
            </a:r>
            <a:r>
              <a:rPr lang="en-US" sz="1400" i="1" dirty="0" err="1" smtClean="0">
                <a:solidFill>
                  <a:srgbClr val="FF0000"/>
                </a:solidFill>
              </a:rPr>
              <a:t>iSWM</a:t>
            </a:r>
            <a:r>
              <a:rPr lang="en-US" sz="1400" i="1" dirty="0" smtClean="0">
                <a:solidFill>
                  <a:srgbClr val="FF0000"/>
                </a:solidFill>
              </a:rPr>
              <a:t> manual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487" y="1634506"/>
            <a:ext cx="5915025" cy="9036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To Be Updated by </a:t>
            </a:r>
            <a:r>
              <a:rPr lang="en-US" sz="8000" b="1" dirty="0" err="1" smtClean="0">
                <a:solidFill>
                  <a:srgbClr val="FF0000"/>
                </a:solidFill>
              </a:rPr>
              <a:t>Halff</a:t>
            </a:r>
            <a:endParaRPr lang="en-US" sz="8000" b="1" dirty="0" smtClean="0">
              <a:solidFill>
                <a:srgbClr val="FF0000"/>
              </a:solidFill>
            </a:endParaRPr>
          </a:p>
          <a:p>
            <a:pPr algn="ctr"/>
            <a:endParaRPr lang="en-US" sz="8000" b="1" dirty="0">
              <a:solidFill>
                <a:srgbClr val="FF0000"/>
              </a:solidFill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New Drawing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2" y="204691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1190B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17" y="4727628"/>
            <a:ext cx="5915025" cy="2356556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New Drawing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Grouted Rock Rip-Rap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err="1" smtClean="0">
                <a:solidFill>
                  <a:srgbClr val="FF0000"/>
                </a:solidFill>
              </a:rPr>
              <a:t>Halff</a:t>
            </a:r>
            <a:r>
              <a:rPr lang="en-US" i="1" dirty="0" smtClean="0">
                <a:solidFill>
                  <a:srgbClr val="FF0000"/>
                </a:solidFill>
              </a:rPr>
              <a:t> Associates 2018 Update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82" y="204691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1200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17" y="4727628"/>
            <a:ext cx="5915025" cy="2356556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New Drawing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Stream Trash Catch/Screen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err="1" smtClean="0">
                <a:solidFill>
                  <a:srgbClr val="FF0000"/>
                </a:solidFill>
              </a:rPr>
              <a:t>Halff</a:t>
            </a:r>
            <a:r>
              <a:rPr lang="en-US" i="1" dirty="0" smtClean="0">
                <a:solidFill>
                  <a:srgbClr val="FF0000"/>
                </a:solidFill>
              </a:rPr>
              <a:t> Associates 2018 Update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82" y="204691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1210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Potential Additional Drawings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following schematics were either updated by </a:t>
            </a:r>
            <a:r>
              <a:rPr lang="en-US" dirty="0" err="1" smtClean="0"/>
              <a:t>Halff</a:t>
            </a:r>
            <a:r>
              <a:rPr lang="en-US" dirty="0" smtClean="0"/>
              <a:t> Associates in 2017 or have been tasked to </a:t>
            </a:r>
            <a:r>
              <a:rPr lang="en-US" dirty="0" err="1" smtClean="0"/>
              <a:t>Halff</a:t>
            </a:r>
            <a:r>
              <a:rPr lang="en-US" dirty="0" smtClean="0"/>
              <a:t> Associates to update in 2018/2019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59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507"/>
            <a:ext cx="6858000" cy="903628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24016" y="10377286"/>
            <a:ext cx="3757084" cy="595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To Be Updated by </a:t>
            </a:r>
            <a:r>
              <a:rPr lang="en-US" sz="1400" i="1" dirty="0" err="1" smtClean="0">
                <a:solidFill>
                  <a:srgbClr val="FF0000"/>
                </a:solidFill>
              </a:rPr>
              <a:t>Halff</a:t>
            </a:r>
            <a:r>
              <a:rPr lang="en-US" sz="1400" i="1" dirty="0" smtClean="0">
                <a:solidFill>
                  <a:srgbClr val="FF0000"/>
                </a:solidFill>
              </a:rPr>
              <a:t> Associates in 2018/2019</a:t>
            </a:r>
          </a:p>
        </p:txBody>
      </p:sp>
    </p:spTree>
    <p:extLst>
      <p:ext uri="{BB962C8B-B14F-4D97-AF65-F5344CB8AC3E}">
        <p14:creationId xmlns:p14="http://schemas.microsoft.com/office/powerpoint/2010/main" val="3940276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42482"/>
            <a:ext cx="6861831" cy="731111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3863" y="9474163"/>
            <a:ext cx="3757084" cy="595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Updated by </a:t>
            </a:r>
            <a:r>
              <a:rPr lang="en-US" sz="1400" i="1" dirty="0" err="1" smtClean="0">
                <a:solidFill>
                  <a:srgbClr val="FF0000"/>
                </a:solidFill>
              </a:rPr>
              <a:t>Halff</a:t>
            </a:r>
            <a:r>
              <a:rPr lang="en-US" sz="1400" i="1" dirty="0" smtClean="0">
                <a:solidFill>
                  <a:srgbClr val="FF0000"/>
                </a:solidFill>
              </a:rPr>
              <a:t> Associates in 2017</a:t>
            </a:r>
          </a:p>
        </p:txBody>
      </p:sp>
    </p:spTree>
    <p:extLst>
      <p:ext uri="{BB962C8B-B14F-4D97-AF65-F5344CB8AC3E}">
        <p14:creationId xmlns:p14="http://schemas.microsoft.com/office/powerpoint/2010/main" val="3947731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942"/>
            <a:ext cx="6858000" cy="92158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24016" y="10377286"/>
            <a:ext cx="3757084" cy="595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To Be Updated by </a:t>
            </a:r>
            <a:r>
              <a:rPr lang="en-US" sz="1400" i="1" dirty="0" err="1" smtClean="0">
                <a:solidFill>
                  <a:srgbClr val="FF0000"/>
                </a:solidFill>
              </a:rPr>
              <a:t>Halff</a:t>
            </a:r>
            <a:r>
              <a:rPr lang="en-US" sz="1400" i="1" dirty="0" smtClean="0">
                <a:solidFill>
                  <a:srgbClr val="FF0000"/>
                </a:solidFill>
              </a:rPr>
              <a:t> Associates in 2018/2019</a:t>
            </a:r>
          </a:p>
        </p:txBody>
      </p:sp>
    </p:spTree>
    <p:extLst>
      <p:ext uri="{BB962C8B-B14F-4D97-AF65-F5344CB8AC3E}">
        <p14:creationId xmlns:p14="http://schemas.microsoft.com/office/powerpoint/2010/main" val="2378331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558"/>
            <a:ext cx="6858000" cy="739888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3863" y="9474163"/>
            <a:ext cx="3757084" cy="595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Updated by </a:t>
            </a:r>
            <a:r>
              <a:rPr lang="en-US" sz="1400" i="1" dirty="0" err="1" smtClean="0">
                <a:solidFill>
                  <a:srgbClr val="FF0000"/>
                </a:solidFill>
              </a:rPr>
              <a:t>Halff</a:t>
            </a:r>
            <a:r>
              <a:rPr lang="en-US" sz="1400" i="1" dirty="0" smtClean="0">
                <a:solidFill>
                  <a:srgbClr val="FF0000"/>
                </a:solidFill>
              </a:rPr>
              <a:t> Associates in 2017</a:t>
            </a:r>
          </a:p>
        </p:txBody>
      </p:sp>
    </p:spTree>
    <p:extLst>
      <p:ext uri="{BB962C8B-B14F-4D97-AF65-F5344CB8AC3E}">
        <p14:creationId xmlns:p14="http://schemas.microsoft.com/office/powerpoint/2010/main" val="3180850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558"/>
            <a:ext cx="6858000" cy="739888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3863" y="9474163"/>
            <a:ext cx="3757084" cy="595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Updated by </a:t>
            </a:r>
            <a:r>
              <a:rPr lang="en-US" sz="1400" i="1" dirty="0" err="1" smtClean="0">
                <a:solidFill>
                  <a:srgbClr val="FF0000"/>
                </a:solidFill>
              </a:rPr>
              <a:t>Halff</a:t>
            </a:r>
            <a:r>
              <a:rPr lang="en-US" sz="1400" i="1" dirty="0" smtClean="0">
                <a:solidFill>
                  <a:srgbClr val="FF0000"/>
                </a:solidFill>
              </a:rPr>
              <a:t> Associates in 2017</a:t>
            </a:r>
          </a:p>
        </p:txBody>
      </p:sp>
    </p:spTree>
    <p:extLst>
      <p:ext uri="{BB962C8B-B14F-4D97-AF65-F5344CB8AC3E}">
        <p14:creationId xmlns:p14="http://schemas.microsoft.com/office/powerpoint/2010/main" val="411479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523092"/>
            <a:ext cx="6756400" cy="9137457"/>
          </a:xfrm>
          <a:prstGeom prst="rect">
            <a:avLst/>
          </a:prstGeom>
        </p:spPr>
      </p:pic>
      <p:sp>
        <p:nvSpPr>
          <p:cNvPr id="5" name="Google Shape;170;p25"/>
          <p:cNvSpPr txBox="1"/>
          <p:nvPr/>
        </p:nvSpPr>
        <p:spPr>
          <a:xfrm>
            <a:off x="2100693" y="4012861"/>
            <a:ext cx="15168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Longitudinal slope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6" name="Google Shape;161;p25"/>
          <p:cNvSpPr txBox="1"/>
          <p:nvPr/>
        </p:nvSpPr>
        <p:spPr>
          <a:xfrm>
            <a:off x="315436" y="8757031"/>
            <a:ext cx="26664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</a:rPr>
              <a:t>For </a:t>
            </a:r>
            <a:r>
              <a:rPr lang="en" sz="1200" dirty="0" smtClean="0">
                <a:solidFill>
                  <a:srgbClr val="FF0000"/>
                </a:solidFill>
              </a:rPr>
              <a:t>swale </a:t>
            </a:r>
            <a:r>
              <a:rPr lang="en" sz="1200" dirty="0">
                <a:solidFill>
                  <a:srgbClr val="FF0000"/>
                </a:solidFill>
              </a:rPr>
              <a:t>material, see Note 6</a:t>
            </a:r>
            <a:endParaRPr sz="1200" dirty="0">
              <a:solidFill>
                <a:srgbClr val="FF0000"/>
              </a:solidFill>
            </a:endParaRPr>
          </a:p>
        </p:txBody>
      </p:sp>
      <p:cxnSp>
        <p:nvCxnSpPr>
          <p:cNvPr id="7" name="Google Shape;162;p25"/>
          <p:cNvCxnSpPr/>
          <p:nvPr/>
        </p:nvCxnSpPr>
        <p:spPr>
          <a:xfrm flipH="1">
            <a:off x="261257" y="8182927"/>
            <a:ext cx="2418727" cy="55467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63;p25"/>
          <p:cNvCxnSpPr/>
          <p:nvPr/>
        </p:nvCxnSpPr>
        <p:spPr>
          <a:xfrm flipV="1">
            <a:off x="3129300" y="5660709"/>
            <a:ext cx="599400" cy="6746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71;p25"/>
          <p:cNvSpPr txBox="1"/>
          <p:nvPr/>
        </p:nvSpPr>
        <p:spPr>
          <a:xfrm>
            <a:off x="2859093" y="6816112"/>
            <a:ext cx="5994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0000"/>
                </a:solidFill>
              </a:rPr>
              <a:t>max</a:t>
            </a:r>
            <a:r>
              <a:rPr lang="en" sz="1000" dirty="0">
                <a:solidFill>
                  <a:srgbClr val="CC0000"/>
                </a:solidFill>
              </a:rPr>
              <a:t>.</a:t>
            </a:r>
            <a:endParaRPr sz="1000" dirty="0">
              <a:solidFill>
                <a:srgbClr val="CC0000"/>
              </a:solidFill>
            </a:endParaRPr>
          </a:p>
        </p:txBody>
      </p:sp>
      <p:sp>
        <p:nvSpPr>
          <p:cNvPr id="12" name="Google Shape;164;p25"/>
          <p:cNvSpPr txBox="1"/>
          <p:nvPr/>
        </p:nvSpPr>
        <p:spPr>
          <a:xfrm>
            <a:off x="3129300" y="5317430"/>
            <a:ext cx="5994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</a:rPr>
              <a:t>Swale</a:t>
            </a:r>
            <a:endParaRPr sz="1200" dirty="0">
              <a:solidFill>
                <a:srgbClr val="FF0000"/>
              </a:solidFill>
            </a:endParaRPr>
          </a:p>
        </p:txBody>
      </p:sp>
      <p:cxnSp>
        <p:nvCxnSpPr>
          <p:cNvPr id="14" name="Google Shape;167;p25"/>
          <p:cNvCxnSpPr/>
          <p:nvPr/>
        </p:nvCxnSpPr>
        <p:spPr>
          <a:xfrm flipV="1">
            <a:off x="5110758" y="10363248"/>
            <a:ext cx="680442" cy="189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68;p25"/>
          <p:cNvSpPr txBox="1"/>
          <p:nvPr/>
        </p:nvSpPr>
        <p:spPr>
          <a:xfrm>
            <a:off x="4776157" y="10552848"/>
            <a:ext cx="18207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Update Drawing Date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57" y="1784159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1030A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7151"/>
            <a:ext cx="6857999" cy="73776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3863" y="9474163"/>
            <a:ext cx="3757084" cy="595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Updated by </a:t>
            </a:r>
            <a:r>
              <a:rPr lang="en-US" sz="1400" i="1" dirty="0" err="1" smtClean="0">
                <a:solidFill>
                  <a:srgbClr val="FF0000"/>
                </a:solidFill>
              </a:rPr>
              <a:t>Halff</a:t>
            </a:r>
            <a:r>
              <a:rPr lang="en-US" sz="1400" i="1" dirty="0" smtClean="0">
                <a:solidFill>
                  <a:srgbClr val="FF0000"/>
                </a:solidFill>
              </a:rPr>
              <a:t> Associates in 2017</a:t>
            </a:r>
          </a:p>
        </p:txBody>
      </p:sp>
    </p:spTree>
    <p:extLst>
      <p:ext uri="{BB962C8B-B14F-4D97-AF65-F5344CB8AC3E}">
        <p14:creationId xmlns:p14="http://schemas.microsoft.com/office/powerpoint/2010/main" val="4269146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960"/>
            <a:ext cx="6857999" cy="73980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3863" y="9474163"/>
            <a:ext cx="3757084" cy="595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Updated by </a:t>
            </a:r>
            <a:r>
              <a:rPr lang="en-US" sz="1400" i="1" dirty="0" err="1" smtClean="0">
                <a:solidFill>
                  <a:srgbClr val="FF0000"/>
                </a:solidFill>
              </a:rPr>
              <a:t>Halff</a:t>
            </a:r>
            <a:r>
              <a:rPr lang="en-US" sz="1400" i="1" dirty="0" smtClean="0">
                <a:solidFill>
                  <a:srgbClr val="FF0000"/>
                </a:solidFill>
              </a:rPr>
              <a:t> Associates in 2017</a:t>
            </a:r>
          </a:p>
        </p:txBody>
      </p:sp>
    </p:spTree>
    <p:extLst>
      <p:ext uri="{BB962C8B-B14F-4D97-AF65-F5344CB8AC3E}">
        <p14:creationId xmlns:p14="http://schemas.microsoft.com/office/powerpoint/2010/main" val="2073611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352"/>
            <a:ext cx="6858000" cy="741929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3863" y="9474163"/>
            <a:ext cx="3757084" cy="595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Updated by </a:t>
            </a:r>
            <a:r>
              <a:rPr lang="en-US" sz="1400" i="1" dirty="0" err="1" smtClean="0">
                <a:solidFill>
                  <a:srgbClr val="FF0000"/>
                </a:solidFill>
              </a:rPr>
              <a:t>Halff</a:t>
            </a:r>
            <a:r>
              <a:rPr lang="en-US" sz="1400" i="1" dirty="0" smtClean="0">
                <a:solidFill>
                  <a:srgbClr val="FF0000"/>
                </a:solidFill>
              </a:rPr>
              <a:t> Associates in 2017</a:t>
            </a:r>
          </a:p>
        </p:txBody>
      </p:sp>
    </p:spTree>
    <p:extLst>
      <p:ext uri="{BB962C8B-B14F-4D97-AF65-F5344CB8AC3E}">
        <p14:creationId xmlns:p14="http://schemas.microsoft.com/office/powerpoint/2010/main" val="1333859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148"/>
            <a:ext cx="6858000" cy="73077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3863" y="9474163"/>
            <a:ext cx="3757084" cy="595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Updated by </a:t>
            </a:r>
            <a:r>
              <a:rPr lang="en-US" sz="1400" i="1" dirty="0" err="1" smtClean="0">
                <a:solidFill>
                  <a:srgbClr val="FF0000"/>
                </a:solidFill>
              </a:rPr>
              <a:t>Halff</a:t>
            </a:r>
            <a:r>
              <a:rPr lang="en-US" sz="1400" i="1" dirty="0" smtClean="0">
                <a:solidFill>
                  <a:srgbClr val="FF0000"/>
                </a:solidFill>
              </a:rPr>
              <a:t> Associates in 2017</a:t>
            </a:r>
          </a:p>
        </p:txBody>
      </p:sp>
    </p:spTree>
    <p:extLst>
      <p:ext uri="{BB962C8B-B14F-4D97-AF65-F5344CB8AC3E}">
        <p14:creationId xmlns:p14="http://schemas.microsoft.com/office/powerpoint/2010/main" val="3445279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583"/>
            <a:ext cx="6858000" cy="87490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4075" y="10020863"/>
            <a:ext cx="3757084" cy="595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To Be Updated by </a:t>
            </a:r>
            <a:r>
              <a:rPr lang="en-US" sz="1400" i="1" dirty="0" err="1" smtClean="0">
                <a:solidFill>
                  <a:srgbClr val="FF0000"/>
                </a:solidFill>
              </a:rPr>
              <a:t>Halff</a:t>
            </a:r>
            <a:r>
              <a:rPr lang="en-US" sz="1400" i="1" dirty="0" smtClean="0">
                <a:solidFill>
                  <a:srgbClr val="FF0000"/>
                </a:solidFill>
              </a:rPr>
              <a:t> Associates in 2018/2019</a:t>
            </a:r>
          </a:p>
        </p:txBody>
      </p:sp>
    </p:spTree>
    <p:extLst>
      <p:ext uri="{BB962C8B-B14F-4D97-AF65-F5344CB8AC3E}">
        <p14:creationId xmlns:p14="http://schemas.microsoft.com/office/powerpoint/2010/main" val="268696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765"/>
            <a:ext cx="6857999" cy="9278469"/>
          </a:xfrm>
          <a:prstGeom prst="rect">
            <a:avLst/>
          </a:prstGeom>
        </p:spPr>
      </p:pic>
      <p:sp>
        <p:nvSpPr>
          <p:cNvPr id="6" name="Google Shape;179;p26"/>
          <p:cNvSpPr txBox="1"/>
          <p:nvPr/>
        </p:nvSpPr>
        <p:spPr>
          <a:xfrm>
            <a:off x="5574911" y="8294793"/>
            <a:ext cx="5502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0000"/>
                </a:solidFill>
              </a:rPr>
              <a:t>95</a:t>
            </a:r>
            <a:endParaRPr sz="1200" dirty="0">
              <a:solidFill>
                <a:srgbClr val="FF0000"/>
              </a:solidFill>
            </a:endParaRPr>
          </a:p>
        </p:txBody>
      </p:sp>
      <p:cxnSp>
        <p:nvCxnSpPr>
          <p:cNvPr id="7" name="Google Shape;180;p26"/>
          <p:cNvCxnSpPr/>
          <p:nvPr/>
        </p:nvCxnSpPr>
        <p:spPr>
          <a:xfrm flipH="1">
            <a:off x="1518913" y="6568304"/>
            <a:ext cx="629201" cy="8833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81;p26"/>
          <p:cNvSpPr txBox="1"/>
          <p:nvPr/>
        </p:nvSpPr>
        <p:spPr>
          <a:xfrm>
            <a:off x="2270438" y="6187398"/>
            <a:ext cx="3545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</a:rPr>
              <a:t>Replace “grades” with “longitudinal slopes”</a:t>
            </a:r>
            <a:endParaRPr sz="1200" dirty="0">
              <a:solidFill>
                <a:srgbClr val="FF0000"/>
              </a:solidFill>
            </a:endParaRPr>
          </a:p>
        </p:txBody>
      </p:sp>
      <p:cxnSp>
        <p:nvCxnSpPr>
          <p:cNvPr id="9" name="Google Shape;182;p26"/>
          <p:cNvCxnSpPr/>
          <p:nvPr/>
        </p:nvCxnSpPr>
        <p:spPr>
          <a:xfrm flipH="1" flipV="1">
            <a:off x="696687" y="7736115"/>
            <a:ext cx="3459151" cy="3205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83;p26"/>
          <p:cNvCxnSpPr/>
          <p:nvPr/>
        </p:nvCxnSpPr>
        <p:spPr>
          <a:xfrm flipH="1">
            <a:off x="2216588" y="7113412"/>
            <a:ext cx="628212" cy="7283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85;p26"/>
          <p:cNvSpPr txBox="1"/>
          <p:nvPr/>
        </p:nvSpPr>
        <p:spPr>
          <a:xfrm>
            <a:off x="4842383" y="10611473"/>
            <a:ext cx="1544130" cy="26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Update Drawing Date</a:t>
            </a:r>
            <a:endParaRPr sz="1100" dirty="0">
              <a:solidFill>
                <a:srgbClr val="FF0000"/>
              </a:solidFill>
            </a:endParaRPr>
          </a:p>
        </p:txBody>
      </p:sp>
      <p:cxnSp>
        <p:nvCxnSpPr>
          <p:cNvPr id="14" name="Google Shape;187;p26"/>
          <p:cNvCxnSpPr/>
          <p:nvPr/>
        </p:nvCxnSpPr>
        <p:spPr>
          <a:xfrm flipV="1">
            <a:off x="5077029" y="10460917"/>
            <a:ext cx="738809" cy="157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88;p26"/>
          <p:cNvCxnSpPr/>
          <p:nvPr/>
        </p:nvCxnSpPr>
        <p:spPr>
          <a:xfrm flipH="1">
            <a:off x="5312229" y="8399917"/>
            <a:ext cx="252089" cy="134483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89;p26"/>
          <p:cNvCxnSpPr/>
          <p:nvPr/>
        </p:nvCxnSpPr>
        <p:spPr>
          <a:xfrm flipV="1">
            <a:off x="5890285" y="7504851"/>
            <a:ext cx="179202" cy="15095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90;p26"/>
          <p:cNvSpPr txBox="1"/>
          <p:nvPr/>
        </p:nvSpPr>
        <p:spPr>
          <a:xfrm>
            <a:off x="5446433" y="7741289"/>
            <a:ext cx="722700" cy="32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PLANS</a:t>
            </a:r>
            <a:endParaRPr sz="800" dirty="0">
              <a:solidFill>
                <a:srgbClr val="FF0000"/>
              </a:solidFill>
            </a:endParaRPr>
          </a:p>
        </p:txBody>
      </p:sp>
      <p:cxnSp>
        <p:nvCxnSpPr>
          <p:cNvPr id="18" name="Google Shape;191;p26"/>
          <p:cNvCxnSpPr/>
          <p:nvPr/>
        </p:nvCxnSpPr>
        <p:spPr>
          <a:xfrm flipV="1">
            <a:off x="5210338" y="6784195"/>
            <a:ext cx="769548" cy="7530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2;p26"/>
          <p:cNvSpPr txBox="1"/>
          <p:nvPr/>
        </p:nvSpPr>
        <p:spPr>
          <a:xfrm>
            <a:off x="5994628" y="6635545"/>
            <a:ext cx="5784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swale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20" name="Google Shape;193;p26"/>
          <p:cNvSpPr txBox="1"/>
          <p:nvPr/>
        </p:nvSpPr>
        <p:spPr>
          <a:xfrm>
            <a:off x="34989" y="7463018"/>
            <a:ext cx="1054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STABILIZED </a:t>
            </a:r>
            <a:endParaRPr lang="en" sz="1100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FF0000"/>
                </a:solidFill>
              </a:rPr>
              <a:t>RIP-RAP</a:t>
            </a:r>
            <a:endParaRPr sz="1100" dirty="0">
              <a:solidFill>
                <a:srgbClr val="FF0000"/>
              </a:solidFill>
            </a:endParaRPr>
          </a:p>
        </p:txBody>
      </p:sp>
      <p:cxnSp>
        <p:nvCxnSpPr>
          <p:cNvPr id="21" name="Google Shape;194;p26"/>
          <p:cNvCxnSpPr/>
          <p:nvPr/>
        </p:nvCxnSpPr>
        <p:spPr>
          <a:xfrm flipV="1">
            <a:off x="562239" y="7791199"/>
            <a:ext cx="172199" cy="4033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Google Shape;196;p26"/>
          <p:cNvSpPr txBox="1"/>
          <p:nvPr/>
        </p:nvSpPr>
        <p:spPr>
          <a:xfrm>
            <a:off x="1399286" y="7956982"/>
            <a:ext cx="15615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SEE NOTES 9 AND 10.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39" name="Google Shape;181;p26"/>
          <p:cNvSpPr txBox="1"/>
          <p:nvPr/>
        </p:nvSpPr>
        <p:spPr>
          <a:xfrm>
            <a:off x="690605" y="9140946"/>
            <a:ext cx="5769512" cy="115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FF0000"/>
                </a:solidFill>
              </a:rPr>
              <a:t>9. For temporary stabilization rip-rap; width, depth, and surface water elevation should be designed by owner or owner’s representative.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FF0000"/>
                </a:solidFill>
              </a:rPr>
              <a:t>10. Refer to Drawing 1230A and B for turf reinforcement mat.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FF0000"/>
                </a:solidFill>
              </a:rPr>
              <a:t>11. See </a:t>
            </a:r>
            <a:r>
              <a:rPr lang="en" sz="1100" dirty="0" smtClean="0">
                <a:solidFill>
                  <a:srgbClr val="FF0000"/>
                </a:solidFill>
                <a:hlinkClick r:id="rId3"/>
              </a:rPr>
              <a:t>integrated Stormwater Management Manual </a:t>
            </a:r>
            <a:r>
              <a:rPr lang="en" sz="1100" dirty="0" smtClean="0">
                <a:solidFill>
                  <a:srgbClr val="FF0000"/>
                </a:solidFill>
              </a:rPr>
              <a:t>for more information on interceptor swale.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484" y="1691318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1030B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726"/>
            <a:ext cx="6858000" cy="9270547"/>
          </a:xfrm>
          <a:prstGeom prst="rect">
            <a:avLst/>
          </a:prstGeom>
        </p:spPr>
      </p:pic>
      <p:cxnSp>
        <p:nvCxnSpPr>
          <p:cNvPr id="7" name="Google Shape;204;p27"/>
          <p:cNvCxnSpPr/>
          <p:nvPr/>
        </p:nvCxnSpPr>
        <p:spPr>
          <a:xfrm flipH="1">
            <a:off x="3811894" y="8418286"/>
            <a:ext cx="2806620" cy="59899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205;p27"/>
          <p:cNvSpPr txBox="1"/>
          <p:nvPr/>
        </p:nvSpPr>
        <p:spPr>
          <a:xfrm>
            <a:off x="5178600" y="8802344"/>
            <a:ext cx="16794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</a:rPr>
              <a:t>See </a:t>
            </a:r>
            <a:r>
              <a:rPr lang="en" sz="1200" dirty="0" smtClean="0">
                <a:solidFill>
                  <a:srgbClr val="FF0000"/>
                </a:solidFill>
              </a:rPr>
              <a:t>Note </a:t>
            </a:r>
            <a:r>
              <a:rPr lang="en" sz="1200" dirty="0">
                <a:solidFill>
                  <a:srgbClr val="FF0000"/>
                </a:solidFill>
              </a:rPr>
              <a:t>5</a:t>
            </a:r>
            <a:endParaRPr sz="1200" dirty="0">
              <a:solidFill>
                <a:srgbClr val="FF0000"/>
              </a:solidFill>
            </a:endParaRPr>
          </a:p>
        </p:txBody>
      </p:sp>
      <p:cxnSp>
        <p:nvCxnSpPr>
          <p:cNvPr id="9" name="Google Shape;209;p27"/>
          <p:cNvCxnSpPr/>
          <p:nvPr/>
        </p:nvCxnSpPr>
        <p:spPr>
          <a:xfrm flipV="1">
            <a:off x="5063818" y="10450286"/>
            <a:ext cx="799953" cy="201462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210;p27"/>
          <p:cNvSpPr txBox="1"/>
          <p:nvPr/>
        </p:nvSpPr>
        <p:spPr>
          <a:xfrm>
            <a:off x="4841579" y="10614459"/>
            <a:ext cx="1496943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CC0000"/>
                </a:solidFill>
              </a:rPr>
              <a:t>Update Drawing Date</a:t>
            </a:r>
            <a:endParaRPr sz="1100" dirty="0">
              <a:solidFill>
                <a:srgbClr val="CC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893" y="162733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1040A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21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50" y="1822282"/>
            <a:ext cx="6857999" cy="812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17;p28"/>
          <p:cNvGraphicFramePr/>
          <p:nvPr>
            <p:extLst>
              <p:ext uri="{D42A27DB-BD31-4B8C-83A1-F6EECF244321}">
                <p14:modId xmlns:p14="http://schemas.microsoft.com/office/powerpoint/2010/main" val="2851050134"/>
              </p:ext>
            </p:extLst>
          </p:nvPr>
        </p:nvGraphicFramePr>
        <p:xfrm>
          <a:off x="3729263" y="8433911"/>
          <a:ext cx="2962732" cy="1036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1366"/>
                <a:gridCol w="1481366"/>
              </a:tblGrid>
              <a:tr h="372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</a:rPr>
                        <a:t>Standard Specification Reference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</a:rPr>
                        <a:t>202.7*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Date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strike="sngStrik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</a:rPr>
                        <a:t>Standard Drawing No.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</a:rPr>
                        <a:t>1040B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6" name="Google Shape;218;p28"/>
          <p:cNvCxnSpPr/>
          <p:nvPr/>
        </p:nvCxnSpPr>
        <p:spPr>
          <a:xfrm flipH="1">
            <a:off x="1610292" y="9710057"/>
            <a:ext cx="3600337" cy="5356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219;p28"/>
          <p:cNvSpPr/>
          <p:nvPr/>
        </p:nvSpPr>
        <p:spPr>
          <a:xfrm>
            <a:off x="871762" y="4178838"/>
            <a:ext cx="5282741" cy="378648"/>
          </a:xfrm>
          <a:prstGeom prst="ellipse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20;p28"/>
          <p:cNvSpPr txBox="1"/>
          <p:nvPr/>
        </p:nvSpPr>
        <p:spPr>
          <a:xfrm>
            <a:off x="5210629" y="4638814"/>
            <a:ext cx="1589363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CC0000"/>
                </a:solidFill>
              </a:rPr>
              <a:t>Arrows are upside down</a:t>
            </a:r>
            <a:endParaRPr sz="1100" dirty="0">
              <a:solidFill>
                <a:srgbClr val="CC0000"/>
              </a:solidFill>
            </a:endParaRPr>
          </a:p>
        </p:txBody>
      </p:sp>
      <p:cxnSp>
        <p:nvCxnSpPr>
          <p:cNvPr id="9" name="Google Shape;221;p28"/>
          <p:cNvCxnSpPr/>
          <p:nvPr/>
        </p:nvCxnSpPr>
        <p:spPr>
          <a:xfrm flipH="1" flipV="1">
            <a:off x="5949795" y="4518871"/>
            <a:ext cx="204708" cy="221101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222;p28"/>
          <p:cNvSpPr/>
          <p:nvPr/>
        </p:nvSpPr>
        <p:spPr>
          <a:xfrm>
            <a:off x="2950989" y="4673210"/>
            <a:ext cx="2293500" cy="2481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23;p28"/>
          <p:cNvSpPr/>
          <p:nvPr/>
        </p:nvSpPr>
        <p:spPr>
          <a:xfrm rot="10800000">
            <a:off x="3084739" y="4676972"/>
            <a:ext cx="97800" cy="63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224;p28"/>
          <p:cNvCxnSpPr>
            <a:stCxn id="11" idx="0"/>
          </p:cNvCxnSpPr>
          <p:nvPr/>
        </p:nvCxnSpPr>
        <p:spPr>
          <a:xfrm flipH="1">
            <a:off x="3129739" y="4739972"/>
            <a:ext cx="3900" cy="177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225;p28"/>
          <p:cNvSpPr/>
          <p:nvPr/>
        </p:nvSpPr>
        <p:spPr>
          <a:xfrm rot="10800000">
            <a:off x="3518139" y="4676972"/>
            <a:ext cx="97800" cy="63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226;p28"/>
          <p:cNvCxnSpPr>
            <a:stCxn id="13" idx="0"/>
          </p:cNvCxnSpPr>
          <p:nvPr/>
        </p:nvCxnSpPr>
        <p:spPr>
          <a:xfrm flipH="1">
            <a:off x="3563139" y="4739972"/>
            <a:ext cx="3900" cy="177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227;p28"/>
          <p:cNvSpPr/>
          <p:nvPr/>
        </p:nvSpPr>
        <p:spPr>
          <a:xfrm rot="10800000">
            <a:off x="4000439" y="4676972"/>
            <a:ext cx="97800" cy="63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228;p28"/>
          <p:cNvCxnSpPr/>
          <p:nvPr/>
        </p:nvCxnSpPr>
        <p:spPr>
          <a:xfrm flipH="1">
            <a:off x="4047389" y="4739972"/>
            <a:ext cx="3900" cy="177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229;p28"/>
          <p:cNvSpPr/>
          <p:nvPr/>
        </p:nvSpPr>
        <p:spPr>
          <a:xfrm rot="10800000">
            <a:off x="4482739" y="4676972"/>
            <a:ext cx="97800" cy="63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Google Shape;230;p28"/>
          <p:cNvCxnSpPr>
            <a:stCxn id="17" idx="0"/>
          </p:cNvCxnSpPr>
          <p:nvPr/>
        </p:nvCxnSpPr>
        <p:spPr>
          <a:xfrm flipH="1">
            <a:off x="4527739" y="4739972"/>
            <a:ext cx="3900" cy="177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231;p28"/>
          <p:cNvSpPr/>
          <p:nvPr/>
        </p:nvSpPr>
        <p:spPr>
          <a:xfrm rot="10800000">
            <a:off x="4916139" y="4676972"/>
            <a:ext cx="97800" cy="63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32;p28"/>
          <p:cNvCxnSpPr>
            <a:stCxn id="19" idx="0"/>
          </p:cNvCxnSpPr>
          <p:nvPr/>
        </p:nvCxnSpPr>
        <p:spPr>
          <a:xfrm flipH="1">
            <a:off x="4961139" y="4739972"/>
            <a:ext cx="3900" cy="177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33;p28"/>
          <p:cNvCxnSpPr/>
          <p:nvPr/>
        </p:nvCxnSpPr>
        <p:spPr>
          <a:xfrm flipV="1">
            <a:off x="5224979" y="7549289"/>
            <a:ext cx="929525" cy="69213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34;p28"/>
          <p:cNvSpPr txBox="1"/>
          <p:nvPr/>
        </p:nvSpPr>
        <p:spPr>
          <a:xfrm>
            <a:off x="5094513" y="6748204"/>
            <a:ext cx="1597481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CC0000"/>
                </a:solidFill>
              </a:rPr>
              <a:t>STANDARD DRAWINGS 1030A AND 1030B.</a:t>
            </a:r>
            <a:endParaRPr sz="1100" dirty="0">
              <a:solidFill>
                <a:srgbClr val="CC0000"/>
              </a:solidFill>
            </a:endParaRPr>
          </a:p>
        </p:txBody>
      </p:sp>
      <p:cxnSp>
        <p:nvCxnSpPr>
          <p:cNvPr id="23" name="Google Shape;235;p28"/>
          <p:cNvCxnSpPr/>
          <p:nvPr/>
        </p:nvCxnSpPr>
        <p:spPr>
          <a:xfrm flipV="1">
            <a:off x="4727728" y="7690532"/>
            <a:ext cx="1426776" cy="42601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36;p28"/>
          <p:cNvCxnSpPr/>
          <p:nvPr/>
        </p:nvCxnSpPr>
        <p:spPr>
          <a:xfrm flipV="1">
            <a:off x="6191595" y="7228114"/>
            <a:ext cx="178536" cy="404175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179883" y="205880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1040B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038" y="9470171"/>
            <a:ext cx="4776221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New Drawing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T</a:t>
            </a:r>
            <a:r>
              <a:rPr lang="en-US" sz="1400" i="1" dirty="0" smtClean="0">
                <a:solidFill>
                  <a:srgbClr val="FF0000"/>
                </a:solidFill>
              </a:rPr>
              <a:t>aken from </a:t>
            </a:r>
            <a:r>
              <a:rPr lang="en-US" sz="1400" i="1" dirty="0" err="1" smtClean="0">
                <a:solidFill>
                  <a:srgbClr val="FF0000"/>
                </a:solidFill>
              </a:rPr>
              <a:t>iSWM</a:t>
            </a:r>
            <a:r>
              <a:rPr lang="en-US" sz="1400" i="1" dirty="0" smtClean="0">
                <a:solidFill>
                  <a:srgbClr val="FF0000"/>
                </a:solidFill>
              </a:rPr>
              <a:t> manual to accompany 1040A 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710"/>
            <a:ext cx="6857999" cy="9290694"/>
          </a:xfrm>
          <a:prstGeom prst="rect">
            <a:avLst/>
          </a:prstGeom>
        </p:spPr>
      </p:pic>
      <p:sp>
        <p:nvSpPr>
          <p:cNvPr id="5" name="Google Shape;181;p26"/>
          <p:cNvSpPr txBox="1"/>
          <p:nvPr/>
        </p:nvSpPr>
        <p:spPr>
          <a:xfrm>
            <a:off x="852744" y="7894503"/>
            <a:ext cx="5769512" cy="115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100" dirty="0">
                <a:solidFill>
                  <a:srgbClr val="FF0000"/>
                </a:solidFill>
              </a:rPr>
              <a:t>7</a:t>
            </a:r>
            <a:r>
              <a:rPr lang="en" sz="1100" dirty="0" smtClean="0">
                <a:solidFill>
                  <a:srgbClr val="FF0000"/>
                </a:solidFill>
              </a:rPr>
              <a:t>. </a:t>
            </a:r>
            <a:r>
              <a:rPr lang="en-US" sz="1100" dirty="0">
                <a:solidFill>
                  <a:srgbClr val="FF0000"/>
                </a:solidFill>
              </a:rPr>
              <a:t>See </a:t>
            </a:r>
            <a:r>
              <a:rPr lang="en-US" sz="1100" dirty="0">
                <a:solidFill>
                  <a:srgbClr val="FF0000"/>
                </a:solidFill>
                <a:hlinkClick r:id="rId3"/>
              </a:rPr>
              <a:t>integrated </a:t>
            </a:r>
            <a:r>
              <a:rPr lang="en-US" sz="1100" dirty="0" err="1">
                <a:solidFill>
                  <a:srgbClr val="FF0000"/>
                </a:solidFill>
                <a:hlinkClick r:id="rId3"/>
              </a:rPr>
              <a:t>Stormwater</a:t>
            </a:r>
            <a:r>
              <a:rPr lang="en-US" sz="1100" dirty="0">
                <a:solidFill>
                  <a:srgbClr val="FF0000"/>
                </a:solidFill>
                <a:hlinkClick r:id="rId3"/>
              </a:rPr>
              <a:t> Management Manual </a:t>
            </a:r>
            <a:r>
              <a:rPr lang="en-US" sz="1100" dirty="0">
                <a:solidFill>
                  <a:srgbClr val="FF0000"/>
                </a:solidFill>
              </a:rPr>
              <a:t>for more information on interceptor swale</a:t>
            </a:r>
            <a:r>
              <a:rPr lang="en-US" sz="1100" dirty="0" smtClean="0">
                <a:solidFill>
                  <a:srgbClr val="FF0000"/>
                </a:solidFill>
              </a:rPr>
              <a:t>.</a:t>
            </a:r>
          </a:p>
          <a:p>
            <a:endParaRPr lang="en-US" sz="11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FF0000"/>
                </a:solidFill>
              </a:rPr>
              <a:t>8. For temporary stabilization rip-rap; width, depth, and surface water elevation should be designed by owner or owner’s representative.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100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FF0000"/>
                </a:solidFill>
              </a:rPr>
              <a:t>9. Refer to Drawing 1230A and B for turf reinforcement mat.</a:t>
            </a:r>
          </a:p>
        </p:txBody>
      </p:sp>
      <p:cxnSp>
        <p:nvCxnSpPr>
          <p:cNvPr id="15" name="Google Shape;252;p29"/>
          <p:cNvCxnSpPr>
            <a:endCxn id="20" idx="1"/>
          </p:cNvCxnSpPr>
          <p:nvPr/>
        </p:nvCxnSpPr>
        <p:spPr>
          <a:xfrm flipV="1">
            <a:off x="5052038" y="4567309"/>
            <a:ext cx="579972" cy="9677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256;p29"/>
          <p:cNvCxnSpPr/>
          <p:nvPr/>
        </p:nvCxnSpPr>
        <p:spPr>
          <a:xfrm flipV="1">
            <a:off x="877238" y="6090174"/>
            <a:ext cx="779061" cy="6388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57;p29"/>
          <p:cNvSpPr txBox="1"/>
          <p:nvPr/>
        </p:nvSpPr>
        <p:spPr>
          <a:xfrm>
            <a:off x="5632010" y="4202989"/>
            <a:ext cx="1275187" cy="72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FF0000"/>
                </a:solidFill>
              </a:rPr>
              <a:t>Refer to Item 202.7 in the Standard Specifications.</a:t>
            </a:r>
            <a:endParaRPr sz="1100" dirty="0">
              <a:solidFill>
                <a:srgbClr val="FF0000"/>
              </a:solidFill>
            </a:endParaRPr>
          </a:p>
        </p:txBody>
      </p:sp>
      <p:cxnSp>
        <p:nvCxnSpPr>
          <p:cNvPr id="28" name="Google Shape;180;p26"/>
          <p:cNvCxnSpPr/>
          <p:nvPr/>
        </p:nvCxnSpPr>
        <p:spPr>
          <a:xfrm flipH="1">
            <a:off x="1696433" y="5703710"/>
            <a:ext cx="629201" cy="8833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81;p26"/>
          <p:cNvSpPr txBox="1"/>
          <p:nvPr/>
        </p:nvSpPr>
        <p:spPr>
          <a:xfrm>
            <a:off x="1656299" y="5360946"/>
            <a:ext cx="3545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</a:rPr>
              <a:t>Replace “grades” with “longitudinal slopes”</a:t>
            </a:r>
            <a:endParaRPr sz="1200" dirty="0">
              <a:solidFill>
                <a:srgbClr val="FF0000"/>
              </a:solidFill>
            </a:endParaRPr>
          </a:p>
        </p:txBody>
      </p:sp>
      <p:cxnSp>
        <p:nvCxnSpPr>
          <p:cNvPr id="30" name="Google Shape;182;p26"/>
          <p:cNvCxnSpPr/>
          <p:nvPr/>
        </p:nvCxnSpPr>
        <p:spPr>
          <a:xfrm flipH="1">
            <a:off x="877239" y="6992192"/>
            <a:ext cx="1713300" cy="4664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183;p26"/>
          <p:cNvCxnSpPr/>
          <p:nvPr/>
        </p:nvCxnSpPr>
        <p:spPr>
          <a:xfrm flipH="1">
            <a:off x="3987330" y="6209874"/>
            <a:ext cx="715299" cy="12139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85;p26"/>
          <p:cNvSpPr txBox="1"/>
          <p:nvPr/>
        </p:nvSpPr>
        <p:spPr>
          <a:xfrm>
            <a:off x="4811806" y="10665135"/>
            <a:ext cx="1544130" cy="26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Update Drawing Date</a:t>
            </a:r>
            <a:endParaRPr sz="1100" dirty="0">
              <a:solidFill>
                <a:srgbClr val="FF0000"/>
              </a:solidFill>
            </a:endParaRPr>
          </a:p>
        </p:txBody>
      </p:sp>
      <p:cxnSp>
        <p:nvCxnSpPr>
          <p:cNvPr id="33" name="Google Shape;187;p26"/>
          <p:cNvCxnSpPr/>
          <p:nvPr/>
        </p:nvCxnSpPr>
        <p:spPr>
          <a:xfrm flipV="1">
            <a:off x="5088422" y="10516836"/>
            <a:ext cx="738809" cy="157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189;p26"/>
          <p:cNvCxnSpPr/>
          <p:nvPr/>
        </p:nvCxnSpPr>
        <p:spPr>
          <a:xfrm flipV="1">
            <a:off x="4178804" y="7190867"/>
            <a:ext cx="597093" cy="9019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190;p26"/>
          <p:cNvSpPr txBox="1"/>
          <p:nvPr/>
        </p:nvSpPr>
        <p:spPr>
          <a:xfrm>
            <a:off x="3907055" y="7256563"/>
            <a:ext cx="722700" cy="32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PLANS</a:t>
            </a:r>
            <a:endParaRPr sz="800" dirty="0">
              <a:solidFill>
                <a:srgbClr val="FF0000"/>
              </a:solidFill>
            </a:endParaRPr>
          </a:p>
        </p:txBody>
      </p:sp>
      <p:cxnSp>
        <p:nvCxnSpPr>
          <p:cNvPr id="37" name="Google Shape;191;p26"/>
          <p:cNvCxnSpPr/>
          <p:nvPr/>
        </p:nvCxnSpPr>
        <p:spPr>
          <a:xfrm flipV="1">
            <a:off x="3725449" y="6791411"/>
            <a:ext cx="1866582" cy="8233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192;p26"/>
          <p:cNvSpPr txBox="1"/>
          <p:nvPr/>
        </p:nvSpPr>
        <p:spPr>
          <a:xfrm>
            <a:off x="375882" y="5941524"/>
            <a:ext cx="5784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swale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39" name="Google Shape;193;p26"/>
          <p:cNvSpPr txBox="1"/>
          <p:nvPr/>
        </p:nvSpPr>
        <p:spPr>
          <a:xfrm>
            <a:off x="5902176" y="6564272"/>
            <a:ext cx="1054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STABILIZED </a:t>
            </a:r>
            <a:endParaRPr lang="en" sz="1100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FF0000"/>
                </a:solidFill>
              </a:rPr>
              <a:t>RIP-RAP</a:t>
            </a:r>
            <a:endParaRPr sz="1100" dirty="0">
              <a:solidFill>
                <a:srgbClr val="FF0000"/>
              </a:solidFill>
            </a:endParaRPr>
          </a:p>
        </p:txBody>
      </p:sp>
      <p:cxnSp>
        <p:nvCxnSpPr>
          <p:cNvPr id="40" name="Google Shape;194;p26"/>
          <p:cNvCxnSpPr/>
          <p:nvPr/>
        </p:nvCxnSpPr>
        <p:spPr>
          <a:xfrm flipH="1">
            <a:off x="5654463" y="6791411"/>
            <a:ext cx="269936" cy="3404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" name="Google Shape;196;p26"/>
          <p:cNvSpPr txBox="1"/>
          <p:nvPr/>
        </p:nvSpPr>
        <p:spPr>
          <a:xfrm>
            <a:off x="4811281" y="7042278"/>
            <a:ext cx="15615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SEE NOTES </a:t>
            </a:r>
            <a:r>
              <a:rPr lang="en" sz="1100" dirty="0" smtClean="0">
                <a:solidFill>
                  <a:srgbClr val="FF0000"/>
                </a:solidFill>
              </a:rPr>
              <a:t>8 </a:t>
            </a:r>
            <a:r>
              <a:rPr lang="en" sz="1100" dirty="0">
                <a:solidFill>
                  <a:srgbClr val="FF0000"/>
                </a:solidFill>
              </a:rPr>
              <a:t>AND 9</a:t>
            </a:r>
            <a:r>
              <a:rPr lang="en" sz="1100" dirty="0" smtClean="0">
                <a:solidFill>
                  <a:srgbClr val="FF0000"/>
                </a:solidFill>
              </a:rPr>
              <a:t>.</a:t>
            </a:r>
            <a:endParaRPr sz="1100" dirty="0">
              <a:solidFill>
                <a:srgbClr val="FF0000"/>
              </a:solidFill>
            </a:endParaRPr>
          </a:p>
        </p:txBody>
      </p:sp>
      <p:cxnSp>
        <p:nvCxnSpPr>
          <p:cNvPr id="48" name="Google Shape;194;p26"/>
          <p:cNvCxnSpPr/>
          <p:nvPr/>
        </p:nvCxnSpPr>
        <p:spPr>
          <a:xfrm flipV="1">
            <a:off x="4142110" y="7235963"/>
            <a:ext cx="1310" cy="13557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64893" y="1627337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1040C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27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069459"/>
            <a:ext cx="6858000" cy="77276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78;p31"/>
          <p:cNvGraphicFramePr/>
          <p:nvPr>
            <p:extLst>
              <p:ext uri="{D42A27DB-BD31-4B8C-83A1-F6EECF244321}">
                <p14:modId xmlns:p14="http://schemas.microsoft.com/office/powerpoint/2010/main" val="1439326840"/>
              </p:ext>
            </p:extLst>
          </p:nvPr>
        </p:nvGraphicFramePr>
        <p:xfrm>
          <a:off x="3614057" y="8910882"/>
          <a:ext cx="3008200" cy="1036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04100"/>
                <a:gridCol w="1504100"/>
              </a:tblGrid>
              <a:tr h="372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</a:rPr>
                        <a:t>Standard Specification Reference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</a:rPr>
                        <a:t>202.8 *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5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</a:rPr>
                        <a:t>Date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</a:rPr>
                        <a:t>Standard Drawing No.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</a:rPr>
                        <a:t>1050A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Google Shape;279;p31"/>
          <p:cNvCxnSpPr/>
          <p:nvPr/>
        </p:nvCxnSpPr>
        <p:spPr>
          <a:xfrm flipH="1" flipV="1">
            <a:off x="1233451" y="9632374"/>
            <a:ext cx="2380606" cy="6036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280;p31"/>
          <p:cNvSpPr txBox="1"/>
          <p:nvPr/>
        </p:nvSpPr>
        <p:spPr>
          <a:xfrm>
            <a:off x="3720225" y="5480317"/>
            <a:ext cx="57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</a:rPr>
              <a:t>deep</a:t>
            </a:r>
            <a:endParaRPr sz="1000">
              <a:solidFill>
                <a:srgbClr val="CC0000"/>
              </a:solidFill>
            </a:endParaRPr>
          </a:p>
        </p:txBody>
      </p:sp>
      <p:cxnSp>
        <p:nvCxnSpPr>
          <p:cNvPr id="8" name="Google Shape;281;p31"/>
          <p:cNvCxnSpPr/>
          <p:nvPr/>
        </p:nvCxnSpPr>
        <p:spPr>
          <a:xfrm flipV="1">
            <a:off x="841829" y="2911664"/>
            <a:ext cx="790667" cy="333892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282;p31"/>
          <p:cNvSpPr txBox="1"/>
          <p:nvPr/>
        </p:nvSpPr>
        <p:spPr>
          <a:xfrm>
            <a:off x="122129" y="3348469"/>
            <a:ext cx="14394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CC0000"/>
                </a:solidFill>
              </a:rPr>
              <a:t>6” x 6” OR 4” x 4” WELDED WIRE MESH STRUCTURE</a:t>
            </a:r>
            <a:endParaRPr sz="1000" dirty="0">
              <a:solidFill>
                <a:srgbClr val="CC0000"/>
              </a:solidFill>
            </a:endParaRPr>
          </a:p>
        </p:txBody>
      </p:sp>
      <p:sp>
        <p:nvSpPr>
          <p:cNvPr id="10" name="Google Shape;283;p31"/>
          <p:cNvSpPr/>
          <p:nvPr/>
        </p:nvSpPr>
        <p:spPr>
          <a:xfrm>
            <a:off x="1137600" y="3406084"/>
            <a:ext cx="191700" cy="5670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284;p31"/>
          <p:cNvCxnSpPr>
            <a:stCxn id="10" idx="2"/>
          </p:cNvCxnSpPr>
          <p:nvPr/>
        </p:nvCxnSpPr>
        <p:spPr>
          <a:xfrm flipV="1">
            <a:off x="1329300" y="3311427"/>
            <a:ext cx="112694" cy="378157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285;p31"/>
          <p:cNvCxnSpPr/>
          <p:nvPr/>
        </p:nvCxnSpPr>
        <p:spPr>
          <a:xfrm>
            <a:off x="3937850" y="5753917"/>
            <a:ext cx="73500" cy="3705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175058" y="2308854"/>
            <a:ext cx="115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1050A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9256" y="9190552"/>
            <a:ext cx="2634569" cy="8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Replacing Original Drawing 1050A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1690</TotalTime>
  <Words>842</Words>
  <Application>Microsoft Office PowerPoint</Application>
  <PresentationFormat>Widescreen</PresentationFormat>
  <Paragraphs>181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PWCS Fifth Edition DIVISION 1000 Edits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Drawing Grouted Rock Rip-Rap Halff Associates 2018 Update</vt:lpstr>
      <vt:lpstr>New Drawing Stream Trash Catch/Screen Halff Associates 2018 Update</vt:lpstr>
      <vt:lpstr>Potential Additional Drawings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N.C.T.C.O.G.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Powers</dc:creator>
  <cp:lastModifiedBy>Katherine Powers</cp:lastModifiedBy>
  <cp:revision>68</cp:revision>
  <cp:lastPrinted>2018-10-22T13:51:10Z</cp:lastPrinted>
  <dcterms:created xsi:type="dcterms:W3CDTF">2018-09-25T14:51:55Z</dcterms:created>
  <dcterms:modified xsi:type="dcterms:W3CDTF">2018-10-22T13:53:17Z</dcterms:modified>
</cp:coreProperties>
</file>