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00_DBEE3CFD.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8" r:id="rId5"/>
    <p:sldId id="264" r:id="rId6"/>
    <p:sldId id="256" r:id="rId7"/>
    <p:sldId id="270" r:id="rId8"/>
    <p:sldId id="265" r:id="rId9"/>
    <p:sldId id="259" r:id="rId10"/>
    <p:sldId id="268" r:id="rId11"/>
    <p:sldId id="269" r:id="rId12"/>
    <p:sldId id="267" r:id="rId13"/>
    <p:sldId id="262" r:id="rId14"/>
    <p:sldId id="266" r:id="rId15"/>
    <p:sldId id="2147483647" r:id="rId16"/>
    <p:sldId id="2147483641" r:id="rId17"/>
    <p:sldId id="257" r:id="rId18"/>
    <p:sldId id="260" r:id="rId19"/>
    <p:sldId id="2147483644" r:id="rId20"/>
    <p:sldId id="214748364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F6C1E16E-F5EE-D1A7-A0B3-D460D54AD54F}" name="Lori Clark" initials="LC" userId="S::LClark@nctcog.org::8c3d748f-1f8f-46cb-81b4-0f0f247e3aec" providerId="AD"/>
  <p188:author id="{CD5870A0-FF82-7417-FBA1-811F8C4E6D7C}" name="Jared Wright" initials="JW" userId="S::JWright@nctcog.org::8cfb8c86-35fd-4594-8594-800a2333b634" providerId="AD"/>
  <p188:author id="{E1271DCE-C424-04BD-499C-3CDA2D2F33CB}" name="Quinnton DeBolt" initials="QD" userId="S::qdebolt@nctcog.org::3a3f9c96-8be6-46a9-8cc1-f658f567839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019C2-816A-23B6-C669-6F34A083A094}" v="195" dt="2026-05-05T14:56:30.698"/>
    <p1510:client id="{51B9544A-F064-A681-ECD2-B7A41156DBA7}" v="333" dt="2026-05-05T18:40:54.880"/>
    <p1510:client id="{A4308858-D30A-4531-AF6E-0840C197618A}" v="258" dt="2026-05-05T18:57:29.182"/>
    <p1510:client id="{BA0E8AD9-38A8-5424-ECB3-B951C50B08F0}" v="31" dt="2026-05-05T15:16:00.376"/>
    <p1510:client id="{DB83472E-92E1-4277-8148-B616E3EE929C}" v="521" dt="2026-05-05T17:58:47.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0E_F5FE201F.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ctcog.sharepoint.com/sites/TR-CleanCities/Shared%20Documents/Team%20Hosted%20Events,%20Meetings,%20Webinars/2025/09052025_NTxZEV%20CFP%20Info%20Session/Book.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rgbClr val="00446A"/>
                </a:solidFill>
                <a:latin typeface="Lato" panose="020F0502020204030203" pitchFamily="34" charset="0"/>
                <a:ea typeface="Lato" panose="020F0502020204030203" pitchFamily="34" charset="0"/>
                <a:cs typeface="Lato" panose="020F0502020204030203" pitchFamily="34" charset="0"/>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1"/>
          <c:showSerName val="0"/>
          <c:showPercent val="1"/>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Sheet1!$B$14</c:f>
              <c:strCache>
                <c:ptCount val="1"/>
                <c:pt idx="0">
                  <c:v>Light-Duty Gas</c:v>
                </c:pt>
              </c:strCache>
            </c:strRef>
          </c:tx>
          <c:spPr>
            <a:solidFill>
              <a:schemeClr val="accent1"/>
            </a:solidFill>
            <a:ln>
              <a:noFill/>
            </a:ln>
            <a:effectLst/>
          </c:spPr>
          <c:invertIfNegative val="0"/>
          <c:cat>
            <c:strRef>
              <c:f>Sheet1!$A$15:$A$16</c:f>
              <c:strCache>
                <c:ptCount val="2"/>
                <c:pt idx="0">
                  <c:v>DFW 10-County 
Region: NOx</c:v>
                </c:pt>
                <c:pt idx="1">
                  <c:v>DFW 10-County 
Region: VMT</c:v>
                </c:pt>
              </c:strCache>
            </c:strRef>
          </c:cat>
          <c:val>
            <c:numRef>
              <c:f>Sheet1!$B$15:$B$16</c:f>
              <c:numCache>
                <c:formatCode>0%</c:formatCode>
                <c:ptCount val="2"/>
                <c:pt idx="0">
                  <c:v>0.2</c:v>
                </c:pt>
                <c:pt idx="1">
                  <c:v>0.88</c:v>
                </c:pt>
              </c:numCache>
            </c:numRef>
          </c:val>
          <c:extLst>
            <c:ext xmlns:c16="http://schemas.microsoft.com/office/drawing/2014/chart" uri="{C3380CC4-5D6E-409C-BE32-E72D297353CC}">
              <c16:uniqueId val="{00000000-5AFD-4275-B149-7256D637E1EB}"/>
            </c:ext>
          </c:extLst>
        </c:ser>
        <c:ser>
          <c:idx val="1"/>
          <c:order val="1"/>
          <c:tx>
            <c:strRef>
              <c:f>Sheet1!$C$14</c:f>
              <c:strCache>
                <c:ptCount val="1"/>
                <c:pt idx="0">
                  <c:v>Light-Duty Diesel</c:v>
                </c:pt>
              </c:strCache>
            </c:strRef>
          </c:tx>
          <c:spPr>
            <a:solidFill>
              <a:schemeClr val="accent2"/>
            </a:solidFill>
            <a:ln>
              <a:noFill/>
            </a:ln>
            <a:effectLst/>
          </c:spPr>
          <c:invertIfNegative val="0"/>
          <c:cat>
            <c:strRef>
              <c:f>Sheet1!$A$15:$A$16</c:f>
              <c:strCache>
                <c:ptCount val="2"/>
                <c:pt idx="0">
                  <c:v>DFW 10-County 
Region: NOx</c:v>
                </c:pt>
                <c:pt idx="1">
                  <c:v>DFW 10-County 
Region: VMT</c:v>
                </c:pt>
              </c:strCache>
            </c:strRef>
          </c:cat>
          <c:val>
            <c:numRef>
              <c:f>Sheet1!$C$15:$C$16</c:f>
              <c:numCache>
                <c:formatCode>0%</c:formatCode>
                <c:ptCount val="2"/>
                <c:pt idx="0">
                  <c:v>0.02</c:v>
                </c:pt>
                <c:pt idx="1">
                  <c:v>0.01</c:v>
                </c:pt>
              </c:numCache>
            </c:numRef>
          </c:val>
          <c:extLst>
            <c:ext xmlns:c16="http://schemas.microsoft.com/office/drawing/2014/chart" uri="{C3380CC4-5D6E-409C-BE32-E72D297353CC}">
              <c16:uniqueId val="{00000001-5AFD-4275-B149-7256D637E1EB}"/>
            </c:ext>
          </c:extLst>
        </c:ser>
        <c:ser>
          <c:idx val="2"/>
          <c:order val="2"/>
          <c:tx>
            <c:strRef>
              <c:f>Sheet1!$D$14</c:f>
              <c:strCache>
                <c:ptCount val="1"/>
                <c:pt idx="0">
                  <c:v>Medium-Duty Gas</c:v>
                </c:pt>
              </c:strCache>
            </c:strRef>
          </c:tx>
          <c:spPr>
            <a:solidFill>
              <a:schemeClr val="accent3"/>
            </a:solidFill>
            <a:ln>
              <a:noFill/>
            </a:ln>
            <a:effectLst/>
          </c:spPr>
          <c:invertIfNegative val="0"/>
          <c:cat>
            <c:strRef>
              <c:f>Sheet1!$A$15:$A$16</c:f>
              <c:strCache>
                <c:ptCount val="2"/>
                <c:pt idx="0">
                  <c:v>DFW 10-County 
Region: NOx</c:v>
                </c:pt>
                <c:pt idx="1">
                  <c:v>DFW 10-County 
Region: VMT</c:v>
                </c:pt>
              </c:strCache>
            </c:strRef>
          </c:cat>
          <c:val>
            <c:numRef>
              <c:f>Sheet1!$D$15:$D$16</c:f>
              <c:numCache>
                <c:formatCode>0%</c:formatCode>
                <c:ptCount val="2"/>
                <c:pt idx="0">
                  <c:v>0.03</c:v>
                </c:pt>
                <c:pt idx="1">
                  <c:v>0.04</c:v>
                </c:pt>
              </c:numCache>
            </c:numRef>
          </c:val>
          <c:extLst>
            <c:ext xmlns:c16="http://schemas.microsoft.com/office/drawing/2014/chart" uri="{C3380CC4-5D6E-409C-BE32-E72D297353CC}">
              <c16:uniqueId val="{00000002-5AFD-4275-B149-7256D637E1EB}"/>
            </c:ext>
          </c:extLst>
        </c:ser>
        <c:ser>
          <c:idx val="3"/>
          <c:order val="3"/>
          <c:tx>
            <c:strRef>
              <c:f>Sheet1!$E$14</c:f>
              <c:strCache>
                <c:ptCount val="1"/>
                <c:pt idx="0">
                  <c:v>Medium-Duty Diesel</c:v>
                </c:pt>
              </c:strCache>
            </c:strRef>
          </c:tx>
          <c:spPr>
            <a:solidFill>
              <a:schemeClr val="accent4"/>
            </a:solidFill>
            <a:ln>
              <a:noFill/>
            </a:ln>
            <a:effectLst/>
          </c:spPr>
          <c:invertIfNegative val="0"/>
          <c:cat>
            <c:strRef>
              <c:f>Sheet1!$A$15:$A$16</c:f>
              <c:strCache>
                <c:ptCount val="2"/>
                <c:pt idx="0">
                  <c:v>DFW 10-County 
Region: NOx</c:v>
                </c:pt>
                <c:pt idx="1">
                  <c:v>DFW 10-County 
Region: VMT</c:v>
                </c:pt>
              </c:strCache>
            </c:strRef>
          </c:cat>
          <c:val>
            <c:numRef>
              <c:f>Sheet1!$E$15:$E$16</c:f>
              <c:numCache>
                <c:formatCode>0%</c:formatCode>
                <c:ptCount val="2"/>
                <c:pt idx="0">
                  <c:v>0.02</c:v>
                </c:pt>
                <c:pt idx="1">
                  <c:v>0.01</c:v>
                </c:pt>
              </c:numCache>
            </c:numRef>
          </c:val>
          <c:extLst>
            <c:ext xmlns:c16="http://schemas.microsoft.com/office/drawing/2014/chart" uri="{C3380CC4-5D6E-409C-BE32-E72D297353CC}">
              <c16:uniqueId val="{00000003-5AFD-4275-B149-7256D637E1EB}"/>
            </c:ext>
          </c:extLst>
        </c:ser>
        <c:ser>
          <c:idx val="4"/>
          <c:order val="4"/>
          <c:tx>
            <c:strRef>
              <c:f>Sheet1!$F$14</c:f>
              <c:strCache>
                <c:ptCount val="1"/>
                <c:pt idx="0">
                  <c:v>Heavy-Duty Gas</c:v>
                </c:pt>
              </c:strCache>
            </c:strRef>
          </c:tx>
          <c:spPr>
            <a:solidFill>
              <a:schemeClr val="accent5"/>
            </a:solidFill>
            <a:ln>
              <a:noFill/>
            </a:ln>
            <a:effectLst/>
          </c:spPr>
          <c:invertIfNegative val="0"/>
          <c:cat>
            <c:strRef>
              <c:f>Sheet1!$A$15:$A$16</c:f>
              <c:strCache>
                <c:ptCount val="2"/>
                <c:pt idx="0">
                  <c:v>DFW 10-County 
Region: NOx</c:v>
                </c:pt>
                <c:pt idx="1">
                  <c:v>DFW 10-County 
Region: VMT</c:v>
                </c:pt>
              </c:strCache>
            </c:strRef>
          </c:cat>
          <c:val>
            <c:numRef>
              <c:f>Sheet1!$F$15:$F$16</c:f>
              <c:numCache>
                <c:formatCode>0%</c:formatCode>
                <c:ptCount val="2"/>
                <c:pt idx="0">
                  <c:v>0.03</c:v>
                </c:pt>
                <c:pt idx="1">
                  <c:v>0.01</c:v>
                </c:pt>
              </c:numCache>
            </c:numRef>
          </c:val>
          <c:extLst>
            <c:ext xmlns:c16="http://schemas.microsoft.com/office/drawing/2014/chart" uri="{C3380CC4-5D6E-409C-BE32-E72D297353CC}">
              <c16:uniqueId val="{00000004-5AFD-4275-B149-7256D637E1EB}"/>
            </c:ext>
          </c:extLst>
        </c:ser>
        <c:ser>
          <c:idx val="5"/>
          <c:order val="5"/>
          <c:tx>
            <c:strRef>
              <c:f>Sheet1!$G$14</c:f>
              <c:strCache>
                <c:ptCount val="1"/>
                <c:pt idx="0">
                  <c:v>Heavy-Duty Diesel</c:v>
                </c:pt>
              </c:strCache>
            </c:strRef>
          </c:tx>
          <c:spPr>
            <a:solidFill>
              <a:schemeClr val="accent6"/>
            </a:solidFill>
            <a:ln w="38100">
              <a:solidFill>
                <a:srgbClr val="FF0000"/>
              </a:solidFill>
            </a:ln>
            <a:effectLst/>
          </c:spPr>
          <c:invertIfNegative val="0"/>
          <c:cat>
            <c:strRef>
              <c:f>Sheet1!$A$15:$A$16</c:f>
              <c:strCache>
                <c:ptCount val="2"/>
                <c:pt idx="0">
                  <c:v>DFW 10-County 
Region: NOx</c:v>
                </c:pt>
                <c:pt idx="1">
                  <c:v>DFW 10-County 
Region: VMT</c:v>
                </c:pt>
              </c:strCache>
            </c:strRef>
          </c:cat>
          <c:val>
            <c:numRef>
              <c:f>Sheet1!$G$15:$G$16</c:f>
              <c:numCache>
                <c:formatCode>0%</c:formatCode>
                <c:ptCount val="2"/>
                <c:pt idx="0">
                  <c:v>0.7</c:v>
                </c:pt>
                <c:pt idx="1">
                  <c:v>0.05</c:v>
                </c:pt>
              </c:numCache>
            </c:numRef>
          </c:val>
          <c:extLst>
            <c:ext xmlns:c16="http://schemas.microsoft.com/office/drawing/2014/chart" uri="{C3380CC4-5D6E-409C-BE32-E72D297353CC}">
              <c16:uniqueId val="{00000005-5AFD-4275-B149-7256D637E1EB}"/>
            </c:ext>
          </c:extLst>
        </c:ser>
        <c:dLbls>
          <c:showLegendKey val="0"/>
          <c:showVal val="0"/>
          <c:showCatName val="0"/>
          <c:showSerName val="0"/>
          <c:showPercent val="0"/>
          <c:showBubbleSize val="0"/>
        </c:dLbls>
        <c:gapWidth val="150"/>
        <c:overlap val="100"/>
        <c:axId val="458189928"/>
        <c:axId val="458187408"/>
      </c:barChart>
      <c:catAx>
        <c:axId val="458189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458187408"/>
        <c:crosses val="autoZero"/>
        <c:auto val="1"/>
        <c:lblAlgn val="ctr"/>
        <c:lblOffset val="100"/>
        <c:noMultiLvlLbl val="0"/>
      </c:catAx>
      <c:valAx>
        <c:axId val="45818740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58189928"/>
        <c:crosses val="autoZero"/>
        <c:crossBetween val="between"/>
      </c:valAx>
      <c:spPr>
        <a:noFill/>
        <a:ln>
          <a:noFill/>
        </a:ln>
        <a:effectLst/>
      </c:spPr>
    </c:plotArea>
    <c:legend>
      <c:legendPos val="b"/>
      <c:overlay val="1"/>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0_DBEE3CFD.xml><?xml version="1.0" encoding="utf-8"?>
<p188:cmLst xmlns:a="http://schemas.openxmlformats.org/drawingml/2006/main" xmlns:r="http://schemas.openxmlformats.org/officeDocument/2006/relationships" xmlns:p188="http://schemas.microsoft.com/office/powerpoint/2018/8/main">
  <p188:cm id="{4DF9566B-EAB7-413E-92A6-476639B9D9EE}" authorId="{CD5870A0-FF82-7417-FBA1-811F8C4E6D7C}" status="resolved" created="2026-04-29T22:28:51.906" complete="100000">
    <pc:sldMkLst xmlns:pc="http://schemas.microsoft.com/office/powerpoint/2013/main/command">
      <pc:docMk/>
      <pc:sldMk cId="3689823485" sldId="256"/>
    </pc:sldMkLst>
    <p188:txBody>
      <a:bodyPr/>
      <a:lstStyle/>
      <a:p>
        <a:r>
          <a:rPr lang="en-US"/>
          <a:t>I talked to Lori about what she wanted in the report a few minutes ago and she mentioned having the examples of cost for a trucking facility (the report has the same example from the TX EV Plan), and how many stations would be needed for the corridors that enter our region, those are on page 48 of the report, and also add some intro information on 1. Who’s involved in the report 2. What the purpose/objective is. So once we add all that we might need to trim some stuff based on what you have here to keep the slides down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35318-02EC-4DC4-ADD7-0F95E44AC439}" type="datetimeFigureOut">
              <a:rPr lang="en-US" smtClean="0"/>
              <a:t>5/13/2026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AAEC8-E349-4ADE-A8FA-0B0D4CC35D2E}" type="slidenum">
              <a:rPr lang="en-US" smtClean="0"/>
              <a:t>‹#›</a:t>
            </a:fld>
            <a:endParaRPr lang="en-US"/>
          </a:p>
        </p:txBody>
      </p:sp>
    </p:spTree>
    <p:extLst>
      <p:ext uri="{BB962C8B-B14F-4D97-AF65-F5344CB8AC3E}">
        <p14:creationId xmlns:p14="http://schemas.microsoft.com/office/powerpoint/2010/main" val="160367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33237">
              <a:defRPr/>
            </a:pPr>
            <a:endParaRPr lang="en-US"/>
          </a:p>
          <a:p>
            <a:endParaRPr lang="en-US"/>
          </a:p>
        </p:txBody>
      </p:sp>
      <p:sp>
        <p:nvSpPr>
          <p:cNvPr id="4" name="Slide Number Placeholder 3"/>
          <p:cNvSpPr>
            <a:spLocks noGrp="1"/>
          </p:cNvSpPr>
          <p:nvPr>
            <p:ph type="sldNum" sz="quarter" idx="5"/>
          </p:nvPr>
        </p:nvSpPr>
        <p:spPr/>
        <p:txBody>
          <a:bodyPr/>
          <a:lstStyle/>
          <a:p>
            <a:fld id="{01DC3798-6DBA-472C-B838-8FB22709ECB3}" type="slidenum">
              <a:rPr lang="en-US" smtClean="0"/>
              <a:t>1</a:t>
            </a:fld>
            <a:endParaRPr lang="en-US"/>
          </a:p>
        </p:txBody>
      </p:sp>
    </p:spTree>
    <p:extLst>
      <p:ext uri="{BB962C8B-B14F-4D97-AF65-F5344CB8AC3E}">
        <p14:creationId xmlns:p14="http://schemas.microsoft.com/office/powerpoint/2010/main" val="333224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lnSpc>
                <a:spcPct val="116000"/>
              </a:lnSpc>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BE6FA-02FD-4F20-B860-F4EE55F7B8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446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F56697-CFBF-4A46-844E-D02E5610FC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486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rtl="0" fontAlgn="ctr">
              <a:buFont typeface="Arial" panose="020B0604020202020204" pitchFamily="34" charset="0"/>
              <a:buChar char="•"/>
            </a:pPr>
            <a:r>
              <a:rPr lang="en-US" sz="1000" kern="1200">
                <a:solidFill>
                  <a:schemeClr val="tx1"/>
                </a:solidFill>
                <a:effectLst/>
                <a:latin typeface="+mn-lt"/>
                <a:ea typeface="+mn-ea"/>
                <a:cs typeface="+mn-cs"/>
              </a:rPr>
              <a:t>Transition -&gt; Moving onto how much funding you may receive per project, which again may include the costs of the new vehicle and the supporting infrastructure.</a:t>
            </a:r>
          </a:p>
          <a:p>
            <a:pPr marL="171450" indent="-171450" rtl="0" fontAlgn="ctr">
              <a:buFont typeface="Arial" panose="020B0604020202020204" pitchFamily="34" charset="0"/>
              <a:buChar char="•"/>
            </a:pPr>
            <a:r>
              <a:rPr lang="en-US" sz="1000" kern="1200">
                <a:solidFill>
                  <a:schemeClr val="tx1"/>
                </a:solidFill>
                <a:effectLst/>
                <a:latin typeface="+mn-lt"/>
                <a:ea typeface="+mn-ea"/>
                <a:cs typeface="+mn-cs"/>
              </a:rPr>
              <a:t>Under this CFP, reiterate first bullet on slide</a:t>
            </a:r>
          </a:p>
          <a:p>
            <a:pPr marL="628650" lvl="1" indent="-171450" rtl="0" fontAlgn="ctr">
              <a:buFont typeface="Arial" panose="020B0604020202020204" pitchFamily="34" charset="0"/>
              <a:buChar char="•"/>
            </a:pPr>
            <a:r>
              <a:rPr lang="en-US" sz="1000" kern="1200">
                <a:solidFill>
                  <a:schemeClr val="tx1"/>
                </a:solidFill>
                <a:effectLst/>
                <a:latin typeface="+mn-lt"/>
                <a:ea typeface="+mn-ea"/>
                <a:cs typeface="+mn-cs"/>
              </a:rPr>
              <a:t>define cost share - aka "match" / portion of your project not funded by the rebate award </a:t>
            </a:r>
          </a:p>
          <a:p>
            <a:pPr marL="628650" lvl="1" indent="-171450" rtl="0" fontAlgn="ctr">
              <a:buFont typeface="Arial" panose="020B0604020202020204" pitchFamily="34" charset="0"/>
              <a:buChar char="•"/>
            </a:pPr>
            <a:r>
              <a:rPr lang="en-US" sz="1000" kern="1200">
                <a:solidFill>
                  <a:schemeClr val="tx1"/>
                </a:solidFill>
                <a:effectLst/>
                <a:latin typeface="+mn-lt"/>
                <a:ea typeface="+mn-ea"/>
                <a:cs typeface="+mn-cs"/>
              </a:rPr>
              <a:t>In the table below, see the cost share &amp; per-</a:t>
            </a:r>
            <a:r>
              <a:rPr lang="en-US" sz="1000" kern="1200" err="1">
                <a:solidFill>
                  <a:schemeClr val="tx1"/>
                </a:solidFill>
                <a:effectLst/>
                <a:latin typeface="+mn-lt"/>
                <a:ea typeface="+mn-ea"/>
                <a:cs typeface="+mn-cs"/>
              </a:rPr>
              <a:t>veh</a:t>
            </a:r>
            <a:r>
              <a:rPr lang="en-US" sz="1000" kern="1200">
                <a:solidFill>
                  <a:schemeClr val="tx1"/>
                </a:solidFill>
                <a:effectLst/>
                <a:latin typeface="+mn-lt"/>
                <a:ea typeface="+mn-ea"/>
                <a:cs typeface="+mn-cs"/>
              </a:rPr>
              <a:t> funding caps set by EPA</a:t>
            </a:r>
          </a:p>
          <a:p>
            <a:pPr marL="628650" lvl="1" indent="-171450" rtl="0" fontAlgn="ctr">
              <a:buFont typeface="Arial" panose="020B0604020202020204" pitchFamily="34" charset="0"/>
              <a:buChar char="•"/>
            </a:pPr>
            <a:r>
              <a:rPr lang="en-US" sz="1000" kern="1200">
                <a:solidFill>
                  <a:schemeClr val="tx1"/>
                </a:solidFill>
                <a:effectLst/>
                <a:latin typeface="+mn-lt"/>
                <a:ea typeface="+mn-ea"/>
                <a:cs typeface="+mn-cs"/>
              </a:rPr>
              <a:t>Looking at the table -&gt; two funding types (cost share &amp; per-vehicle cap) are separated out categorized by two things 1) = vehicle type &amp; 2) = fuel type (BEV or FCEV)</a:t>
            </a:r>
          </a:p>
          <a:p>
            <a:pPr marL="171450" indent="-171450" rtl="0" fontAlgn="ctr">
              <a:buFont typeface="Arial" panose="020B0604020202020204" pitchFamily="34" charset="0"/>
              <a:buChar char="•"/>
            </a:pPr>
            <a:endParaRPr lang="en-US" sz="1000" kern="1200">
              <a:solidFill>
                <a:schemeClr val="tx1"/>
              </a:solidFill>
              <a:effectLst/>
              <a:latin typeface="+mn-lt"/>
              <a:ea typeface="+mn-ea"/>
              <a:cs typeface="+mn-cs"/>
            </a:endParaRPr>
          </a:p>
          <a:p>
            <a:pPr marL="171450" indent="-171450" rtl="0" fontAlgn="ctr">
              <a:buFont typeface="Arial" panose="020B0604020202020204" pitchFamily="34" charset="0"/>
              <a:buChar char="•"/>
            </a:pPr>
            <a:r>
              <a:rPr lang="en-US" sz="1000" kern="1200">
                <a:solidFill>
                  <a:schemeClr val="tx1"/>
                </a:solidFill>
                <a:effectLst/>
                <a:latin typeface="+mn-lt"/>
                <a:ea typeface="+mn-ea"/>
                <a:cs typeface="+mn-cs"/>
              </a:rPr>
              <a:t>So, what is the difference between the maximum cost share percentage of the new vehicle and the per-vehicle funding cap?</a:t>
            </a:r>
          </a:p>
          <a:p>
            <a:pPr marL="628650" lvl="1" indent="-171450" rtl="0" fontAlgn="ctr">
              <a:buFont typeface="Arial" panose="020B0604020202020204" pitchFamily="34" charset="0"/>
              <a:buChar char="•"/>
            </a:pPr>
            <a:r>
              <a:rPr lang="en-US" sz="1000" kern="1200">
                <a:solidFill>
                  <a:schemeClr val="tx1"/>
                </a:solidFill>
                <a:effectLst/>
                <a:latin typeface="+mn-lt"/>
                <a:ea typeface="+mn-ea"/>
                <a:cs typeface="+mn-cs"/>
              </a:rPr>
              <a:t>The maximum amount of funding you can receive for the new vehicle (refuse hauler) = 50%, </a:t>
            </a:r>
          </a:p>
          <a:p>
            <a:pPr marL="628650" lvl="1" indent="-171450" rtl="0" fontAlgn="ctr">
              <a:buFont typeface="Arial" panose="020B0604020202020204" pitchFamily="34" charset="0"/>
              <a:buChar char="•"/>
            </a:pPr>
            <a:r>
              <a:rPr lang="en-US" sz="1000" kern="1200">
                <a:solidFill>
                  <a:schemeClr val="tx1"/>
                </a:solidFill>
                <a:effectLst/>
                <a:latin typeface="+mn-lt"/>
                <a:ea typeface="+mn-ea"/>
                <a:cs typeface="+mn-cs"/>
              </a:rPr>
              <a:t>If a refuse hauler costs $500,000, you could receive up to $250,000 in rebate funding (aka 50%)</a:t>
            </a:r>
          </a:p>
          <a:p>
            <a:pPr marL="628650" lvl="1" indent="-171450" rtl="0" fontAlgn="ctr">
              <a:buFont typeface="Arial" panose="020B0604020202020204" pitchFamily="34" charset="0"/>
              <a:buChar char="•"/>
            </a:pPr>
            <a:r>
              <a:rPr lang="en-US" sz="1000" kern="1200">
                <a:solidFill>
                  <a:schemeClr val="tx1"/>
                </a:solidFill>
                <a:effectLst/>
                <a:latin typeface="+mn-lt"/>
                <a:ea typeface="+mn-ea"/>
                <a:cs typeface="+mn-cs"/>
              </a:rPr>
              <a:t>However, notice the per-vehicle funding cap includes both the vehicle and the infrastructure and meaning under the cap limit, you could request up to $260,000, leaving you roughly $10,000 for infrastructure</a:t>
            </a:r>
          </a:p>
          <a:p>
            <a:endParaRPr lang="en-US"/>
          </a:p>
        </p:txBody>
      </p:sp>
      <p:sp>
        <p:nvSpPr>
          <p:cNvPr id="4" name="Slide Number Placeholder 3"/>
          <p:cNvSpPr>
            <a:spLocks noGrp="1"/>
          </p:cNvSpPr>
          <p:nvPr>
            <p:ph type="sldNum" sz="quarter" idx="5"/>
          </p:nvPr>
        </p:nvSpPr>
        <p:spPr/>
        <p:txBody>
          <a:bodyPr/>
          <a:lstStyle/>
          <a:p>
            <a:fld id="{DAF56697-CFBF-4A46-844E-D02E5610FC8F}" type="slidenum">
              <a:rPr lang="en-US" smtClean="0"/>
              <a:t>15</a:t>
            </a:fld>
            <a:endParaRPr lang="en-US"/>
          </a:p>
        </p:txBody>
      </p:sp>
    </p:spTree>
    <p:extLst>
      <p:ext uri="{BB962C8B-B14F-4D97-AF65-F5344CB8AC3E}">
        <p14:creationId xmlns:p14="http://schemas.microsoft.com/office/powerpoint/2010/main" val="397692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mentioned on the previous slide, there is still an approximate of $55M funding available under this program, so we have several resources for fleets interested in applying for funding! </a:t>
            </a:r>
          </a:p>
          <a:p>
            <a:endParaRPr lang="en-US"/>
          </a:p>
          <a:p>
            <a:r>
              <a:rPr lang="en-US"/>
              <a:t>If you know of interested parties, or would like to help us spread the word, feel free to use the flyer available at our website to do so. Staff is also available </a:t>
            </a:r>
          </a:p>
        </p:txBody>
      </p:sp>
      <p:sp>
        <p:nvSpPr>
          <p:cNvPr id="4" name="Slide Number Placeholder 3"/>
          <p:cNvSpPr>
            <a:spLocks noGrp="1"/>
          </p:cNvSpPr>
          <p:nvPr>
            <p:ph type="sldNum" sz="quarter" idx="5"/>
          </p:nvPr>
        </p:nvSpPr>
        <p:spPr/>
        <p:txBody>
          <a:bodyPr/>
          <a:lstStyle/>
          <a:p>
            <a:fld id="{AFA2A6C9-BE3B-45C5-8338-940FC405AC34}" type="slidenum">
              <a:rPr lang="en-US" smtClean="0"/>
              <a:t>16</a:t>
            </a:fld>
            <a:endParaRPr lang="en-US"/>
          </a:p>
        </p:txBody>
      </p:sp>
    </p:spTree>
    <p:extLst>
      <p:ext uri="{BB962C8B-B14F-4D97-AF65-F5344CB8AC3E}">
        <p14:creationId xmlns:p14="http://schemas.microsoft.com/office/powerpoint/2010/main" val="311903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2937">
              <a:defRPr/>
            </a:pPr>
            <a:fld id="{008BE6FA-02FD-4F20-B860-F4EE55F7B803}" type="slidenum">
              <a:rPr lang="en-US">
                <a:solidFill>
                  <a:prstClr val="black"/>
                </a:solidFill>
                <a:latin typeface="Aptos" panose="02110004020202020204"/>
              </a:rPr>
              <a:pPr defTabSz="912937">
                <a:defRPr/>
              </a:pPr>
              <a:t>17</a:t>
            </a:fld>
            <a:endParaRPr lang="en-US">
              <a:solidFill>
                <a:prstClr val="black"/>
              </a:solidFill>
              <a:latin typeface="Aptos" panose="02110004020202020204"/>
            </a:endParaRPr>
          </a:p>
        </p:txBody>
      </p:sp>
    </p:spTree>
    <p:extLst>
      <p:ext uri="{BB962C8B-B14F-4D97-AF65-F5344CB8AC3E}">
        <p14:creationId xmlns:p14="http://schemas.microsoft.com/office/powerpoint/2010/main" val="227855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Regional AQ</a:t>
            </a:r>
          </a:p>
          <a:p>
            <a:r>
              <a:rPr lang="en-US"/>
              <a:t>Industry Trends – e.g. comments from Tesla that YES everyone is still interested WHERE IT MAKES FINANCIAL SENSE.  And it makes financial sense in Texas.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BE6FA-02FD-4F20-B860-F4EE55F7B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41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C6399-DB36-DE44-2F31-75CBCA711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CED57-D29B-DCCA-33B1-D17ED11EB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095B2-D982-A8F9-7BEC-8893EAAD0B07}"/>
              </a:ext>
            </a:extLst>
          </p:cNvPr>
          <p:cNvSpPr>
            <a:spLocks noGrp="1"/>
          </p:cNvSpPr>
          <p:nvPr>
            <p:ph type="body" idx="1"/>
          </p:nvPr>
        </p:nvSpPr>
        <p:spPr/>
        <p:txBody>
          <a:bodyPr/>
          <a:lstStyle/>
          <a:p>
            <a:endParaRPr lang="en-US"/>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6E9116DF-6F86-EE93-AEFB-737F96EA161A}"/>
              </a:ext>
            </a:extLst>
          </p:cNvPr>
          <p:cNvSpPr>
            <a:spLocks noGrp="1"/>
          </p:cNvSpPr>
          <p:nvPr>
            <p:ph type="sldNum" sz="quarter" idx="5"/>
          </p:nvPr>
        </p:nvSpPr>
        <p:spPr/>
        <p:txBody>
          <a:bodyPr/>
          <a:lstStyle/>
          <a:p>
            <a:fld id="{AFA2A6C9-BE3B-45C5-8338-940FC405AC34}" type="slidenum">
              <a:rPr lang="en-US" smtClean="0"/>
              <a:t>4</a:t>
            </a:fld>
            <a:endParaRPr lang="en-US"/>
          </a:p>
        </p:txBody>
      </p:sp>
    </p:spTree>
    <p:extLst>
      <p:ext uri="{BB962C8B-B14F-4D97-AF65-F5344CB8AC3E}">
        <p14:creationId xmlns:p14="http://schemas.microsoft.com/office/powerpoint/2010/main" val="158342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117FB-E0E0-9E52-11B3-ABBB81A7E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4A238-4FB4-ABF9-956D-4E869D82B5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944727-EFDC-38D3-872F-285B53D01153}"/>
              </a:ext>
            </a:extLst>
          </p:cNvPr>
          <p:cNvSpPr>
            <a:spLocks noGrp="1"/>
          </p:cNvSpPr>
          <p:nvPr>
            <p:ph type="body" idx="1"/>
          </p:nvPr>
        </p:nvSpPr>
        <p:spPr/>
        <p:txBody>
          <a:bodyPr/>
          <a:lstStyle/>
          <a:p>
            <a:r>
              <a:rPr lang="en-US"/>
              <a:t>Broad scope of MHD EV application: freight, drayage, other short-range cargo handling equipment</a:t>
            </a:r>
          </a:p>
        </p:txBody>
      </p:sp>
      <p:sp>
        <p:nvSpPr>
          <p:cNvPr id="4" name="Slide Number Placeholder 3">
            <a:extLst>
              <a:ext uri="{FF2B5EF4-FFF2-40B4-BE49-F238E27FC236}">
                <a16:creationId xmlns:a16="http://schemas.microsoft.com/office/drawing/2014/main" id="{B2DD2EDB-CEF5-2E05-1ABE-9791F2BE36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BE6FA-02FD-4F20-B860-F4EE55F7B8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522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17291-8B99-28BA-9E19-298CC2E34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7792F-F41F-6F2B-D12A-BD3A21173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33461-6024-0176-7E81-F3E677DB3210}"/>
              </a:ext>
            </a:extLst>
          </p:cNvPr>
          <p:cNvSpPr>
            <a:spLocks noGrp="1"/>
          </p:cNvSpPr>
          <p:nvPr>
            <p:ph type="body" idx="1"/>
          </p:nvPr>
        </p:nvSpPr>
        <p:spPr/>
        <p:txBody>
          <a:bodyPr/>
          <a:lstStyle/>
          <a:p>
            <a:r>
              <a:rPr lang="en-US"/>
              <a:t>-strategic P3s to leverage private innovation &amp; funding</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97B6CD60-6435-9FBA-162E-B447BA8C7F26}"/>
              </a:ext>
            </a:extLst>
          </p:cNvPr>
          <p:cNvSpPr>
            <a:spLocks noGrp="1"/>
          </p:cNvSpPr>
          <p:nvPr>
            <p:ph type="sldNum" sz="quarter" idx="5"/>
          </p:nvPr>
        </p:nvSpPr>
        <p:spPr/>
        <p:txBody>
          <a:bodyPr/>
          <a:lstStyle/>
          <a:p>
            <a:fld id="{AFA2A6C9-BE3B-45C5-8338-940FC405AC34}" type="slidenum">
              <a:rPr lang="en-US" smtClean="0"/>
              <a:t>6</a:t>
            </a:fld>
            <a:endParaRPr lang="en-US"/>
          </a:p>
        </p:txBody>
      </p:sp>
    </p:spTree>
    <p:extLst>
      <p:ext uri="{BB962C8B-B14F-4D97-AF65-F5344CB8AC3E}">
        <p14:creationId xmlns:p14="http://schemas.microsoft.com/office/powerpoint/2010/main" val="2492279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0C397-441D-F0B5-450B-32B16A605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70D561-9347-B71C-C2EF-68CFBF157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76E4D-B532-55AF-584C-7CF41ACAF0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DC9E4B-4B79-9579-96A2-2F526F896EA5}"/>
              </a:ext>
            </a:extLst>
          </p:cNvPr>
          <p:cNvSpPr>
            <a:spLocks noGrp="1"/>
          </p:cNvSpPr>
          <p:nvPr>
            <p:ph type="sldNum" sz="quarter" idx="5"/>
          </p:nvPr>
        </p:nvSpPr>
        <p:spPr/>
        <p:txBody>
          <a:bodyPr/>
          <a:lstStyle/>
          <a:p>
            <a:fld id="{AFA2A6C9-BE3B-45C5-8338-940FC405AC34}" type="slidenum">
              <a:rPr lang="en-US" smtClean="0"/>
              <a:t>7</a:t>
            </a:fld>
            <a:endParaRPr lang="en-US"/>
          </a:p>
        </p:txBody>
      </p:sp>
    </p:spTree>
    <p:extLst>
      <p:ext uri="{BB962C8B-B14F-4D97-AF65-F5344CB8AC3E}">
        <p14:creationId xmlns:p14="http://schemas.microsoft.com/office/powerpoint/2010/main" val="244544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B2808-DED1-674E-58EA-8A84E71EA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8F4A2-5B60-CF81-8081-109D4378865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4EE5BB-3AE2-4533-8749-F9B41BFF71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1F8FE8-9807-CC8E-2CC2-D0119F573D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BE6FA-02FD-4F20-B860-F4EE55F7B8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818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EE97A-BB80-D64D-E1C6-E8609A55D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1434E-4DDA-0C93-2AFE-85C94F0F4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F6A5C-7174-8319-A20D-F0D838B6CD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F1C1DE-C7A0-3420-BF13-F812264D7E03}"/>
              </a:ext>
            </a:extLst>
          </p:cNvPr>
          <p:cNvSpPr>
            <a:spLocks noGrp="1"/>
          </p:cNvSpPr>
          <p:nvPr>
            <p:ph type="sldNum" sz="quarter" idx="5"/>
          </p:nvPr>
        </p:nvSpPr>
        <p:spPr/>
        <p:txBody>
          <a:bodyPr/>
          <a:lstStyle/>
          <a:p>
            <a:fld id="{008BE6FA-02FD-4F20-B860-F4EE55F7B803}" type="slidenum">
              <a:rPr lang="en-US" smtClean="0"/>
              <a:t>10</a:t>
            </a:fld>
            <a:endParaRPr lang="en-US"/>
          </a:p>
        </p:txBody>
      </p:sp>
    </p:spTree>
    <p:extLst>
      <p:ext uri="{BB962C8B-B14F-4D97-AF65-F5344CB8AC3E}">
        <p14:creationId xmlns:p14="http://schemas.microsoft.com/office/powerpoint/2010/main" val="3862408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0EA8D-26BD-26A7-E260-3269941A7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649A8-DC04-2781-54ED-0EE367144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B1C87-7B06-F99A-FA33-E4834B9FBD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A85A7E-BAED-82A8-6F87-6D5654CD8038}"/>
              </a:ext>
            </a:extLst>
          </p:cNvPr>
          <p:cNvSpPr>
            <a:spLocks noGrp="1"/>
          </p:cNvSpPr>
          <p:nvPr>
            <p:ph type="sldNum" sz="quarter" idx="5"/>
          </p:nvPr>
        </p:nvSpPr>
        <p:spPr/>
        <p:txBody>
          <a:bodyPr/>
          <a:lstStyle/>
          <a:p>
            <a:fld id="{008BE6FA-02FD-4F20-B860-F4EE55F7B803}" type="slidenum">
              <a:rPr lang="en-US" smtClean="0"/>
              <a:t>11</a:t>
            </a:fld>
            <a:endParaRPr lang="en-US"/>
          </a:p>
        </p:txBody>
      </p:sp>
    </p:spTree>
    <p:extLst>
      <p:ext uri="{BB962C8B-B14F-4D97-AF65-F5344CB8AC3E}">
        <p14:creationId xmlns:p14="http://schemas.microsoft.com/office/powerpoint/2010/main" val="204717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2227-7AAD-8D28-F69C-EE12FC5AAC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E90EBE-5895-4762-71EC-A39EF2C6F7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F4D73A-D175-5C71-BBF5-D159DEE2EE90}"/>
              </a:ext>
            </a:extLst>
          </p:cNvPr>
          <p:cNvSpPr>
            <a:spLocks noGrp="1"/>
          </p:cNvSpPr>
          <p:nvPr>
            <p:ph type="dt" sz="half" idx="10"/>
          </p:nvPr>
        </p:nvSpPr>
        <p:spPr/>
        <p:txBody>
          <a:bodyPr/>
          <a:lstStyle/>
          <a:p>
            <a:fld id="{67D235B7-DFC1-437D-B345-0E1626436395}" type="datetimeFigureOut">
              <a:rPr lang="en-US" smtClean="0"/>
              <a:t>5/13/2026</a:t>
            </a:fld>
            <a:endParaRPr lang="en-US"/>
          </a:p>
        </p:txBody>
      </p:sp>
      <p:sp>
        <p:nvSpPr>
          <p:cNvPr id="5" name="Footer Placeholder 4">
            <a:extLst>
              <a:ext uri="{FF2B5EF4-FFF2-40B4-BE49-F238E27FC236}">
                <a16:creationId xmlns:a16="http://schemas.microsoft.com/office/drawing/2014/main" id="{57B6355F-8784-5872-3672-5725130DB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8E4D2-1967-D37F-42D4-7F8B71E3E9D7}"/>
              </a:ext>
            </a:extLst>
          </p:cNvPr>
          <p:cNvSpPr>
            <a:spLocks noGrp="1"/>
          </p:cNvSpPr>
          <p:nvPr>
            <p:ph type="sldNum" sz="quarter" idx="12"/>
          </p:nvPr>
        </p:nvSpPr>
        <p:spPr/>
        <p:txBody>
          <a:bodyPr/>
          <a:lstStyle/>
          <a:p>
            <a:fld id="{001477A4-FC92-4EEA-9FCF-0CB37ABE0C95}" type="slidenum">
              <a:rPr lang="en-US" smtClean="0"/>
              <a:t>‹#›</a:t>
            </a:fld>
            <a:endParaRPr lang="en-US"/>
          </a:p>
        </p:txBody>
      </p:sp>
    </p:spTree>
    <p:extLst>
      <p:ext uri="{BB962C8B-B14F-4D97-AF65-F5344CB8AC3E}">
        <p14:creationId xmlns:p14="http://schemas.microsoft.com/office/powerpoint/2010/main" val="270627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9468-A5E7-C9FE-67DB-803B9933E8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54D10-AC35-BD24-9B96-396DB55D17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F983A-C5D2-1627-87FF-64AFF6A9795E}"/>
              </a:ext>
            </a:extLst>
          </p:cNvPr>
          <p:cNvSpPr>
            <a:spLocks noGrp="1"/>
          </p:cNvSpPr>
          <p:nvPr>
            <p:ph type="dt" sz="half" idx="10"/>
          </p:nvPr>
        </p:nvSpPr>
        <p:spPr/>
        <p:txBody>
          <a:bodyPr/>
          <a:lstStyle/>
          <a:p>
            <a:fld id="{67D235B7-DFC1-437D-B345-0E1626436395}" type="datetimeFigureOut">
              <a:rPr lang="en-US" smtClean="0"/>
              <a:t>5/13/2026</a:t>
            </a:fld>
            <a:endParaRPr lang="en-US"/>
          </a:p>
        </p:txBody>
      </p:sp>
      <p:sp>
        <p:nvSpPr>
          <p:cNvPr id="5" name="Footer Placeholder 4">
            <a:extLst>
              <a:ext uri="{FF2B5EF4-FFF2-40B4-BE49-F238E27FC236}">
                <a16:creationId xmlns:a16="http://schemas.microsoft.com/office/drawing/2014/main" id="{6A5B666E-EDFB-87E2-7AC0-D16177379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20CC3-D4E7-467D-5B44-4E5582377EAA}"/>
              </a:ext>
            </a:extLst>
          </p:cNvPr>
          <p:cNvSpPr>
            <a:spLocks noGrp="1"/>
          </p:cNvSpPr>
          <p:nvPr>
            <p:ph type="sldNum" sz="quarter" idx="12"/>
          </p:nvPr>
        </p:nvSpPr>
        <p:spPr/>
        <p:txBody>
          <a:bodyPr/>
          <a:lstStyle/>
          <a:p>
            <a:fld id="{001477A4-FC92-4EEA-9FCF-0CB37ABE0C95}" type="slidenum">
              <a:rPr lang="en-US" smtClean="0"/>
              <a:t>‹#›</a:t>
            </a:fld>
            <a:endParaRPr lang="en-US"/>
          </a:p>
        </p:txBody>
      </p:sp>
    </p:spTree>
    <p:extLst>
      <p:ext uri="{BB962C8B-B14F-4D97-AF65-F5344CB8AC3E}">
        <p14:creationId xmlns:p14="http://schemas.microsoft.com/office/powerpoint/2010/main" val="251024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FF6172-AC32-9C01-A1CF-C64826F7A8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1DD7A0-DF89-9995-1ED9-8CDDEF5ADB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77AC3-1042-D741-1A6D-6A1160A9BA6C}"/>
              </a:ext>
            </a:extLst>
          </p:cNvPr>
          <p:cNvSpPr>
            <a:spLocks noGrp="1"/>
          </p:cNvSpPr>
          <p:nvPr>
            <p:ph type="dt" sz="half" idx="10"/>
          </p:nvPr>
        </p:nvSpPr>
        <p:spPr/>
        <p:txBody>
          <a:bodyPr/>
          <a:lstStyle/>
          <a:p>
            <a:fld id="{67D235B7-DFC1-437D-B345-0E1626436395}" type="datetimeFigureOut">
              <a:rPr lang="en-US" smtClean="0"/>
              <a:t>5/13/2026</a:t>
            </a:fld>
            <a:endParaRPr lang="en-US"/>
          </a:p>
        </p:txBody>
      </p:sp>
      <p:sp>
        <p:nvSpPr>
          <p:cNvPr id="5" name="Footer Placeholder 4">
            <a:extLst>
              <a:ext uri="{FF2B5EF4-FFF2-40B4-BE49-F238E27FC236}">
                <a16:creationId xmlns:a16="http://schemas.microsoft.com/office/drawing/2014/main" id="{98E6558A-F5E2-8A97-A26C-EA86DDE4F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7111-62F5-47A0-1C02-527CDD5DE13D}"/>
              </a:ext>
            </a:extLst>
          </p:cNvPr>
          <p:cNvSpPr>
            <a:spLocks noGrp="1"/>
          </p:cNvSpPr>
          <p:nvPr>
            <p:ph type="sldNum" sz="quarter" idx="12"/>
          </p:nvPr>
        </p:nvSpPr>
        <p:spPr/>
        <p:txBody>
          <a:bodyPr/>
          <a:lstStyle/>
          <a:p>
            <a:fld id="{001477A4-FC92-4EEA-9FCF-0CB37ABE0C95}" type="slidenum">
              <a:rPr lang="en-US" smtClean="0"/>
              <a:t>‹#›</a:t>
            </a:fld>
            <a:endParaRPr lang="en-US"/>
          </a:p>
        </p:txBody>
      </p:sp>
    </p:spTree>
    <p:extLst>
      <p:ext uri="{BB962C8B-B14F-4D97-AF65-F5344CB8AC3E}">
        <p14:creationId xmlns:p14="http://schemas.microsoft.com/office/powerpoint/2010/main" val="3274655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_whit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3E87C51-E359-4C3E-886C-AFA1C3782A30}"/>
              </a:ext>
            </a:extLst>
          </p:cNvPr>
          <p:cNvSpPr>
            <a:spLocks noGrp="1"/>
          </p:cNvSpPr>
          <p:nvPr>
            <p:ph type="pic" sz="quarter" idx="13"/>
          </p:nvPr>
        </p:nvSpPr>
        <p:spPr>
          <a:xfrm>
            <a:off x="0" y="0"/>
            <a:ext cx="12192000" cy="6858000"/>
          </a:xfrm>
        </p:spPr>
        <p:txBody>
          <a:bodyPr/>
          <a:lstStyle>
            <a:lvl1pPr>
              <a:defRPr>
                <a:solidFill>
                  <a:schemeClr val="bg2">
                    <a:lumMod val="25000"/>
                  </a:schemeClr>
                </a:solidFill>
              </a:defRPr>
            </a:lvl1pPr>
          </a:lstStyle>
          <a:p>
            <a:r>
              <a:rPr lang="en-US"/>
              <a:t>Click icon to add picture</a:t>
            </a:r>
          </a:p>
        </p:txBody>
      </p:sp>
      <p:sp>
        <p:nvSpPr>
          <p:cNvPr id="11" name="Title 10">
            <a:extLst>
              <a:ext uri="{FF2B5EF4-FFF2-40B4-BE49-F238E27FC236}">
                <a16:creationId xmlns:a16="http://schemas.microsoft.com/office/drawing/2014/main" id="{AB94A217-2649-4C24-B199-659F59D624EB}"/>
              </a:ext>
            </a:extLst>
          </p:cNvPr>
          <p:cNvSpPr>
            <a:spLocks noGrp="1"/>
          </p:cNvSpPr>
          <p:nvPr>
            <p:ph type="title" hasCustomPrompt="1"/>
          </p:nvPr>
        </p:nvSpPr>
        <p:spPr>
          <a:xfrm>
            <a:off x="5805713" y="2668949"/>
            <a:ext cx="6386287" cy="663575"/>
          </a:xfrm>
        </p:spPr>
        <p:txBody>
          <a:bodyPr/>
          <a:lstStyle>
            <a:lvl1pPr>
              <a:defRPr lang="en-US" sz="4800" kern="1200" spc="300" smtClean="0">
                <a:solidFill>
                  <a:schemeClr val="tx2"/>
                </a:solidFill>
                <a:latin typeface="+mj-lt"/>
                <a:ea typeface="Open Sans" panose="020B0606030504020204" pitchFamily="34" charset="0"/>
                <a:cs typeface="Open Sans" panose="020B0606030504020204" pitchFamily="34" charset="0"/>
              </a:defRPr>
            </a:lvl1pPr>
          </a:lstStyle>
          <a:p>
            <a:r>
              <a:rPr lang="en-US"/>
              <a:t>TRANSPORTATION</a:t>
            </a:r>
          </a:p>
        </p:txBody>
      </p:sp>
      <p:sp>
        <p:nvSpPr>
          <p:cNvPr id="21" name="Text Placeholder 20">
            <a:extLst>
              <a:ext uri="{FF2B5EF4-FFF2-40B4-BE49-F238E27FC236}">
                <a16:creationId xmlns:a16="http://schemas.microsoft.com/office/drawing/2014/main" id="{D63966D1-9984-42B4-B677-BDDD8CCEDBE9}"/>
              </a:ext>
            </a:extLst>
          </p:cNvPr>
          <p:cNvSpPr>
            <a:spLocks noGrp="1"/>
          </p:cNvSpPr>
          <p:nvPr>
            <p:ph type="body" sz="quarter" idx="11" hasCustomPrompt="1"/>
          </p:nvPr>
        </p:nvSpPr>
        <p:spPr>
          <a:xfrm>
            <a:off x="5805713" y="3525476"/>
            <a:ext cx="6089800" cy="663575"/>
          </a:xfrm>
        </p:spPr>
        <p:txBody>
          <a:bodyPr>
            <a:noAutofit/>
          </a:bodyPr>
          <a:lstStyle>
            <a:lvl1pPr marL="0" indent="0">
              <a:buNone/>
              <a:defRPr sz="1600">
                <a:solidFill>
                  <a:schemeClr val="tx2"/>
                </a:solidFill>
                <a:latin typeface="+mj-lt"/>
              </a:defRPr>
            </a:lvl1pPr>
            <a:lvl2pPr>
              <a:defRPr sz="2000">
                <a:solidFill>
                  <a:schemeClr val="bg2"/>
                </a:solidFill>
                <a:latin typeface="Raleway" panose="020B0503030101060003" pitchFamily="34" charset="0"/>
              </a:defRPr>
            </a:lvl2pPr>
            <a:lvl3pPr>
              <a:defRPr sz="2000">
                <a:solidFill>
                  <a:schemeClr val="bg2"/>
                </a:solidFill>
                <a:latin typeface="Raleway" panose="020B0503030101060003" pitchFamily="34" charset="0"/>
              </a:defRPr>
            </a:lvl3pPr>
            <a:lvl4pPr>
              <a:defRPr sz="2000">
                <a:solidFill>
                  <a:schemeClr val="bg2"/>
                </a:solidFill>
                <a:latin typeface="Raleway" panose="020B0503030101060003" pitchFamily="34" charset="0"/>
              </a:defRPr>
            </a:lvl4pPr>
            <a:lvl5pPr>
              <a:defRPr sz="2000">
                <a:solidFill>
                  <a:schemeClr val="bg2"/>
                </a:solidFill>
                <a:latin typeface="Raleway" panose="020B0503030101060003" pitchFamily="34" charset="0"/>
              </a:defRPr>
            </a:lvl5pPr>
          </a:lstStyle>
          <a:p>
            <a:pPr lvl="0"/>
            <a:r>
              <a:rPr lang="en-US"/>
              <a:t>NAME|COMMITTEE/COUNCIL FORPRESENTATION|5.7.2020</a:t>
            </a:r>
          </a:p>
        </p:txBody>
      </p:sp>
      <p:sp>
        <p:nvSpPr>
          <p:cNvPr id="22" name="Text Placeholder 20">
            <a:extLst>
              <a:ext uri="{FF2B5EF4-FFF2-40B4-BE49-F238E27FC236}">
                <a16:creationId xmlns:a16="http://schemas.microsoft.com/office/drawing/2014/main" id="{FA602470-42C8-4E31-A95B-10A0688D953A}"/>
              </a:ext>
            </a:extLst>
          </p:cNvPr>
          <p:cNvSpPr>
            <a:spLocks noGrp="1"/>
          </p:cNvSpPr>
          <p:nvPr>
            <p:ph type="body" sz="quarter" idx="12" hasCustomPrompt="1"/>
          </p:nvPr>
        </p:nvSpPr>
        <p:spPr>
          <a:xfrm>
            <a:off x="5805713" y="2134159"/>
            <a:ext cx="3716338" cy="284845"/>
          </a:xfrm>
        </p:spPr>
        <p:txBody>
          <a:bodyPr>
            <a:noAutofit/>
          </a:bodyPr>
          <a:lstStyle>
            <a:lvl1pPr marL="0" indent="0">
              <a:buNone/>
              <a:defRPr sz="2000">
                <a:solidFill>
                  <a:schemeClr val="tx2"/>
                </a:solidFill>
                <a:latin typeface="+mj-lt"/>
              </a:defRPr>
            </a:lvl1pPr>
            <a:lvl2pPr>
              <a:defRPr sz="2000">
                <a:solidFill>
                  <a:schemeClr val="bg2"/>
                </a:solidFill>
                <a:latin typeface="Raleway" panose="020B0503030101060003" pitchFamily="34" charset="0"/>
              </a:defRPr>
            </a:lvl2pPr>
            <a:lvl3pPr>
              <a:defRPr sz="2000">
                <a:solidFill>
                  <a:schemeClr val="bg2"/>
                </a:solidFill>
                <a:latin typeface="Raleway" panose="020B0503030101060003" pitchFamily="34" charset="0"/>
              </a:defRPr>
            </a:lvl3pPr>
            <a:lvl4pPr>
              <a:defRPr sz="2000">
                <a:solidFill>
                  <a:schemeClr val="bg2"/>
                </a:solidFill>
                <a:latin typeface="Raleway" panose="020B0503030101060003" pitchFamily="34" charset="0"/>
              </a:defRPr>
            </a:lvl4pPr>
            <a:lvl5pPr>
              <a:defRPr sz="2000">
                <a:solidFill>
                  <a:schemeClr val="bg2"/>
                </a:solidFill>
                <a:latin typeface="Raleway" panose="020B0503030101060003" pitchFamily="34" charset="0"/>
              </a:defRPr>
            </a:lvl5pPr>
          </a:lstStyle>
          <a:p>
            <a:pPr lvl="0"/>
            <a:r>
              <a:rPr lang="en-US"/>
              <a:t>NCTCOG PRESENTATION</a:t>
            </a:r>
          </a:p>
        </p:txBody>
      </p:sp>
    </p:spTree>
    <p:extLst>
      <p:ext uri="{BB962C8B-B14F-4D97-AF65-F5344CB8AC3E}">
        <p14:creationId xmlns:p14="http://schemas.microsoft.com/office/powerpoint/2010/main" val="418785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162935B-11F2-41A8-A62F-A94B7B1B65B9}"/>
              </a:ext>
            </a:extLst>
          </p:cNvPr>
          <p:cNvSpPr>
            <a:spLocks noGrp="1"/>
          </p:cNvSpPr>
          <p:nvPr>
            <p:ph type="pic" sz="quarter" idx="13"/>
          </p:nvPr>
        </p:nvSpPr>
        <p:spPr>
          <a:xfrm>
            <a:off x="6367463" y="1825625"/>
            <a:ext cx="4986337" cy="4351338"/>
          </a:xfrm>
        </p:spPr>
        <p:txBody>
          <a:bodyPr/>
          <a:lstStyle/>
          <a:p>
            <a:endParaRPr lang="en-US"/>
          </a:p>
        </p:txBody>
      </p:sp>
      <p:sp>
        <p:nvSpPr>
          <p:cNvPr id="12" name="Content Placeholder 2">
            <a:extLst>
              <a:ext uri="{FF2B5EF4-FFF2-40B4-BE49-F238E27FC236}">
                <a16:creationId xmlns:a16="http://schemas.microsoft.com/office/drawing/2014/main" id="{515012D3-C990-489F-8F93-AA4D8BF5D4BC}"/>
              </a:ext>
            </a:extLst>
          </p:cNvPr>
          <p:cNvSpPr>
            <a:spLocks noGrp="1"/>
          </p:cNvSpPr>
          <p:nvPr>
            <p:ph idx="1"/>
          </p:nvPr>
        </p:nvSpPr>
        <p:spPr>
          <a:xfrm>
            <a:off x="838200" y="1824142"/>
            <a:ext cx="4986337" cy="4351338"/>
          </a:xfrm>
        </p:spPr>
        <p:txBody>
          <a:bodyPr/>
          <a:lstStyle>
            <a:lvl1pPr marL="0" indent="0">
              <a:buNone/>
              <a:defRPr>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bg2">
                    <a:lumMod val="50000"/>
                  </a:schemeClr>
                </a:solidFill>
              </a:defRPr>
            </a:lvl4pPr>
            <a:lvl5pPr marL="1828800" indent="0">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3549AD43-7D51-4AD9-8E85-F1A3EBA0952D}"/>
              </a:ext>
            </a:extLst>
          </p:cNvPr>
          <p:cNvSpPr>
            <a:spLocks noGrp="1"/>
          </p:cNvSpPr>
          <p:nvPr>
            <p:ph type="ftr" sz="quarter" idx="14"/>
          </p:nvPr>
        </p:nvSpPr>
        <p:spPr/>
        <p:txBody>
          <a:bodyPr/>
          <a:lstStyle/>
          <a:p>
            <a:r>
              <a:rPr lang="en-US"/>
              <a:t>NCTCOG Presentation</a:t>
            </a:r>
          </a:p>
        </p:txBody>
      </p:sp>
      <p:sp>
        <p:nvSpPr>
          <p:cNvPr id="3" name="Slide Number Placeholder 2">
            <a:extLst>
              <a:ext uri="{FF2B5EF4-FFF2-40B4-BE49-F238E27FC236}">
                <a16:creationId xmlns:a16="http://schemas.microsoft.com/office/drawing/2014/main" id="{FF228C43-D8FB-4E0D-B9B1-4A30223B2CB0}"/>
              </a:ext>
            </a:extLst>
          </p:cNvPr>
          <p:cNvSpPr>
            <a:spLocks noGrp="1"/>
          </p:cNvSpPr>
          <p:nvPr>
            <p:ph type="sldNum" sz="quarter" idx="15"/>
          </p:nvPr>
        </p:nvSpPr>
        <p:spPr/>
        <p:txBody>
          <a:bodyPr/>
          <a:lstStyle/>
          <a:p>
            <a:fld id="{F7B4771B-AE04-41F8-8441-EC7D184086A2}" type="slidenum">
              <a:rPr lang="en-US" smtClean="0"/>
              <a:pPr/>
              <a:t>‹#›</a:t>
            </a:fld>
            <a:endParaRPr lang="en-US"/>
          </a:p>
        </p:txBody>
      </p:sp>
      <p:sp>
        <p:nvSpPr>
          <p:cNvPr id="5" name="Title Placeholder 1">
            <a:extLst>
              <a:ext uri="{FF2B5EF4-FFF2-40B4-BE49-F238E27FC236}">
                <a16:creationId xmlns:a16="http://schemas.microsoft.com/office/drawing/2014/main" id="{318AD6EA-03A5-08F7-C298-9FAAC31D22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18731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C4C8AF3-6B1E-4736-93F1-4FA322592D49}"/>
              </a:ext>
            </a:extLst>
          </p:cNvPr>
          <p:cNvGraphicFramePr/>
          <p:nvPr userDrawn="1">
            <p:extLst>
              <p:ext uri="{D42A27DB-BD31-4B8C-83A1-F6EECF244321}">
                <p14:modId xmlns:p14="http://schemas.microsoft.com/office/powerpoint/2010/main" val="2448232090"/>
              </p:ext>
            </p:extLst>
          </p:nvPr>
        </p:nvGraphicFramePr>
        <p:xfrm>
          <a:off x="1367971" y="1597176"/>
          <a:ext cx="5575123" cy="3773109"/>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904F3A32-C372-4EA8-A318-139E1F3BF44E}"/>
              </a:ext>
            </a:extLst>
          </p:cNvPr>
          <p:cNvSpPr>
            <a:spLocks noGrp="1"/>
          </p:cNvSpPr>
          <p:nvPr>
            <p:ph type="ftr" sz="quarter" idx="10"/>
          </p:nvPr>
        </p:nvSpPr>
        <p:spPr/>
        <p:txBody>
          <a:bodyPr/>
          <a:lstStyle/>
          <a:p>
            <a:r>
              <a:rPr lang="en-US"/>
              <a:t>NCTCOG Presentation</a:t>
            </a:r>
          </a:p>
        </p:txBody>
      </p:sp>
      <p:sp>
        <p:nvSpPr>
          <p:cNvPr id="4" name="Slide Number Placeholder 3">
            <a:extLst>
              <a:ext uri="{FF2B5EF4-FFF2-40B4-BE49-F238E27FC236}">
                <a16:creationId xmlns:a16="http://schemas.microsoft.com/office/drawing/2014/main" id="{35D2685B-734C-44BC-9E00-1D4BDCCA5482}"/>
              </a:ext>
            </a:extLst>
          </p:cNvPr>
          <p:cNvSpPr>
            <a:spLocks noGrp="1"/>
          </p:cNvSpPr>
          <p:nvPr>
            <p:ph type="sldNum" sz="quarter" idx="11"/>
          </p:nvPr>
        </p:nvSpPr>
        <p:spPr/>
        <p:txBody>
          <a:bodyPr/>
          <a:lstStyle/>
          <a:p>
            <a:fld id="{F7B4771B-AE04-41F8-8441-EC7D184086A2}" type="slidenum">
              <a:rPr lang="en-US" smtClean="0"/>
              <a:pPr/>
              <a:t>‹#›</a:t>
            </a:fld>
            <a:endParaRPr lang="en-US"/>
          </a:p>
        </p:txBody>
      </p:sp>
      <p:sp>
        <p:nvSpPr>
          <p:cNvPr id="6" name="Content Placeholder 5">
            <a:extLst>
              <a:ext uri="{FF2B5EF4-FFF2-40B4-BE49-F238E27FC236}">
                <a16:creationId xmlns:a16="http://schemas.microsoft.com/office/drawing/2014/main" id="{EA806CAA-43AF-446D-8DA1-681F54F03AD8}"/>
              </a:ext>
            </a:extLst>
          </p:cNvPr>
          <p:cNvSpPr>
            <a:spLocks noGrp="1"/>
          </p:cNvSpPr>
          <p:nvPr>
            <p:ph sz="quarter" idx="12"/>
          </p:nvPr>
        </p:nvSpPr>
        <p:spPr>
          <a:xfrm>
            <a:off x="852932" y="1597025"/>
            <a:ext cx="10515600" cy="4503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CD8C163E-2432-4464-2018-AE5586B613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27072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3DFB5-B955-4901-9566-48BB004998A6}"/>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0044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t>TITLE</a:t>
            </a:r>
            <a:endParaRPr lang="en-US"/>
          </a:p>
        </p:txBody>
      </p:sp>
      <p:sp>
        <p:nvSpPr>
          <p:cNvPr id="4" name="Content Placeholder 3">
            <a:extLst>
              <a:ext uri="{FF2B5EF4-FFF2-40B4-BE49-F238E27FC236}">
                <a16:creationId xmlns:a16="http://schemas.microsoft.com/office/drawing/2014/main" id="{D78AE0EC-A5E8-4A6B-8D36-BE7C8AAE865C}"/>
              </a:ext>
            </a:extLst>
          </p:cNvPr>
          <p:cNvSpPr>
            <a:spLocks noGrp="1"/>
          </p:cNvSpPr>
          <p:nvPr>
            <p:ph sz="half" idx="2"/>
          </p:nvPr>
        </p:nvSpPr>
        <p:spPr>
          <a:xfrm>
            <a:off x="839788" y="2505075"/>
            <a:ext cx="5157787" cy="3684588"/>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solidFill>
                  <a:srgbClr val="FFC000"/>
                </a:solidFill>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solidFill>
                  <a:srgbClr val="FFC000"/>
                </a:solidFill>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D06AB6AD-D29B-46D7-91CC-28DE4D430654}"/>
              </a:ext>
            </a:extLst>
          </p:cNvPr>
          <p:cNvSpPr>
            <a:spLocks noGrp="1"/>
          </p:cNvSpPr>
          <p:nvPr>
            <p:ph type="body" idx="13" hasCustomPrompt="1"/>
          </p:nvPr>
        </p:nvSpPr>
        <p:spPr>
          <a:xfrm>
            <a:off x="6172200" y="1681163"/>
            <a:ext cx="5157787" cy="823912"/>
          </a:xfrm>
        </p:spPr>
        <p:txBody>
          <a:bodyPr anchor="b"/>
          <a:lstStyle>
            <a:lvl1pPr marL="0" indent="0">
              <a:buNone/>
              <a:defRPr sz="2400" b="1">
                <a:solidFill>
                  <a:srgbClr val="0044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t>TITLE</a:t>
            </a:r>
            <a:endParaRPr lang="en-US"/>
          </a:p>
        </p:txBody>
      </p:sp>
      <p:sp>
        <p:nvSpPr>
          <p:cNvPr id="13" name="Content Placeholder 3">
            <a:extLst>
              <a:ext uri="{FF2B5EF4-FFF2-40B4-BE49-F238E27FC236}">
                <a16:creationId xmlns:a16="http://schemas.microsoft.com/office/drawing/2014/main" id="{119B9576-44FA-4D80-832E-09B96022F1CD}"/>
              </a:ext>
            </a:extLst>
          </p:cNvPr>
          <p:cNvSpPr>
            <a:spLocks noGrp="1"/>
          </p:cNvSpPr>
          <p:nvPr>
            <p:ph sz="half" idx="14"/>
          </p:nvPr>
        </p:nvSpPr>
        <p:spPr>
          <a:xfrm>
            <a:off x="6172199" y="2505075"/>
            <a:ext cx="5157787" cy="3684588"/>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solidFill>
                  <a:srgbClr val="FFC000"/>
                </a:solidFill>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solidFill>
                  <a:srgbClr val="FFC000"/>
                </a:solidFill>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C3169FF1-9C5D-48C5-AB1A-037DC64D3863}"/>
              </a:ext>
            </a:extLst>
          </p:cNvPr>
          <p:cNvSpPr>
            <a:spLocks noGrp="1"/>
          </p:cNvSpPr>
          <p:nvPr>
            <p:ph type="ftr" sz="quarter" idx="15"/>
          </p:nvPr>
        </p:nvSpPr>
        <p:spPr/>
        <p:txBody>
          <a:bodyPr/>
          <a:lstStyle/>
          <a:p>
            <a:r>
              <a:rPr lang="en-US"/>
              <a:t>NCTCOG Presentation</a:t>
            </a:r>
          </a:p>
        </p:txBody>
      </p:sp>
      <p:sp>
        <p:nvSpPr>
          <p:cNvPr id="5" name="Slide Number Placeholder 4">
            <a:extLst>
              <a:ext uri="{FF2B5EF4-FFF2-40B4-BE49-F238E27FC236}">
                <a16:creationId xmlns:a16="http://schemas.microsoft.com/office/drawing/2014/main" id="{00CE1278-04D6-4F12-83C2-B28C18BD03F4}"/>
              </a:ext>
            </a:extLst>
          </p:cNvPr>
          <p:cNvSpPr>
            <a:spLocks noGrp="1"/>
          </p:cNvSpPr>
          <p:nvPr>
            <p:ph type="sldNum" sz="quarter" idx="16"/>
          </p:nvPr>
        </p:nvSpPr>
        <p:spPr/>
        <p:txBody>
          <a:bodyPr/>
          <a:lstStyle/>
          <a:p>
            <a:fld id="{F7B4771B-AE04-41F8-8441-EC7D184086A2}" type="slidenum">
              <a:rPr lang="en-US" smtClean="0"/>
              <a:pPr/>
              <a:t>‹#›</a:t>
            </a:fld>
            <a:endParaRPr lang="en-US"/>
          </a:p>
        </p:txBody>
      </p:sp>
      <p:sp>
        <p:nvSpPr>
          <p:cNvPr id="6" name="Title 1">
            <a:extLst>
              <a:ext uri="{FF2B5EF4-FFF2-40B4-BE49-F238E27FC236}">
                <a16:creationId xmlns:a16="http://schemas.microsoft.com/office/drawing/2014/main" id="{EFEAF278-7C2E-FFA2-7A25-14A15AB3D395}"/>
              </a:ext>
            </a:extLst>
          </p:cNvPr>
          <p:cNvSpPr>
            <a:spLocks noGrp="1"/>
          </p:cNvSpPr>
          <p:nvPr>
            <p:ph type="title" hasCustomPrompt="1"/>
          </p:nvPr>
        </p:nvSpPr>
        <p:spPr>
          <a:xfrm>
            <a:off x="838200" y="536575"/>
            <a:ext cx="10515600" cy="682625"/>
          </a:xfrm>
        </p:spPr>
        <p:txBody>
          <a:bodyPr/>
          <a:lstStyle>
            <a:lvl1pPr>
              <a:defRPr>
                <a:solidFill>
                  <a:srgbClr val="00446A"/>
                </a:solidFill>
                <a:latin typeface="+mj-lt"/>
              </a:defRPr>
            </a:lvl1pPr>
          </a:lstStyle>
          <a:p>
            <a:r>
              <a:rPr lang="en-US"/>
              <a:t>SLIDE TITLE</a:t>
            </a:r>
          </a:p>
        </p:txBody>
      </p:sp>
    </p:spTree>
    <p:extLst>
      <p:ext uri="{BB962C8B-B14F-4D97-AF65-F5344CB8AC3E}">
        <p14:creationId xmlns:p14="http://schemas.microsoft.com/office/powerpoint/2010/main" val="1159385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3DFB5-B955-4901-9566-48BB004998A6}"/>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0044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t>TITLE</a:t>
            </a:r>
            <a:endParaRPr lang="en-US"/>
          </a:p>
        </p:txBody>
      </p:sp>
      <p:sp>
        <p:nvSpPr>
          <p:cNvPr id="4" name="Content Placeholder 3">
            <a:extLst>
              <a:ext uri="{FF2B5EF4-FFF2-40B4-BE49-F238E27FC236}">
                <a16:creationId xmlns:a16="http://schemas.microsoft.com/office/drawing/2014/main" id="{D78AE0EC-A5E8-4A6B-8D36-BE7C8AAE865C}"/>
              </a:ext>
            </a:extLst>
          </p:cNvPr>
          <p:cNvSpPr>
            <a:spLocks noGrp="1"/>
          </p:cNvSpPr>
          <p:nvPr>
            <p:ph sz="half" idx="2"/>
          </p:nvPr>
        </p:nvSpPr>
        <p:spPr>
          <a:xfrm>
            <a:off x="839788" y="2505075"/>
            <a:ext cx="5157787" cy="3684588"/>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solidFill>
                  <a:srgbClr val="FFC000"/>
                </a:solidFill>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solidFill>
                  <a:srgbClr val="FFC000"/>
                </a:solidFill>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D06AB6AD-D29B-46D7-91CC-28DE4D430654}"/>
              </a:ext>
            </a:extLst>
          </p:cNvPr>
          <p:cNvSpPr>
            <a:spLocks noGrp="1"/>
          </p:cNvSpPr>
          <p:nvPr>
            <p:ph type="body" idx="13" hasCustomPrompt="1"/>
          </p:nvPr>
        </p:nvSpPr>
        <p:spPr>
          <a:xfrm>
            <a:off x="6172200" y="1681163"/>
            <a:ext cx="5157787" cy="823912"/>
          </a:xfrm>
        </p:spPr>
        <p:txBody>
          <a:bodyPr anchor="b"/>
          <a:lstStyle>
            <a:lvl1pPr marL="0" indent="0">
              <a:buNone/>
              <a:defRPr sz="2400" b="1">
                <a:solidFill>
                  <a:srgbClr val="0044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a:t>TITLE</a:t>
            </a:r>
            <a:endParaRPr lang="en-US"/>
          </a:p>
        </p:txBody>
      </p:sp>
      <p:sp>
        <p:nvSpPr>
          <p:cNvPr id="13" name="Content Placeholder 3">
            <a:extLst>
              <a:ext uri="{FF2B5EF4-FFF2-40B4-BE49-F238E27FC236}">
                <a16:creationId xmlns:a16="http://schemas.microsoft.com/office/drawing/2014/main" id="{119B9576-44FA-4D80-832E-09B96022F1CD}"/>
              </a:ext>
            </a:extLst>
          </p:cNvPr>
          <p:cNvSpPr>
            <a:spLocks noGrp="1"/>
          </p:cNvSpPr>
          <p:nvPr>
            <p:ph sz="half" idx="14"/>
          </p:nvPr>
        </p:nvSpPr>
        <p:spPr>
          <a:xfrm>
            <a:off x="6172199" y="2505075"/>
            <a:ext cx="5157787" cy="3684588"/>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solidFill>
                  <a:srgbClr val="FFC000"/>
                </a:solidFill>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solidFill>
                  <a:srgbClr val="FFC000"/>
                </a:solidFill>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C3169FF1-9C5D-48C5-AB1A-037DC64D3863}"/>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00CE1278-04D6-4F12-83C2-B28C18BD03F4}"/>
              </a:ext>
            </a:extLst>
          </p:cNvPr>
          <p:cNvSpPr>
            <a:spLocks noGrp="1"/>
          </p:cNvSpPr>
          <p:nvPr>
            <p:ph type="sldNum" sz="quarter" idx="16"/>
          </p:nvPr>
        </p:nvSpPr>
        <p:spPr/>
        <p:txBody>
          <a:bodyPr/>
          <a:lstStyle/>
          <a:p>
            <a:fld id="{F7B4771B-AE04-41F8-8441-EC7D184086A2}" type="slidenum">
              <a:rPr lang="en-US" smtClean="0"/>
              <a:pPr/>
              <a:t>‹#›</a:t>
            </a:fld>
            <a:endParaRPr lang="en-US"/>
          </a:p>
        </p:txBody>
      </p:sp>
      <p:sp>
        <p:nvSpPr>
          <p:cNvPr id="6" name="Title 1">
            <a:extLst>
              <a:ext uri="{FF2B5EF4-FFF2-40B4-BE49-F238E27FC236}">
                <a16:creationId xmlns:a16="http://schemas.microsoft.com/office/drawing/2014/main" id="{EFEAF278-7C2E-FFA2-7A25-14A15AB3D395}"/>
              </a:ext>
            </a:extLst>
          </p:cNvPr>
          <p:cNvSpPr>
            <a:spLocks noGrp="1"/>
          </p:cNvSpPr>
          <p:nvPr>
            <p:ph type="title" hasCustomPrompt="1"/>
          </p:nvPr>
        </p:nvSpPr>
        <p:spPr>
          <a:xfrm>
            <a:off x="838200" y="536575"/>
            <a:ext cx="10515600" cy="682625"/>
          </a:xfrm>
        </p:spPr>
        <p:txBody>
          <a:bodyPr/>
          <a:lstStyle>
            <a:lvl1pPr>
              <a:defRPr>
                <a:solidFill>
                  <a:srgbClr val="00446A"/>
                </a:solidFill>
                <a:latin typeface="+mj-lt"/>
              </a:defRPr>
            </a:lvl1pPr>
          </a:lstStyle>
          <a:p>
            <a:r>
              <a:rPr lang="en-US"/>
              <a:t>SLIDE TITLE</a:t>
            </a:r>
          </a:p>
        </p:txBody>
      </p:sp>
    </p:spTree>
    <p:extLst>
      <p:ext uri="{BB962C8B-B14F-4D97-AF65-F5344CB8AC3E}">
        <p14:creationId xmlns:p14="http://schemas.microsoft.com/office/powerpoint/2010/main" val="378619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361B-046A-188C-126B-383864B20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01D98E-AFD7-6C29-A69E-47EFE4CEA2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36637-7D1F-22C3-10FA-719C41FE0ABC}"/>
              </a:ext>
            </a:extLst>
          </p:cNvPr>
          <p:cNvSpPr>
            <a:spLocks noGrp="1"/>
          </p:cNvSpPr>
          <p:nvPr>
            <p:ph type="dt" sz="half" idx="10"/>
          </p:nvPr>
        </p:nvSpPr>
        <p:spPr/>
        <p:txBody>
          <a:bodyPr/>
          <a:lstStyle/>
          <a:p>
            <a:fld id="{67D235B7-DFC1-437D-B345-0E1626436395}" type="datetimeFigureOut">
              <a:rPr lang="en-US" smtClean="0"/>
              <a:t>5/13/2026</a:t>
            </a:fld>
            <a:endParaRPr lang="en-US"/>
          </a:p>
        </p:txBody>
      </p:sp>
      <p:sp>
        <p:nvSpPr>
          <p:cNvPr id="5" name="Footer Placeholder 4">
            <a:extLst>
              <a:ext uri="{FF2B5EF4-FFF2-40B4-BE49-F238E27FC236}">
                <a16:creationId xmlns:a16="http://schemas.microsoft.com/office/drawing/2014/main" id="{2D34AC35-8790-6D93-4D4A-3CE568E25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9C2A0-5E76-E2A1-9C1B-042A144E2014}"/>
              </a:ext>
            </a:extLst>
          </p:cNvPr>
          <p:cNvSpPr>
            <a:spLocks noGrp="1"/>
          </p:cNvSpPr>
          <p:nvPr>
            <p:ph type="sldNum" sz="quarter" idx="12"/>
          </p:nvPr>
        </p:nvSpPr>
        <p:spPr/>
        <p:txBody>
          <a:bodyPr/>
          <a:lstStyle/>
          <a:p>
            <a:fld id="{001477A4-FC92-4EEA-9FCF-0CB37ABE0C95}" type="slidenum">
              <a:rPr lang="en-US" smtClean="0"/>
              <a:t>‹#›</a:t>
            </a:fld>
            <a:endParaRPr lang="en-US"/>
          </a:p>
        </p:txBody>
      </p:sp>
    </p:spTree>
    <p:extLst>
      <p:ext uri="{BB962C8B-B14F-4D97-AF65-F5344CB8AC3E}">
        <p14:creationId xmlns:p14="http://schemas.microsoft.com/office/powerpoint/2010/main" val="161702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6C8F-5ED5-28F9-2640-6DF81AE5DB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F58CE1-243E-6183-CF3E-29B830F531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D533EF-BA94-8AD1-9C86-8BB1013D62B2}"/>
              </a:ext>
            </a:extLst>
          </p:cNvPr>
          <p:cNvSpPr>
            <a:spLocks noGrp="1"/>
          </p:cNvSpPr>
          <p:nvPr>
            <p:ph type="dt" sz="half" idx="10"/>
          </p:nvPr>
        </p:nvSpPr>
        <p:spPr/>
        <p:txBody>
          <a:bodyPr/>
          <a:lstStyle/>
          <a:p>
            <a:fld id="{67D235B7-DFC1-437D-B345-0E1626436395}" type="datetimeFigureOut">
              <a:rPr lang="en-US" smtClean="0"/>
              <a:t>5/13/2026</a:t>
            </a:fld>
            <a:endParaRPr lang="en-US"/>
          </a:p>
        </p:txBody>
      </p:sp>
      <p:sp>
        <p:nvSpPr>
          <p:cNvPr id="5" name="Footer Placeholder 4">
            <a:extLst>
              <a:ext uri="{FF2B5EF4-FFF2-40B4-BE49-F238E27FC236}">
                <a16:creationId xmlns:a16="http://schemas.microsoft.com/office/drawing/2014/main" id="{8AA191FD-E148-C95F-8A08-9CA77044C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2430-D3B9-8D95-60A3-B356C4130F68}"/>
              </a:ext>
            </a:extLst>
          </p:cNvPr>
          <p:cNvSpPr>
            <a:spLocks noGrp="1"/>
          </p:cNvSpPr>
          <p:nvPr>
            <p:ph type="sldNum" sz="quarter" idx="12"/>
          </p:nvPr>
        </p:nvSpPr>
        <p:spPr/>
        <p:txBody>
          <a:bodyPr/>
          <a:lstStyle/>
          <a:p>
            <a:fld id="{001477A4-FC92-4EEA-9FCF-0CB37ABE0C95}" type="slidenum">
              <a:rPr lang="en-US" smtClean="0"/>
              <a:t>‹#›</a:t>
            </a:fld>
            <a:endParaRPr lang="en-US"/>
          </a:p>
        </p:txBody>
      </p:sp>
    </p:spTree>
    <p:extLst>
      <p:ext uri="{BB962C8B-B14F-4D97-AF65-F5344CB8AC3E}">
        <p14:creationId xmlns:p14="http://schemas.microsoft.com/office/powerpoint/2010/main" val="344071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095C-2FD2-B9C2-A418-4D32BABAB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04045-A5AD-7621-0D14-C4FE0DE823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EE73AF-9B4F-9AA4-F351-A245A94DB9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0F0E56-613F-5BB0-EABF-A8B4C466087C}"/>
              </a:ext>
            </a:extLst>
          </p:cNvPr>
          <p:cNvSpPr>
            <a:spLocks noGrp="1"/>
          </p:cNvSpPr>
          <p:nvPr>
            <p:ph type="dt" sz="half" idx="10"/>
          </p:nvPr>
        </p:nvSpPr>
        <p:spPr/>
        <p:txBody>
          <a:bodyPr/>
          <a:lstStyle/>
          <a:p>
            <a:fld id="{67D235B7-DFC1-437D-B345-0E1626436395}" type="datetimeFigureOut">
              <a:rPr lang="en-US" smtClean="0"/>
              <a:t>5/13/2026</a:t>
            </a:fld>
            <a:endParaRPr lang="en-US"/>
          </a:p>
        </p:txBody>
      </p:sp>
      <p:sp>
        <p:nvSpPr>
          <p:cNvPr id="6" name="Footer Placeholder 5">
            <a:extLst>
              <a:ext uri="{FF2B5EF4-FFF2-40B4-BE49-F238E27FC236}">
                <a16:creationId xmlns:a16="http://schemas.microsoft.com/office/drawing/2014/main" id="{374EB2AA-1CD9-2455-5C2C-BE41270E5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E7BE2-278D-AC15-9D32-0A79A2C5FA9A}"/>
              </a:ext>
            </a:extLst>
          </p:cNvPr>
          <p:cNvSpPr>
            <a:spLocks noGrp="1"/>
          </p:cNvSpPr>
          <p:nvPr>
            <p:ph type="sldNum" sz="quarter" idx="12"/>
          </p:nvPr>
        </p:nvSpPr>
        <p:spPr/>
        <p:txBody>
          <a:bodyPr/>
          <a:lstStyle/>
          <a:p>
            <a:fld id="{001477A4-FC92-4EEA-9FCF-0CB37ABE0C95}" type="slidenum">
              <a:rPr lang="en-US" smtClean="0"/>
              <a:t>‹#›</a:t>
            </a:fld>
            <a:endParaRPr lang="en-US"/>
          </a:p>
        </p:txBody>
      </p:sp>
    </p:spTree>
    <p:extLst>
      <p:ext uri="{BB962C8B-B14F-4D97-AF65-F5344CB8AC3E}">
        <p14:creationId xmlns:p14="http://schemas.microsoft.com/office/powerpoint/2010/main" val="264653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C976-35DF-8759-BFFF-C90B5D87A7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557DC9-2129-5775-01D3-168BF91C4F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138D1-FB30-6153-54B7-659C6A265C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75A1E3-A031-F59B-B15D-8168E7658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ECDCD-A274-A942-385E-AC44CA159B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F37EC6-9A47-4D36-4DC2-A8CAF4C58023}"/>
              </a:ext>
            </a:extLst>
          </p:cNvPr>
          <p:cNvSpPr>
            <a:spLocks noGrp="1"/>
          </p:cNvSpPr>
          <p:nvPr>
            <p:ph type="dt" sz="half" idx="10"/>
          </p:nvPr>
        </p:nvSpPr>
        <p:spPr/>
        <p:txBody>
          <a:bodyPr/>
          <a:lstStyle/>
          <a:p>
            <a:fld id="{67D235B7-DFC1-437D-B345-0E1626436395}" type="datetimeFigureOut">
              <a:rPr lang="en-US" smtClean="0"/>
              <a:t>5/13/2026</a:t>
            </a:fld>
            <a:endParaRPr lang="en-US"/>
          </a:p>
        </p:txBody>
      </p:sp>
      <p:sp>
        <p:nvSpPr>
          <p:cNvPr id="8" name="Footer Placeholder 7">
            <a:extLst>
              <a:ext uri="{FF2B5EF4-FFF2-40B4-BE49-F238E27FC236}">
                <a16:creationId xmlns:a16="http://schemas.microsoft.com/office/drawing/2014/main" id="{1D5DB6E8-AF53-A6B9-3772-5208B3257F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58785A-42B1-343C-2D5E-D361DB19813D}"/>
              </a:ext>
            </a:extLst>
          </p:cNvPr>
          <p:cNvSpPr>
            <a:spLocks noGrp="1"/>
          </p:cNvSpPr>
          <p:nvPr>
            <p:ph type="sldNum" sz="quarter" idx="12"/>
          </p:nvPr>
        </p:nvSpPr>
        <p:spPr/>
        <p:txBody>
          <a:bodyPr/>
          <a:lstStyle/>
          <a:p>
            <a:fld id="{001477A4-FC92-4EEA-9FCF-0CB37ABE0C95}" type="slidenum">
              <a:rPr lang="en-US" smtClean="0"/>
              <a:t>‹#›</a:t>
            </a:fld>
            <a:endParaRPr lang="en-US"/>
          </a:p>
        </p:txBody>
      </p:sp>
    </p:spTree>
    <p:extLst>
      <p:ext uri="{BB962C8B-B14F-4D97-AF65-F5344CB8AC3E}">
        <p14:creationId xmlns:p14="http://schemas.microsoft.com/office/powerpoint/2010/main" val="29768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FD6F-AC2D-A598-B956-90CC08797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0D9577-15B3-332B-241C-ACC80171160C}"/>
              </a:ext>
            </a:extLst>
          </p:cNvPr>
          <p:cNvSpPr>
            <a:spLocks noGrp="1"/>
          </p:cNvSpPr>
          <p:nvPr>
            <p:ph type="dt" sz="half" idx="10"/>
          </p:nvPr>
        </p:nvSpPr>
        <p:spPr/>
        <p:txBody>
          <a:bodyPr/>
          <a:lstStyle/>
          <a:p>
            <a:fld id="{67D235B7-DFC1-437D-B345-0E1626436395}" type="datetimeFigureOut">
              <a:rPr lang="en-US" smtClean="0"/>
              <a:t>5/13/2026</a:t>
            </a:fld>
            <a:endParaRPr lang="en-US"/>
          </a:p>
        </p:txBody>
      </p:sp>
      <p:sp>
        <p:nvSpPr>
          <p:cNvPr id="4" name="Footer Placeholder 3">
            <a:extLst>
              <a:ext uri="{FF2B5EF4-FFF2-40B4-BE49-F238E27FC236}">
                <a16:creationId xmlns:a16="http://schemas.microsoft.com/office/drawing/2014/main" id="{C347AFEE-E847-E989-B4EE-2A3002CE19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1DDED1-6819-08FA-329A-56BF7DBE0062}"/>
              </a:ext>
            </a:extLst>
          </p:cNvPr>
          <p:cNvSpPr>
            <a:spLocks noGrp="1"/>
          </p:cNvSpPr>
          <p:nvPr>
            <p:ph type="sldNum" sz="quarter" idx="12"/>
          </p:nvPr>
        </p:nvSpPr>
        <p:spPr/>
        <p:txBody>
          <a:bodyPr/>
          <a:lstStyle/>
          <a:p>
            <a:fld id="{001477A4-FC92-4EEA-9FCF-0CB37ABE0C95}" type="slidenum">
              <a:rPr lang="en-US" smtClean="0"/>
              <a:t>‹#›</a:t>
            </a:fld>
            <a:endParaRPr lang="en-US"/>
          </a:p>
        </p:txBody>
      </p:sp>
    </p:spTree>
    <p:extLst>
      <p:ext uri="{BB962C8B-B14F-4D97-AF65-F5344CB8AC3E}">
        <p14:creationId xmlns:p14="http://schemas.microsoft.com/office/powerpoint/2010/main" val="217608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E000E-6DCB-A970-7FF3-6CC907CFDB6D}"/>
              </a:ext>
            </a:extLst>
          </p:cNvPr>
          <p:cNvSpPr>
            <a:spLocks noGrp="1"/>
          </p:cNvSpPr>
          <p:nvPr>
            <p:ph type="dt" sz="half" idx="10"/>
          </p:nvPr>
        </p:nvSpPr>
        <p:spPr/>
        <p:txBody>
          <a:bodyPr/>
          <a:lstStyle/>
          <a:p>
            <a:fld id="{67D235B7-DFC1-437D-B345-0E1626436395}" type="datetimeFigureOut">
              <a:rPr lang="en-US" smtClean="0"/>
              <a:t>5/13/2026</a:t>
            </a:fld>
            <a:endParaRPr lang="en-US"/>
          </a:p>
        </p:txBody>
      </p:sp>
      <p:sp>
        <p:nvSpPr>
          <p:cNvPr id="3" name="Footer Placeholder 2">
            <a:extLst>
              <a:ext uri="{FF2B5EF4-FFF2-40B4-BE49-F238E27FC236}">
                <a16:creationId xmlns:a16="http://schemas.microsoft.com/office/drawing/2014/main" id="{F12EA642-81EC-B1E9-A664-063B6EF542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EB5BE6-C9A8-92A2-0B71-ECBFD8011E97}"/>
              </a:ext>
            </a:extLst>
          </p:cNvPr>
          <p:cNvSpPr>
            <a:spLocks noGrp="1"/>
          </p:cNvSpPr>
          <p:nvPr>
            <p:ph type="sldNum" sz="quarter" idx="12"/>
          </p:nvPr>
        </p:nvSpPr>
        <p:spPr/>
        <p:txBody>
          <a:bodyPr/>
          <a:lstStyle/>
          <a:p>
            <a:fld id="{001477A4-FC92-4EEA-9FCF-0CB37ABE0C95}" type="slidenum">
              <a:rPr lang="en-US" smtClean="0"/>
              <a:t>‹#›</a:t>
            </a:fld>
            <a:endParaRPr lang="en-US"/>
          </a:p>
        </p:txBody>
      </p:sp>
    </p:spTree>
    <p:extLst>
      <p:ext uri="{BB962C8B-B14F-4D97-AF65-F5344CB8AC3E}">
        <p14:creationId xmlns:p14="http://schemas.microsoft.com/office/powerpoint/2010/main" val="181269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AD3D-8091-A850-E2D5-01AD0B9CF6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FDC7AA-6C88-C616-B732-A25B937B4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DF2696-3CDF-53A8-759D-23FDE1583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D84E4-A5F4-DD32-DB0A-B0B3AF5403CA}"/>
              </a:ext>
            </a:extLst>
          </p:cNvPr>
          <p:cNvSpPr>
            <a:spLocks noGrp="1"/>
          </p:cNvSpPr>
          <p:nvPr>
            <p:ph type="dt" sz="half" idx="10"/>
          </p:nvPr>
        </p:nvSpPr>
        <p:spPr/>
        <p:txBody>
          <a:bodyPr/>
          <a:lstStyle/>
          <a:p>
            <a:fld id="{67D235B7-DFC1-437D-B345-0E1626436395}" type="datetimeFigureOut">
              <a:rPr lang="en-US" smtClean="0"/>
              <a:t>5/13/2026</a:t>
            </a:fld>
            <a:endParaRPr lang="en-US"/>
          </a:p>
        </p:txBody>
      </p:sp>
      <p:sp>
        <p:nvSpPr>
          <p:cNvPr id="6" name="Footer Placeholder 5">
            <a:extLst>
              <a:ext uri="{FF2B5EF4-FFF2-40B4-BE49-F238E27FC236}">
                <a16:creationId xmlns:a16="http://schemas.microsoft.com/office/drawing/2014/main" id="{CB9D13F9-5B6D-32F4-ECD1-771B4ECBA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20D151-3445-D8FD-6254-F1282346D2F9}"/>
              </a:ext>
            </a:extLst>
          </p:cNvPr>
          <p:cNvSpPr>
            <a:spLocks noGrp="1"/>
          </p:cNvSpPr>
          <p:nvPr>
            <p:ph type="sldNum" sz="quarter" idx="12"/>
          </p:nvPr>
        </p:nvSpPr>
        <p:spPr/>
        <p:txBody>
          <a:bodyPr/>
          <a:lstStyle/>
          <a:p>
            <a:fld id="{001477A4-FC92-4EEA-9FCF-0CB37ABE0C95}" type="slidenum">
              <a:rPr lang="en-US" smtClean="0"/>
              <a:t>‹#›</a:t>
            </a:fld>
            <a:endParaRPr lang="en-US"/>
          </a:p>
        </p:txBody>
      </p:sp>
    </p:spTree>
    <p:extLst>
      <p:ext uri="{BB962C8B-B14F-4D97-AF65-F5344CB8AC3E}">
        <p14:creationId xmlns:p14="http://schemas.microsoft.com/office/powerpoint/2010/main" val="122158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D860-34F6-B84A-F29F-9CD060645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D2C88-9FBA-6D4D-106B-913204157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0843BF-BC14-321E-BEE8-85089B453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31AD2-FDC9-8EE3-B209-291545CB3D6A}"/>
              </a:ext>
            </a:extLst>
          </p:cNvPr>
          <p:cNvSpPr>
            <a:spLocks noGrp="1"/>
          </p:cNvSpPr>
          <p:nvPr>
            <p:ph type="dt" sz="half" idx="10"/>
          </p:nvPr>
        </p:nvSpPr>
        <p:spPr/>
        <p:txBody>
          <a:bodyPr/>
          <a:lstStyle/>
          <a:p>
            <a:fld id="{67D235B7-DFC1-437D-B345-0E1626436395}" type="datetimeFigureOut">
              <a:rPr lang="en-US" smtClean="0"/>
              <a:t>5/13/2026</a:t>
            </a:fld>
            <a:endParaRPr lang="en-US"/>
          </a:p>
        </p:txBody>
      </p:sp>
      <p:sp>
        <p:nvSpPr>
          <p:cNvPr id="6" name="Footer Placeholder 5">
            <a:extLst>
              <a:ext uri="{FF2B5EF4-FFF2-40B4-BE49-F238E27FC236}">
                <a16:creationId xmlns:a16="http://schemas.microsoft.com/office/drawing/2014/main" id="{90286FE9-62F9-05AE-B68E-69D05C134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A5337-CFF5-77ED-DB19-6795CFF445FB}"/>
              </a:ext>
            </a:extLst>
          </p:cNvPr>
          <p:cNvSpPr>
            <a:spLocks noGrp="1"/>
          </p:cNvSpPr>
          <p:nvPr>
            <p:ph type="sldNum" sz="quarter" idx="12"/>
          </p:nvPr>
        </p:nvSpPr>
        <p:spPr/>
        <p:txBody>
          <a:bodyPr/>
          <a:lstStyle/>
          <a:p>
            <a:fld id="{001477A4-FC92-4EEA-9FCF-0CB37ABE0C95}" type="slidenum">
              <a:rPr lang="en-US" smtClean="0"/>
              <a:t>‹#›</a:t>
            </a:fld>
            <a:endParaRPr lang="en-US"/>
          </a:p>
        </p:txBody>
      </p:sp>
    </p:spTree>
    <p:extLst>
      <p:ext uri="{BB962C8B-B14F-4D97-AF65-F5344CB8AC3E}">
        <p14:creationId xmlns:p14="http://schemas.microsoft.com/office/powerpoint/2010/main" val="259297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F74CBE-FDFE-8B12-73A8-C1779CD34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E3CB93-F7D9-5BCC-2583-4865E7FD00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3922-03D1-6611-CC4A-09D1894F9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D235B7-DFC1-437D-B345-0E1626436395}" type="datetimeFigureOut">
              <a:rPr lang="en-US" smtClean="0"/>
              <a:t>5/13/2026</a:t>
            </a:fld>
            <a:endParaRPr lang="en-US"/>
          </a:p>
        </p:txBody>
      </p:sp>
      <p:sp>
        <p:nvSpPr>
          <p:cNvPr id="5" name="Footer Placeholder 4">
            <a:extLst>
              <a:ext uri="{FF2B5EF4-FFF2-40B4-BE49-F238E27FC236}">
                <a16:creationId xmlns:a16="http://schemas.microsoft.com/office/drawing/2014/main" id="{34B8A960-04C8-07B8-47DE-07E9C2A1D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6B4663A-2D7E-0862-821A-73AC0D2EF6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1477A4-FC92-4EEA-9FCF-0CB37ABE0C95}" type="slidenum">
              <a:rPr lang="en-US" smtClean="0"/>
              <a:t>‹#›</a:t>
            </a:fld>
            <a:endParaRPr lang="en-US"/>
          </a:p>
        </p:txBody>
      </p:sp>
    </p:spTree>
    <p:extLst>
      <p:ext uri="{BB962C8B-B14F-4D97-AF65-F5344CB8AC3E}">
        <p14:creationId xmlns:p14="http://schemas.microsoft.com/office/powerpoint/2010/main" val="238207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hyperlink" Target="https://www.txdot.gov/apps/statewide_mapping/StatewidePlanningMap.html?overlays=Alt_Fuels_-_Electric&amp;map=lightgray&amp;location=31.18305712,-100.30151449,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nctcog.org/fleetpolicy"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5.jpeg"/><Relationship Id="rId11" Type="http://schemas.openxmlformats.org/officeDocument/2006/relationships/image" Target="../media/image5.jpeg"/><Relationship Id="rId5" Type="http://schemas.openxmlformats.org/officeDocument/2006/relationships/image" Target="../media/image14.jpeg"/><Relationship Id="rId10" Type="http://schemas.openxmlformats.org/officeDocument/2006/relationships/image" Target="../media/image4.png"/><Relationship Id="rId4" Type="http://schemas.openxmlformats.org/officeDocument/2006/relationships/image" Target="../media/image13.jpe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hyperlink" Target="http://www.nctcog.org/NTxZEV" TargetMode="External"/><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s://www.nctcog.org/getContentAsset/a405ca45-108d-4496-aa24-112c878ffbab/dfc3d011-8f63-43f6-9ed8-4b444333a1d0/NTxZEV-CFP-Flyer-4-28-26.pdf?language=en-U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mailto:jwright@nctcog.org" TargetMode="External"/><Relationship Id="rId5" Type="http://schemas.openxmlformats.org/officeDocument/2006/relationships/hyperlink" Target="mailto:LClark@nctcog.org" TargetMode="External"/><Relationship Id="rId10" Type="http://schemas.openxmlformats.org/officeDocument/2006/relationships/image" Target="../media/image24.svg"/><Relationship Id="rId4" Type="http://schemas.openxmlformats.org/officeDocument/2006/relationships/hyperlink" Target="mailto:snance@nctcog.org" TargetMode="External"/><Relationship Id="rId9" Type="http://schemas.openxmlformats.org/officeDocument/2006/relationships/hyperlink" Target="http://www.nctcog.org/stay-inform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nctcog.org/airquality"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hyperlink" Target="http://www.nctcog.org/ozone" TargetMode="Externa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00_DBEE3CFD.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www.txdot.gov/content/dam/docs/division/gov/rider-48-report.pdf"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dfwcleancities.org/registration-data-and-maps" TargetMode="External"/><Relationship Id="rId5" Type="http://schemas.openxmlformats.org/officeDocument/2006/relationships/image" Target="../media/image8.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Multiple interweaving highways with cars driving in different directions">
            <a:extLst>
              <a:ext uri="{FF2B5EF4-FFF2-40B4-BE49-F238E27FC236}">
                <a16:creationId xmlns:a16="http://schemas.microsoft.com/office/drawing/2014/main" id="{735771BC-9EAA-4D79-8013-7453B6D569C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666" t="168" r="3287" b="18997"/>
          <a:stretch>
            <a:fillRect/>
          </a:stretch>
        </p:blipFill>
        <p:spPr>
          <a:xfrm>
            <a:off x="-771099" y="3002"/>
            <a:ext cx="12360115" cy="6877757"/>
          </a:xfrm>
        </p:spPr>
      </p:pic>
      <p:sp>
        <p:nvSpPr>
          <p:cNvPr id="6" name="Rectangle 5">
            <a:extLst>
              <a:ext uri="{FF2B5EF4-FFF2-40B4-BE49-F238E27FC236}">
                <a16:creationId xmlns:a16="http://schemas.microsoft.com/office/drawing/2014/main" id="{85C1446A-2EF2-48E2-B0B6-5E5B11AEA487}"/>
              </a:ext>
            </a:extLst>
          </p:cNvPr>
          <p:cNvSpPr/>
          <p:nvPr/>
        </p:nvSpPr>
        <p:spPr>
          <a:xfrm>
            <a:off x="-1782305" y="1"/>
            <a:ext cx="13974305" cy="6883830"/>
          </a:xfrm>
          <a:prstGeom prst="rect">
            <a:avLst/>
          </a:prstGeom>
          <a:gradFill flip="none" rotWithShape="1">
            <a:gsLst>
              <a:gs pos="0">
                <a:schemeClr val="bg1">
                  <a:alpha val="0"/>
                </a:schemeClr>
              </a:gs>
              <a:gs pos="58000">
                <a:srgbClr val="FFFFFF">
                  <a:alpha val="91000"/>
                </a:srgbClr>
              </a:gs>
              <a:gs pos="76000">
                <a:srgbClr val="FFFF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36FF37EF-32C6-CAD0-01A6-973C496AA6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6051" y="1423691"/>
            <a:ext cx="1324156" cy="858249"/>
          </a:xfrm>
          <a:prstGeom prst="rect">
            <a:avLst/>
          </a:prstGeom>
        </p:spPr>
      </p:pic>
      <p:sp>
        <p:nvSpPr>
          <p:cNvPr id="7" name="Title 1">
            <a:extLst>
              <a:ext uri="{FF2B5EF4-FFF2-40B4-BE49-F238E27FC236}">
                <a16:creationId xmlns:a16="http://schemas.microsoft.com/office/drawing/2014/main" id="{3FF2B916-853F-80DC-8FE1-4BC525E3AABE}"/>
              </a:ext>
            </a:extLst>
          </p:cNvPr>
          <p:cNvSpPr txBox="1">
            <a:spLocks/>
          </p:cNvSpPr>
          <p:nvPr/>
        </p:nvSpPr>
        <p:spPr>
          <a:xfrm>
            <a:off x="5322817" y="2317855"/>
            <a:ext cx="6858390" cy="2570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600">
                <a:solidFill>
                  <a:schemeClr val="accent1"/>
                </a:solidFill>
                <a:latin typeface="Lato"/>
                <a:ea typeface="Open Sans"/>
                <a:cs typeface="Open Sans"/>
              </a:rPr>
              <a:t>Zero Emissions Freight Update</a:t>
            </a:r>
            <a:endParaRPr lang="en-US" sz="4600">
              <a:solidFill>
                <a:schemeClr val="accent1"/>
              </a:solidFill>
              <a:latin typeface="Lato"/>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BE70051A-975C-9770-E378-67B75BDF5BF0}"/>
              </a:ext>
            </a:extLst>
          </p:cNvPr>
          <p:cNvSpPr txBox="1">
            <a:spLocks/>
          </p:cNvSpPr>
          <p:nvPr/>
        </p:nvSpPr>
        <p:spPr>
          <a:xfrm>
            <a:off x="5408958" y="4625422"/>
            <a:ext cx="6768962" cy="1617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b="1" spc="70">
                <a:solidFill>
                  <a:srgbClr val="00446A"/>
                </a:solidFill>
                <a:latin typeface="Lato"/>
                <a:ea typeface="Open Sans"/>
                <a:cs typeface="Open Sans"/>
              </a:rPr>
              <a:t>Lori Clark</a:t>
            </a:r>
          </a:p>
          <a:p>
            <a:pPr>
              <a:defRPr/>
            </a:pPr>
            <a:r>
              <a:rPr lang="en-US" sz="2000" b="1" spc="70">
                <a:solidFill>
                  <a:srgbClr val="00446A"/>
                </a:solidFill>
                <a:latin typeface="Lato"/>
                <a:ea typeface="Open Sans"/>
                <a:cs typeface="Open Sans"/>
              </a:rPr>
              <a:t>Senior Program Manager &amp; DFW Clean Cities Director</a:t>
            </a:r>
          </a:p>
          <a:p>
            <a:pPr>
              <a:lnSpc>
                <a:spcPct val="110000"/>
              </a:lnSpc>
              <a:defRPr/>
            </a:pPr>
            <a:endParaRPr lang="en-US" sz="2000" b="1" spc="70">
              <a:solidFill>
                <a:srgbClr val="00446A"/>
              </a:solidFill>
              <a:latin typeface="Lato"/>
              <a:ea typeface="Open Sans"/>
              <a:cs typeface="Open Sans"/>
            </a:endParaRPr>
          </a:p>
          <a:p>
            <a:pPr>
              <a:lnSpc>
                <a:spcPct val="110000"/>
              </a:lnSpc>
              <a:defRPr/>
            </a:pPr>
            <a:r>
              <a:rPr lang="en-US" sz="2000" b="1" spc="70">
                <a:solidFill>
                  <a:srgbClr val="00446A"/>
                </a:solidFill>
                <a:latin typeface="Lato"/>
                <a:ea typeface="Open Sans"/>
                <a:cs typeface="Open Sans"/>
              </a:rPr>
              <a:t>Regional Freight Advisory Committee</a:t>
            </a:r>
          </a:p>
          <a:p>
            <a:pPr>
              <a:lnSpc>
                <a:spcPct val="110000"/>
              </a:lnSpc>
              <a:defRPr/>
            </a:pPr>
            <a:endParaRPr lang="en-US" sz="2000" b="1" spc="70">
              <a:solidFill>
                <a:srgbClr val="00446A"/>
              </a:solidFill>
              <a:latin typeface="Lato"/>
              <a:ea typeface="Open Sans"/>
              <a:cs typeface="Open Sans"/>
            </a:endParaRPr>
          </a:p>
          <a:p>
            <a:pPr>
              <a:lnSpc>
                <a:spcPct val="110000"/>
              </a:lnSpc>
              <a:defRPr/>
            </a:pPr>
            <a:r>
              <a:rPr lang="en-US" sz="2000" b="1" spc="70">
                <a:solidFill>
                  <a:srgbClr val="00446A"/>
                </a:solidFill>
                <a:latin typeface="Lato"/>
                <a:ea typeface="Open Sans"/>
                <a:cs typeface="Open Sans"/>
              </a:rPr>
              <a:t>May 12, 2026</a:t>
            </a:r>
          </a:p>
          <a:p>
            <a:pPr>
              <a:defRPr/>
            </a:pPr>
            <a:endParaRPr kumimoji="0" lang="en-US" sz="2000" b="1" i="0" u="none" strike="noStrike" kern="1200" cap="none" spc="200" normalizeH="0" baseline="0" noProof="0">
              <a:ln>
                <a:noFill/>
              </a:ln>
              <a:solidFill>
                <a:srgbClr val="00446A"/>
              </a:solidFill>
              <a:effectLst/>
              <a:uLnTx/>
              <a:uFillTx/>
              <a:latin typeface="Lato"/>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200" normalizeH="0" baseline="0" noProof="0">
              <a:ln>
                <a:noFill/>
              </a:ln>
              <a:solidFill>
                <a:srgbClr val="00446A"/>
              </a:solidFill>
              <a:effectLst/>
              <a:uLnTx/>
              <a:uFillTx/>
              <a:latin typeface="Lato"/>
              <a:ea typeface="Open Sans" panose="020B0606030504020204" pitchFamily="34" charset="0"/>
              <a:cs typeface="Open Sans" panose="020B0606030504020204" pitchFamily="34" charset="0"/>
            </a:endParaRPr>
          </a:p>
        </p:txBody>
      </p:sp>
      <p:pic>
        <p:nvPicPr>
          <p:cNvPr id="14" name="Picture 13" descr="A blue circle with white text and city skyline&#10;&#10;AI-generated content may be incorrect.">
            <a:extLst>
              <a:ext uri="{FF2B5EF4-FFF2-40B4-BE49-F238E27FC236}">
                <a16:creationId xmlns:a16="http://schemas.microsoft.com/office/drawing/2014/main" id="{8D5AD682-B306-5AB5-AC95-0026329DF3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6723" y="1418475"/>
            <a:ext cx="862570" cy="868680"/>
          </a:xfrm>
          <a:prstGeom prst="rect">
            <a:avLst/>
          </a:prstGeom>
        </p:spPr>
      </p:pic>
    </p:spTree>
    <p:extLst>
      <p:ext uri="{BB962C8B-B14F-4D97-AF65-F5344CB8AC3E}">
        <p14:creationId xmlns:p14="http://schemas.microsoft.com/office/powerpoint/2010/main" val="297623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E891C-8227-44E9-1A70-D6693102CD8D}"/>
            </a:ext>
          </a:extLst>
        </p:cNvPr>
        <p:cNvGrpSpPr/>
        <p:nvPr/>
      </p:nvGrpSpPr>
      <p:grpSpPr>
        <a:xfrm>
          <a:off x="0" y="0"/>
          <a:ext cx="0" cy="0"/>
          <a:chOff x="0" y="0"/>
          <a:chExt cx="0" cy="0"/>
        </a:xfrm>
      </p:grpSpPr>
      <p:pic>
        <p:nvPicPr>
          <p:cNvPr id="8" name="Picture 7" descr="A map of texas with many dots and lines&#10;&#10;AI-generated content may be incorrect.">
            <a:extLst>
              <a:ext uri="{FF2B5EF4-FFF2-40B4-BE49-F238E27FC236}">
                <a16:creationId xmlns:a16="http://schemas.microsoft.com/office/drawing/2014/main" id="{9E50DD40-0F0B-A8C1-C544-C3199541C704}"/>
              </a:ext>
            </a:extLst>
          </p:cNvPr>
          <p:cNvPicPr>
            <a:picLocks noChangeAspect="1"/>
          </p:cNvPicPr>
          <p:nvPr/>
        </p:nvPicPr>
        <p:blipFill>
          <a:blip r:embed="rId3"/>
          <a:srcRect l="1546" t="13165" r="515" b="6488"/>
          <a:stretch>
            <a:fillRect/>
          </a:stretch>
        </p:blipFill>
        <p:spPr>
          <a:xfrm>
            <a:off x="6201770" y="289844"/>
            <a:ext cx="5869604" cy="6224153"/>
          </a:xfrm>
          <a:prstGeom prst="rect">
            <a:avLst/>
          </a:prstGeom>
        </p:spPr>
      </p:pic>
      <p:sp>
        <p:nvSpPr>
          <p:cNvPr id="10" name="TextBox 9">
            <a:extLst>
              <a:ext uri="{FF2B5EF4-FFF2-40B4-BE49-F238E27FC236}">
                <a16:creationId xmlns:a16="http://schemas.microsoft.com/office/drawing/2014/main" id="{DFB116AF-B314-D7D2-31F5-6C0F5F630792}"/>
              </a:ext>
            </a:extLst>
          </p:cNvPr>
          <p:cNvSpPr txBox="1"/>
          <p:nvPr/>
        </p:nvSpPr>
        <p:spPr>
          <a:xfrm>
            <a:off x="280498" y="1382016"/>
            <a:ext cx="6837725"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b="1">
                <a:solidFill>
                  <a:srgbClr val="000000"/>
                </a:solidFill>
                <a:ea typeface="Lato"/>
                <a:cs typeface="Lato"/>
              </a:rPr>
              <a:t>Texas plan to implement National Electric Vehicle Infrastructure (NEVI) funding</a:t>
            </a:r>
          </a:p>
          <a:p>
            <a:pPr>
              <a:defRPr/>
            </a:pPr>
            <a:endParaRPr lang="en-US" sz="1400" b="1" i="0" u="none" strike="noStrike" kern="1200" cap="none" spc="0" normalizeH="0" baseline="0" noProof="0">
              <a:ln>
                <a:noFill/>
              </a:ln>
              <a:solidFill>
                <a:srgbClr val="000000"/>
              </a:solidFill>
              <a:effectLst/>
              <a:uLnTx/>
              <a:uFillTx/>
              <a:latin typeface="Lato"/>
              <a:ea typeface="Lato"/>
              <a:cs typeface="Calibri"/>
            </a:endParaRPr>
          </a:p>
          <a:p>
            <a:pPr>
              <a:defRPr/>
            </a:pPr>
            <a:r>
              <a:rPr lang="en-US" sz="2000" b="1" i="0" u="none" strike="noStrike" kern="1200" cap="none" spc="0" normalizeH="0" baseline="0" noProof="0">
                <a:ln>
                  <a:noFill/>
                </a:ln>
                <a:solidFill>
                  <a:srgbClr val="000000"/>
                </a:solidFill>
                <a:effectLst/>
                <a:uLnTx/>
                <a:uFillTx/>
                <a:latin typeface="Lato"/>
                <a:ea typeface="Lato"/>
                <a:cs typeface="Calibri"/>
              </a:rPr>
              <a:t>Phase I: Along Alternative Fuel Corridors (complete) </a:t>
            </a:r>
          </a:p>
          <a:p>
            <a:pPr marL="342900" indent="-342900">
              <a:buFont typeface="Arial" panose="020B0604020202020204" pitchFamily="34" charset="0"/>
              <a:buChar char="•"/>
              <a:defRPr/>
            </a:pPr>
            <a:r>
              <a:rPr lang="en-US" sz="2000" i="0" u="none" strike="noStrike" kern="1200" cap="none" spc="0" normalizeH="0" baseline="0" noProof="0">
                <a:ln>
                  <a:noFill/>
                </a:ln>
                <a:solidFill>
                  <a:srgbClr val="000000"/>
                </a:solidFill>
                <a:effectLst/>
                <a:uLnTx/>
                <a:uFillTx/>
                <a:latin typeface="Lato"/>
                <a:ea typeface="Lato"/>
                <a:cs typeface="Calibri"/>
              </a:rPr>
              <a:t>January 2026: FHWA certified that designated alternative fuel corridors are “fully built out”</a:t>
            </a:r>
            <a:endParaRPr lang="en-US" sz="2000">
              <a:solidFill>
                <a:srgbClr val="000000"/>
              </a:solidFill>
              <a:latin typeface="Lato"/>
              <a:ea typeface="Lato"/>
              <a:cs typeface="Calibri"/>
            </a:endParaRPr>
          </a:p>
          <a:p>
            <a:pPr marL="800100" lvl="1" indent="-342900">
              <a:buFont typeface="Arial" panose="020B0604020202020204" pitchFamily="34" charset="0"/>
              <a:buChar char="•"/>
              <a:defRPr/>
            </a:pPr>
            <a:r>
              <a:rPr lang="en-US" sz="2000">
                <a:solidFill>
                  <a:srgbClr val="000000"/>
                </a:solidFill>
                <a:latin typeface="Lato"/>
                <a:ea typeface="Lato"/>
                <a:cs typeface="Calibri"/>
              </a:rPr>
              <a:t>15</a:t>
            </a:r>
            <a:r>
              <a:rPr lang="en-US" sz="2000" i="0" u="none" strike="noStrike" kern="1200" cap="none" spc="0" normalizeH="0" baseline="0" noProof="0">
                <a:ln>
                  <a:noFill/>
                </a:ln>
                <a:solidFill>
                  <a:srgbClr val="000000"/>
                </a:solidFill>
                <a:effectLst/>
                <a:uLnTx/>
                <a:uFillTx/>
                <a:latin typeface="Lato"/>
                <a:ea typeface="Lato"/>
                <a:cs typeface="Calibri"/>
              </a:rPr>
              <a:t> sites operational as of </a:t>
            </a:r>
            <a:r>
              <a:rPr lang="en-US" sz="2000">
                <a:solidFill>
                  <a:srgbClr val="000000"/>
                </a:solidFill>
                <a:latin typeface="Lato"/>
                <a:ea typeface="Lato"/>
                <a:cs typeface="Calibri"/>
              </a:rPr>
              <a:t>May</a:t>
            </a:r>
            <a:r>
              <a:rPr lang="en-US" sz="2000" i="0" u="none" strike="noStrike" kern="1200" cap="none" spc="0" normalizeH="0" baseline="0" noProof="0">
                <a:ln>
                  <a:noFill/>
                </a:ln>
                <a:solidFill>
                  <a:srgbClr val="000000"/>
                </a:solidFill>
                <a:effectLst/>
                <a:uLnTx/>
                <a:uFillTx/>
                <a:latin typeface="Lato"/>
                <a:ea typeface="Lato"/>
                <a:cs typeface="Calibri"/>
              </a:rPr>
              <a:t> 2026</a:t>
            </a:r>
            <a:endParaRPr lang="en-US" sz="2000" b="1" i="0" u="none" strike="noStrike" kern="1200" cap="none" spc="0" normalizeH="0" baseline="0" noProof="0">
              <a:ln>
                <a:noFill/>
              </a:ln>
              <a:solidFill>
                <a:srgbClr val="000000"/>
              </a:solidFill>
              <a:effectLst/>
              <a:uLnTx/>
              <a:uFillTx/>
              <a:latin typeface="Lato"/>
              <a:ea typeface="Lato"/>
              <a:cs typeface="Calibri"/>
            </a:endParaRPr>
          </a:p>
          <a:p>
            <a:pPr>
              <a:defRPr/>
            </a:pPr>
            <a:endParaRPr lang="en-US" sz="2000" b="1" i="0" u="none" strike="noStrike" kern="1200" cap="none" spc="0" normalizeH="0" baseline="0" noProof="0">
              <a:ln>
                <a:noFill/>
              </a:ln>
              <a:solidFill>
                <a:srgbClr val="000000"/>
              </a:solidFill>
              <a:effectLst/>
              <a:uLnTx/>
              <a:uFillTx/>
              <a:latin typeface="Lato"/>
              <a:ea typeface="Lato"/>
              <a:cs typeface="Calibri"/>
            </a:endParaRPr>
          </a:p>
          <a:p>
            <a:pPr>
              <a:defRPr/>
            </a:pPr>
            <a:r>
              <a:rPr lang="en-US" sz="2000" b="1" i="0" u="none" strike="noStrike" kern="1200" cap="none" spc="0" normalizeH="0" baseline="0" noProof="0">
                <a:ln>
                  <a:noFill/>
                </a:ln>
                <a:solidFill>
                  <a:srgbClr val="000000"/>
                </a:solidFill>
                <a:effectLst/>
                <a:uLnTx/>
                <a:uFillTx/>
                <a:latin typeface="Lato"/>
                <a:ea typeface="Lato"/>
                <a:cs typeface="Calibri"/>
              </a:rPr>
              <a:t>Phase II: Advanced to Additional </a:t>
            </a:r>
            <a:r>
              <a:rPr lang="en-US" sz="2000" b="1">
                <a:solidFill>
                  <a:srgbClr val="000000"/>
                </a:solidFill>
                <a:latin typeface="Lato"/>
                <a:ea typeface="Lato"/>
                <a:cs typeface="Calibri"/>
              </a:rPr>
              <a:t>Location Types</a:t>
            </a:r>
            <a:r>
              <a:rPr lang="en-US" sz="2000" b="1" i="0" u="none" strike="noStrike" kern="1200" cap="none" spc="0" normalizeH="0" baseline="0" noProof="0">
                <a:ln>
                  <a:noFill/>
                </a:ln>
                <a:solidFill>
                  <a:srgbClr val="000000"/>
                </a:solidFill>
                <a:effectLst/>
                <a:uLnTx/>
                <a:uFillTx/>
                <a:latin typeface="Lato"/>
                <a:ea typeface="Lato"/>
                <a:cs typeface="Calibri"/>
              </a:rPr>
              <a:t> </a:t>
            </a:r>
          </a:p>
          <a:p>
            <a:pPr>
              <a:defRPr/>
            </a:pPr>
            <a:r>
              <a:rPr lang="en-US" sz="2000" b="1" i="0" u="none" strike="noStrike" kern="1200" cap="none" spc="0" normalizeH="0" baseline="0" noProof="0">
                <a:ln>
                  <a:noFill/>
                </a:ln>
                <a:solidFill>
                  <a:srgbClr val="000000"/>
                </a:solidFill>
                <a:effectLst/>
                <a:uLnTx/>
                <a:uFillTx/>
                <a:latin typeface="Lato"/>
                <a:ea typeface="Lato"/>
                <a:cs typeface="Calibri"/>
              </a:rPr>
              <a:t>(First round opened for </a:t>
            </a:r>
            <a:r>
              <a:rPr lang="en-US" sz="2000" b="1">
                <a:solidFill>
                  <a:srgbClr val="000000"/>
                </a:solidFill>
                <a:latin typeface="Lato"/>
                <a:ea typeface="Lato"/>
                <a:cs typeface="Calibri"/>
              </a:rPr>
              <a:t>applications on May 1, 2026</a:t>
            </a:r>
            <a:r>
              <a:rPr lang="en-US" sz="2000" b="1" i="0" u="none" strike="noStrike" kern="1200" cap="none" spc="0" normalizeH="0" baseline="0" noProof="0">
                <a:ln>
                  <a:noFill/>
                </a:ln>
                <a:solidFill>
                  <a:srgbClr val="000000"/>
                </a:solidFill>
                <a:effectLst/>
                <a:uLnTx/>
                <a:uFillTx/>
                <a:latin typeface="Lato"/>
                <a:ea typeface="Lato"/>
                <a:cs typeface="Calibri"/>
              </a:rPr>
              <a:t>)</a:t>
            </a:r>
          </a:p>
          <a:p>
            <a:pPr marL="347345" indent="-347345">
              <a:buFont typeface="+mj-lt"/>
              <a:buAutoNum type="arabicPeriod"/>
              <a:defRPr/>
            </a:pPr>
            <a:r>
              <a:rPr lang="en-US" sz="2000" i="0" u="none" strike="noStrike" kern="1200" cap="none" spc="0" normalizeH="0" baseline="0" noProof="0">
                <a:ln>
                  <a:noFill/>
                </a:ln>
                <a:solidFill>
                  <a:srgbClr val="000000"/>
                </a:solidFill>
                <a:effectLst/>
                <a:uLnTx/>
                <a:uFillTx/>
                <a:latin typeface="Lato"/>
                <a:ea typeface="Lato"/>
                <a:cs typeface="Calibri"/>
              </a:rPr>
              <a:t>Rural county seats</a:t>
            </a:r>
          </a:p>
          <a:p>
            <a:pPr marL="800100" lvl="1" indent="-342900">
              <a:buFont typeface="Arial" panose="020B0604020202020204" pitchFamily="34" charset="0"/>
              <a:buChar char="•"/>
              <a:defRPr/>
            </a:pPr>
            <a:r>
              <a:rPr lang="en-US" sz="2000" i="0" u="none" strike="noStrike" kern="1200" cap="none" spc="0" normalizeH="0" baseline="0" noProof="0">
                <a:ln>
                  <a:noFill/>
                </a:ln>
                <a:solidFill>
                  <a:srgbClr val="000000"/>
                </a:solidFill>
                <a:effectLst/>
                <a:uLnTx/>
                <a:uFillTx/>
                <a:latin typeface="Lato"/>
                <a:ea typeface="Lato"/>
                <a:cs typeface="Calibri"/>
              </a:rPr>
              <a:t>NCTCOG counties potentially impacted: Erath, Johnson, Kaufman, Palo Pinto, and Somervell</a:t>
            </a:r>
            <a:endParaRPr lang="en-US" sz="2000" i="0" u="none" strike="noStrike" kern="1200" cap="none" spc="0" normalizeH="0" baseline="0" noProof="0">
              <a:ln>
                <a:noFill/>
              </a:ln>
              <a:solidFill>
                <a:srgbClr val="FF0000"/>
              </a:solidFill>
              <a:effectLst/>
              <a:uLnTx/>
              <a:uFillTx/>
              <a:latin typeface="Lato"/>
              <a:ea typeface="Lato"/>
              <a:cs typeface="Calibri"/>
            </a:endParaRPr>
          </a:p>
          <a:p>
            <a:pPr marL="347345" indent="-347345">
              <a:buFont typeface="+mj-lt"/>
              <a:buAutoNum type="arabicPeriod"/>
              <a:defRPr/>
            </a:pPr>
            <a:r>
              <a:rPr lang="en-US" sz="2000" i="0" strike="noStrike" kern="1200" cap="none" spc="0" normalizeH="0" baseline="0" noProof="0">
                <a:ln>
                  <a:noFill/>
                </a:ln>
                <a:solidFill>
                  <a:srgbClr val="000000"/>
                </a:solidFill>
                <a:effectLst/>
                <a:uLnTx/>
                <a:uFillTx/>
                <a:latin typeface="Lato"/>
                <a:ea typeface="Lato"/>
                <a:cs typeface="Calibri"/>
              </a:rPr>
              <a:t>Areas Recommended by Metropolitan Planning Organizations (MPOs)</a:t>
            </a:r>
          </a:p>
        </p:txBody>
      </p:sp>
      <p:sp>
        <p:nvSpPr>
          <p:cNvPr id="7" name="Slide Number Placeholder 6">
            <a:extLst>
              <a:ext uri="{FF2B5EF4-FFF2-40B4-BE49-F238E27FC236}">
                <a16:creationId xmlns:a16="http://schemas.microsoft.com/office/drawing/2014/main" id="{64341AD4-7F67-6AF2-F3FA-15746A907F53}"/>
              </a:ext>
            </a:extLst>
          </p:cNvPr>
          <p:cNvSpPr>
            <a:spLocks noGrp="1"/>
          </p:cNvSpPr>
          <p:nvPr>
            <p:ph type="sldNum" sz="quarter" idx="16"/>
          </p:nvPr>
        </p:nvSpPr>
        <p:spPr>
          <a:xfrm>
            <a:off x="9229725" y="6105938"/>
            <a:ext cx="2743200" cy="365125"/>
          </a:xfrm>
        </p:spPr>
        <p:txBody>
          <a:bodyPr/>
          <a:lstStyle/>
          <a:p>
            <a:fld id="{F7B4771B-AE04-41F8-8441-EC7D184086A2}" type="slidenum">
              <a:rPr lang="en-US" smtClean="0"/>
              <a:pPr/>
              <a:t>10</a:t>
            </a:fld>
            <a:endParaRPr lang="en-US"/>
          </a:p>
        </p:txBody>
      </p:sp>
      <p:sp>
        <p:nvSpPr>
          <p:cNvPr id="9" name="TextBox 8">
            <a:extLst>
              <a:ext uri="{FF2B5EF4-FFF2-40B4-BE49-F238E27FC236}">
                <a16:creationId xmlns:a16="http://schemas.microsoft.com/office/drawing/2014/main" id="{D578973E-46CD-94D9-E670-BE7E4E0778B1}"/>
              </a:ext>
            </a:extLst>
          </p:cNvPr>
          <p:cNvSpPr txBox="1"/>
          <p:nvPr/>
        </p:nvSpPr>
        <p:spPr>
          <a:xfrm>
            <a:off x="6734435" y="6163342"/>
            <a:ext cx="3290077" cy="461665"/>
          </a:xfrm>
          <a:prstGeom prst="rect">
            <a:avLst/>
          </a:prstGeom>
          <a:noFill/>
        </p:spPr>
        <p:txBody>
          <a:bodyPr wrap="square" lIns="91440" tIns="45720" rIns="91440" bIns="45720" rtlCol="0" anchor="t">
            <a:spAutoFit/>
          </a:bodyPr>
          <a:lstStyle/>
          <a:p>
            <a:r>
              <a:rPr lang="en-US" sz="1200">
                <a:solidFill>
                  <a:schemeClr val="tx1">
                    <a:lumMod val="50000"/>
                  </a:schemeClr>
                </a:solidFill>
              </a:rPr>
              <a:t>Data as of May 2026</a:t>
            </a:r>
          </a:p>
          <a:p>
            <a:r>
              <a:rPr lang="en-US" sz="1200">
                <a:solidFill>
                  <a:schemeClr val="tx1">
                    <a:lumMod val="50000"/>
                  </a:schemeClr>
                </a:solidFill>
              </a:rPr>
              <a:t>Source:  </a:t>
            </a:r>
            <a:r>
              <a:rPr lang="en-US" sz="1200">
                <a:solidFill>
                  <a:schemeClr val="tx1">
                    <a:lumMod val="50000"/>
                  </a:schemeClr>
                </a:solidFill>
                <a:hlinkClick r:id="rId4">
                  <a:extLst>
                    <a:ext uri="{A12FA001-AC4F-418D-AE19-62706E023703}">
                      <ahyp:hlinkClr xmlns:ahyp="http://schemas.microsoft.com/office/drawing/2018/hyperlinkcolor" val="tx"/>
                    </a:ext>
                  </a:extLst>
                </a:hlinkClick>
              </a:rPr>
              <a:t>TxDOT Statewide Planning Map</a:t>
            </a:r>
            <a:endParaRPr lang="en-US" sz="1200">
              <a:solidFill>
                <a:schemeClr val="tx1">
                  <a:lumMod val="50000"/>
                </a:schemeClr>
              </a:solidFill>
            </a:endParaRPr>
          </a:p>
        </p:txBody>
      </p:sp>
      <p:pic>
        <p:nvPicPr>
          <p:cNvPr id="11" name="Graphic 10" descr="Checkbox Checked with solid fill">
            <a:extLst>
              <a:ext uri="{FF2B5EF4-FFF2-40B4-BE49-F238E27FC236}">
                <a16:creationId xmlns:a16="http://schemas.microsoft.com/office/drawing/2014/main" id="{3EC6F5D3-46D6-B148-9B12-CCFFA6D456E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287048" y="2281197"/>
            <a:ext cx="590290" cy="590290"/>
          </a:xfrm>
          <a:prstGeom prst="rect">
            <a:avLst/>
          </a:prstGeom>
        </p:spPr>
      </p:pic>
      <p:sp>
        <p:nvSpPr>
          <p:cNvPr id="3" name="Rectangle 2">
            <a:extLst>
              <a:ext uri="{FF2B5EF4-FFF2-40B4-BE49-F238E27FC236}">
                <a16:creationId xmlns:a16="http://schemas.microsoft.com/office/drawing/2014/main" id="{474BF68F-1A0B-FF14-C2F9-034B1C070BBB}"/>
              </a:ext>
            </a:extLst>
          </p:cNvPr>
          <p:cNvSpPr/>
          <p:nvPr/>
        </p:nvSpPr>
        <p:spPr>
          <a:xfrm>
            <a:off x="300222" y="5410101"/>
            <a:ext cx="6247435" cy="63260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9138B2D-3B29-071F-3CEE-2D9039F42982}"/>
              </a:ext>
            </a:extLst>
          </p:cNvPr>
          <p:cNvSpPr>
            <a:spLocks noGrp="1"/>
          </p:cNvSpPr>
          <p:nvPr>
            <p:ph type="title"/>
          </p:nvPr>
        </p:nvSpPr>
        <p:spPr>
          <a:xfrm>
            <a:off x="228600" y="137160"/>
            <a:ext cx="5837729" cy="1051560"/>
          </a:xfrm>
        </p:spPr>
        <p:txBody>
          <a:bodyPr>
            <a:noAutofit/>
          </a:bodyPr>
          <a:lstStyle/>
          <a:p>
            <a:r>
              <a:rPr lang="en-US" sz="4000" b="1">
                <a:latin typeface="+mn-lt"/>
              </a:rPr>
              <a:t>Texas Electric Vehicle </a:t>
            </a:r>
            <a:br>
              <a:rPr lang="en-US" sz="4000" b="1">
                <a:latin typeface="+mn-lt"/>
              </a:rPr>
            </a:br>
            <a:r>
              <a:rPr lang="en-US" sz="4000" b="1">
                <a:latin typeface="+mn-lt"/>
              </a:rPr>
              <a:t>Infrastructure Plan</a:t>
            </a:r>
          </a:p>
        </p:txBody>
      </p:sp>
      <p:sp>
        <p:nvSpPr>
          <p:cNvPr id="12" name="Footer Placeholder 3">
            <a:extLst>
              <a:ext uri="{FF2B5EF4-FFF2-40B4-BE49-F238E27FC236}">
                <a16:creationId xmlns:a16="http://schemas.microsoft.com/office/drawing/2014/main" id="{4EDC91CE-ED20-702B-6A5E-5B7DE1BABB74}"/>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grpSp>
        <p:nvGrpSpPr>
          <p:cNvPr id="16" name="Group 15">
            <a:extLst>
              <a:ext uri="{FF2B5EF4-FFF2-40B4-BE49-F238E27FC236}">
                <a16:creationId xmlns:a16="http://schemas.microsoft.com/office/drawing/2014/main" id="{6294E149-8F47-6CF1-F44E-0E8D977A9A0A}"/>
              </a:ext>
            </a:extLst>
          </p:cNvPr>
          <p:cNvGrpSpPr/>
          <p:nvPr/>
        </p:nvGrpSpPr>
        <p:grpSpPr>
          <a:xfrm>
            <a:off x="347260" y="6315328"/>
            <a:ext cx="1270526" cy="432688"/>
            <a:chOff x="1928386" y="6244383"/>
            <a:chExt cx="1270526" cy="432688"/>
          </a:xfrm>
        </p:grpSpPr>
        <p:pic>
          <p:nvPicPr>
            <p:cNvPr id="14" name="Picture 13">
              <a:extLst>
                <a:ext uri="{FF2B5EF4-FFF2-40B4-BE49-F238E27FC236}">
                  <a16:creationId xmlns:a16="http://schemas.microsoft.com/office/drawing/2014/main" id="{AEB5186A-2EB3-8D94-8BF4-BFFD10E3B7A4}"/>
                </a:ext>
              </a:extLst>
            </p:cNvPr>
            <p:cNvPicPr>
              <a:picLocks noChangeAspect="1"/>
            </p:cNvPicPr>
            <p:nvPr/>
          </p:nvPicPr>
          <p:blipFill>
            <a:blip r:embed="rId6"/>
            <a:stretch>
              <a:fillRect/>
            </a:stretch>
          </p:blipFill>
          <p:spPr>
            <a:xfrm>
              <a:off x="2357591" y="6256411"/>
              <a:ext cx="841321" cy="420660"/>
            </a:xfrm>
            <a:prstGeom prst="rect">
              <a:avLst/>
            </a:prstGeom>
          </p:spPr>
        </p:pic>
        <p:pic>
          <p:nvPicPr>
            <p:cNvPr id="15" name="Picture 14">
              <a:extLst>
                <a:ext uri="{FF2B5EF4-FFF2-40B4-BE49-F238E27FC236}">
                  <a16:creationId xmlns:a16="http://schemas.microsoft.com/office/drawing/2014/main" id="{C164CD10-B043-A7F9-BAEE-2C6FF3CD20B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spTree>
    <p:extLst>
      <p:ext uri="{BB962C8B-B14F-4D97-AF65-F5344CB8AC3E}">
        <p14:creationId xmlns:p14="http://schemas.microsoft.com/office/powerpoint/2010/main" val="254944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0F909-95D5-3CB3-979E-91E9AE5C35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67419E-5D87-2188-F8F4-8CED9D7477DF}"/>
              </a:ext>
            </a:extLst>
          </p:cNvPr>
          <p:cNvSpPr>
            <a:spLocks noGrp="1"/>
          </p:cNvSpPr>
          <p:nvPr>
            <p:ph type="title"/>
          </p:nvPr>
        </p:nvSpPr>
        <p:spPr>
          <a:xfrm>
            <a:off x="228600" y="247773"/>
            <a:ext cx="11094367" cy="1122014"/>
          </a:xfrm>
        </p:spPr>
        <p:txBody>
          <a:bodyPr tIns="0">
            <a:noAutofit/>
          </a:bodyPr>
          <a:lstStyle/>
          <a:p>
            <a:pPr>
              <a:lnSpc>
                <a:spcPct val="85000"/>
              </a:lnSpc>
            </a:pPr>
            <a:r>
              <a:rPr lang="en-US" sz="3500">
                <a:latin typeface="Lato"/>
                <a:ea typeface="Lato"/>
                <a:cs typeface="Lato"/>
              </a:rPr>
              <a:t>Texas Electric Vehicle Infrastructure Plan: Megawatt Charging Stations</a:t>
            </a:r>
          </a:p>
        </p:txBody>
      </p:sp>
      <p:sp>
        <p:nvSpPr>
          <p:cNvPr id="7" name="Slide Number Placeholder 6">
            <a:extLst>
              <a:ext uri="{FF2B5EF4-FFF2-40B4-BE49-F238E27FC236}">
                <a16:creationId xmlns:a16="http://schemas.microsoft.com/office/drawing/2014/main" id="{DCCF3591-8D76-001C-D264-06B7A34FA426}"/>
              </a:ext>
            </a:extLst>
          </p:cNvPr>
          <p:cNvSpPr>
            <a:spLocks noGrp="1"/>
          </p:cNvSpPr>
          <p:nvPr>
            <p:ph type="sldNum" sz="quarter" idx="16"/>
          </p:nvPr>
        </p:nvSpPr>
        <p:spPr/>
        <p:txBody>
          <a:bodyPr/>
          <a:lstStyle/>
          <a:p>
            <a:fld id="{F7B4771B-AE04-41F8-8441-EC7D184086A2}" type="slidenum">
              <a:rPr lang="en-US" smtClean="0"/>
              <a:pPr/>
              <a:t>11</a:t>
            </a:fld>
            <a:endParaRPr lang="en-US"/>
          </a:p>
        </p:txBody>
      </p:sp>
      <p:sp>
        <p:nvSpPr>
          <p:cNvPr id="10" name="TextBox 9">
            <a:extLst>
              <a:ext uri="{FF2B5EF4-FFF2-40B4-BE49-F238E27FC236}">
                <a16:creationId xmlns:a16="http://schemas.microsoft.com/office/drawing/2014/main" id="{6E0AF0FA-D11D-514A-EA9F-C5B69701F2F1}"/>
              </a:ext>
            </a:extLst>
          </p:cNvPr>
          <p:cNvSpPr txBox="1"/>
          <p:nvPr/>
        </p:nvSpPr>
        <p:spPr>
          <a:xfrm>
            <a:off x="-230909" y="1477846"/>
            <a:ext cx="5033355"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defRPr/>
            </a:pPr>
            <a:r>
              <a:rPr lang="en-US" sz="2000" b="1">
                <a:solidFill>
                  <a:srgbClr val="000000"/>
                </a:solidFill>
                <a:latin typeface="Lato" panose="020F0502020204030203" pitchFamily="34" charset="0"/>
                <a:ea typeface="Lato"/>
                <a:cs typeface="Calibri"/>
              </a:rPr>
              <a:t>Criteria to identify study areas</a:t>
            </a:r>
            <a:endParaRPr lang="en-US">
              <a:latin typeface="Lato" panose="020F0502020204030203" pitchFamily="34" charset="0"/>
            </a:endParaRPr>
          </a:p>
          <a:p>
            <a:pPr marL="800100" lvl="1" indent="-342900">
              <a:lnSpc>
                <a:spcPct val="110000"/>
              </a:lnSpc>
              <a:buFont typeface="Arial" panose="020B0604020202020204" pitchFamily="34" charset="0"/>
              <a:buChar char="•"/>
              <a:defRPr/>
            </a:pPr>
            <a:r>
              <a:rPr lang="en-US" sz="2000">
                <a:solidFill>
                  <a:srgbClr val="000000"/>
                </a:solidFill>
                <a:latin typeface="Lato" panose="020F0502020204030203" pitchFamily="34" charset="0"/>
                <a:ea typeface="Lato"/>
                <a:cs typeface="Calibri"/>
              </a:rPr>
              <a:t>Locations of existing truck stops</a:t>
            </a:r>
          </a:p>
          <a:p>
            <a:pPr marL="800100" lvl="1" indent="-342900">
              <a:lnSpc>
                <a:spcPct val="110000"/>
              </a:lnSpc>
              <a:buFont typeface="Arial" panose="020B0604020202020204" pitchFamily="34" charset="0"/>
              <a:buChar char="•"/>
              <a:defRPr/>
            </a:pPr>
            <a:r>
              <a:rPr lang="en-US" sz="2000">
                <a:solidFill>
                  <a:srgbClr val="000000"/>
                </a:solidFill>
                <a:latin typeface="Lato" panose="020F0502020204030203" pitchFamily="34" charset="0"/>
                <a:ea typeface="Lato"/>
                <a:cs typeface="Calibri"/>
              </a:rPr>
              <a:t>Truck traffic data around freight facilities and inland ports</a:t>
            </a:r>
          </a:p>
          <a:p>
            <a:pPr marL="800100" lvl="1" indent="-342900">
              <a:lnSpc>
                <a:spcPct val="110000"/>
              </a:lnSpc>
              <a:buFont typeface="Arial" panose="020B0604020202020204" pitchFamily="34" charset="0"/>
              <a:buChar char="•"/>
              <a:defRPr/>
            </a:pPr>
            <a:r>
              <a:rPr lang="en-US" sz="2000">
                <a:solidFill>
                  <a:srgbClr val="000000"/>
                </a:solidFill>
                <a:latin typeface="Lato" panose="020F0502020204030203" pitchFamily="34" charset="0"/>
                <a:ea typeface="Lato"/>
                <a:cs typeface="Calibri"/>
              </a:rPr>
              <a:t>Corridors with high truck/trailer traffic</a:t>
            </a:r>
          </a:p>
          <a:p>
            <a:pPr marL="800100" lvl="1" indent="-342900">
              <a:lnSpc>
                <a:spcPct val="110000"/>
              </a:lnSpc>
              <a:buFont typeface="Arial" panose="020B0604020202020204" pitchFamily="34" charset="0"/>
              <a:buChar char="•"/>
              <a:defRPr/>
            </a:pPr>
            <a:r>
              <a:rPr lang="en-US" sz="2000">
                <a:solidFill>
                  <a:srgbClr val="000000"/>
                </a:solidFill>
                <a:latin typeface="Lato" panose="020F0502020204030203" pitchFamily="34" charset="0"/>
                <a:ea typeface="Lato"/>
                <a:cs typeface="Lato"/>
              </a:rPr>
              <a:t>Avoid announced charging hubs for medium- and heavy-duty EVs</a:t>
            </a:r>
          </a:p>
          <a:p>
            <a:pPr lvl="1">
              <a:defRPr/>
            </a:pPr>
            <a:endParaRPr lang="en-US" sz="2000" b="1">
              <a:solidFill>
                <a:srgbClr val="000000"/>
              </a:solidFill>
              <a:latin typeface="Lato" panose="020F0502020204030203" pitchFamily="34" charset="0"/>
              <a:ea typeface="Lato"/>
              <a:cs typeface="Lato"/>
            </a:endParaRPr>
          </a:p>
          <a:p>
            <a:pPr lvl="1">
              <a:defRPr/>
            </a:pPr>
            <a:r>
              <a:rPr lang="en-US" sz="2000" b="1">
                <a:solidFill>
                  <a:srgbClr val="000000"/>
                </a:solidFill>
                <a:latin typeface="Lato" panose="020F0502020204030203" pitchFamily="34" charset="0"/>
                <a:ea typeface="Lato"/>
                <a:cs typeface="Lato"/>
              </a:rPr>
              <a:t>Goal: </a:t>
            </a:r>
            <a:r>
              <a:rPr lang="en-US" sz="2000">
                <a:solidFill>
                  <a:srgbClr val="000000"/>
                </a:solidFill>
                <a:latin typeface="Lato" panose="020F0502020204030203" pitchFamily="34" charset="0"/>
                <a:ea typeface="Lato"/>
                <a:cs typeface="Lato"/>
              </a:rPr>
              <a:t>Provide a basic network to enable freight transition </a:t>
            </a:r>
          </a:p>
          <a:p>
            <a:pPr lvl="1">
              <a:defRPr/>
            </a:pPr>
            <a:endParaRPr lang="en-US" sz="2000" b="1">
              <a:solidFill>
                <a:srgbClr val="000000"/>
              </a:solidFill>
              <a:latin typeface="Lato" panose="020F0502020204030203" pitchFamily="34" charset="0"/>
              <a:ea typeface="Lato"/>
              <a:cs typeface="Lato"/>
            </a:endParaRPr>
          </a:p>
          <a:p>
            <a:pPr lvl="1">
              <a:defRPr/>
            </a:pPr>
            <a:r>
              <a:rPr lang="en-US" sz="2000" b="1">
                <a:solidFill>
                  <a:srgbClr val="000000"/>
                </a:solidFill>
                <a:latin typeface="Lato" panose="020F0502020204030203" pitchFamily="34" charset="0"/>
                <a:ea typeface="Lato"/>
                <a:cs typeface="Lato"/>
              </a:rPr>
              <a:t>Recommendation: </a:t>
            </a:r>
            <a:r>
              <a:rPr lang="en-US" sz="2000">
                <a:solidFill>
                  <a:srgbClr val="000000"/>
                </a:solidFill>
                <a:latin typeface="Lato" panose="020F0502020204030203" pitchFamily="34" charset="0"/>
                <a:ea typeface="Lato"/>
                <a:cs typeface="Lato"/>
              </a:rPr>
              <a:t>8 study areas near major freight hubs</a:t>
            </a:r>
          </a:p>
          <a:p>
            <a:pPr lvl="1">
              <a:defRPr/>
            </a:pPr>
            <a:r>
              <a:rPr lang="en-US" sz="2000">
                <a:solidFill>
                  <a:srgbClr val="000000"/>
                </a:solidFill>
                <a:latin typeface="Lato" panose="020F0502020204030203" pitchFamily="34" charset="0"/>
                <a:ea typeface="Lato"/>
                <a:cs typeface="Lato"/>
              </a:rPr>
              <a:t> </a:t>
            </a:r>
          </a:p>
          <a:p>
            <a:pPr lvl="1">
              <a:defRPr/>
            </a:pPr>
            <a:endParaRPr lang="en-US" sz="2000">
              <a:solidFill>
                <a:srgbClr val="000000"/>
              </a:solidFill>
              <a:latin typeface="Lato" panose="020F0502020204030203" pitchFamily="34" charset="0"/>
              <a:ea typeface="Lato"/>
              <a:cs typeface="Lato"/>
            </a:endParaRPr>
          </a:p>
        </p:txBody>
      </p:sp>
      <p:sp>
        <p:nvSpPr>
          <p:cNvPr id="3" name="TextBox 2">
            <a:extLst>
              <a:ext uri="{FF2B5EF4-FFF2-40B4-BE49-F238E27FC236}">
                <a16:creationId xmlns:a16="http://schemas.microsoft.com/office/drawing/2014/main" id="{635D3431-C409-ADB7-9AB1-66CF861C5BCF}"/>
              </a:ext>
            </a:extLst>
          </p:cNvPr>
          <p:cNvSpPr txBox="1"/>
          <p:nvPr/>
        </p:nvSpPr>
        <p:spPr>
          <a:xfrm>
            <a:off x="5295898" y="2278349"/>
            <a:ext cx="1463040" cy="215444"/>
          </a:xfrm>
          <a:prstGeom prst="rect">
            <a:avLst/>
          </a:prstGeom>
          <a:solidFill>
            <a:schemeClr val="bg1"/>
          </a:solidFill>
        </p:spPr>
        <p:txBody>
          <a:bodyPr wrap="square" rtlCol="0">
            <a:spAutoFit/>
          </a:bodyPr>
          <a:lstStyle/>
          <a:p>
            <a:endParaRPr lang="en-US" sz="800">
              <a:solidFill>
                <a:srgbClr val="0F0701"/>
              </a:solidFill>
            </a:endParaRPr>
          </a:p>
        </p:txBody>
      </p:sp>
      <p:pic>
        <p:nvPicPr>
          <p:cNvPr id="12" name="Picture 11" descr="A map of a city&#10;&#10;AI-generated content may be incorrect.">
            <a:extLst>
              <a:ext uri="{FF2B5EF4-FFF2-40B4-BE49-F238E27FC236}">
                <a16:creationId xmlns:a16="http://schemas.microsoft.com/office/drawing/2014/main" id="{37693C34-30D3-86C6-F585-A6F971A542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802447" y="1535209"/>
            <a:ext cx="7275676" cy="4619530"/>
          </a:xfrm>
          <a:prstGeom prst="rect">
            <a:avLst/>
          </a:prstGeom>
        </p:spPr>
      </p:pic>
      <p:grpSp>
        <p:nvGrpSpPr>
          <p:cNvPr id="11" name="Group 10">
            <a:extLst>
              <a:ext uri="{FF2B5EF4-FFF2-40B4-BE49-F238E27FC236}">
                <a16:creationId xmlns:a16="http://schemas.microsoft.com/office/drawing/2014/main" id="{4D1824C3-3124-C880-437A-2C5972E818FB}"/>
              </a:ext>
            </a:extLst>
          </p:cNvPr>
          <p:cNvGrpSpPr/>
          <p:nvPr/>
        </p:nvGrpSpPr>
        <p:grpSpPr>
          <a:xfrm>
            <a:off x="347260" y="6315328"/>
            <a:ext cx="1270526" cy="432688"/>
            <a:chOff x="1928386" y="6244383"/>
            <a:chExt cx="1270526" cy="432688"/>
          </a:xfrm>
        </p:grpSpPr>
        <p:pic>
          <p:nvPicPr>
            <p:cNvPr id="6" name="Picture 5">
              <a:extLst>
                <a:ext uri="{FF2B5EF4-FFF2-40B4-BE49-F238E27FC236}">
                  <a16:creationId xmlns:a16="http://schemas.microsoft.com/office/drawing/2014/main" id="{D88B0939-7281-A507-114A-F2851916DCFF}"/>
                </a:ext>
              </a:extLst>
            </p:cNvPr>
            <p:cNvPicPr>
              <a:picLocks noChangeAspect="1"/>
            </p:cNvPicPr>
            <p:nvPr/>
          </p:nvPicPr>
          <p:blipFill>
            <a:blip r:embed="rId4"/>
            <a:stretch>
              <a:fillRect/>
            </a:stretch>
          </p:blipFill>
          <p:spPr>
            <a:xfrm>
              <a:off x="2357591" y="6256411"/>
              <a:ext cx="841321" cy="420660"/>
            </a:xfrm>
            <a:prstGeom prst="rect">
              <a:avLst/>
            </a:prstGeom>
          </p:spPr>
        </p:pic>
        <p:pic>
          <p:nvPicPr>
            <p:cNvPr id="9" name="Picture 8">
              <a:extLst>
                <a:ext uri="{FF2B5EF4-FFF2-40B4-BE49-F238E27FC236}">
                  <a16:creationId xmlns:a16="http://schemas.microsoft.com/office/drawing/2014/main" id="{867103A1-4773-F9CF-D5E6-532968CE84B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sp>
        <p:nvSpPr>
          <p:cNvPr id="5" name="Footer Placeholder 3">
            <a:extLst>
              <a:ext uri="{FF2B5EF4-FFF2-40B4-BE49-F238E27FC236}">
                <a16:creationId xmlns:a16="http://schemas.microsoft.com/office/drawing/2014/main" id="{0223E1C7-03CE-AC7B-D36A-587159650E3D}"/>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Tree>
    <p:extLst>
      <p:ext uri="{BB962C8B-B14F-4D97-AF65-F5344CB8AC3E}">
        <p14:creationId xmlns:p14="http://schemas.microsoft.com/office/powerpoint/2010/main" val="70044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BC1A6-D3C6-E19D-354D-2C3294B79B4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CCF5E15-E2B3-4183-1D75-4A97B182942E}"/>
              </a:ext>
            </a:extLst>
          </p:cNvPr>
          <p:cNvSpPr txBox="1"/>
          <p:nvPr/>
        </p:nvSpPr>
        <p:spPr>
          <a:xfrm>
            <a:off x="638439" y="1910560"/>
            <a:ext cx="10914183" cy="2764028"/>
          </a:xfrm>
          <a:prstGeom prst="rect">
            <a:avLst/>
          </a:prstGeom>
        </p:spPr>
        <p:txBody>
          <a:bodyPr vert="horz" lIns="91440" tIns="45720" rIns="91440" bIns="45720" rtlCol="0" anchor="ctr">
            <a:normAutofit/>
          </a:bodyPr>
          <a:lstStyle/>
          <a:p>
            <a:pPr algn="ctr">
              <a:spcBef>
                <a:spcPct val="0"/>
              </a:spcBef>
              <a:spcAft>
                <a:spcPts val="600"/>
              </a:spcAft>
            </a:pPr>
            <a:r>
              <a:rPr lang="en-US" sz="4800" kern="1200">
                <a:solidFill>
                  <a:srgbClr val="002060"/>
                </a:solidFill>
                <a:latin typeface="Lato"/>
                <a:ea typeface="Lato"/>
                <a:cs typeface="Lato"/>
              </a:rPr>
              <a:t>North Texas Zero Emission Vehicle (</a:t>
            </a:r>
            <a:r>
              <a:rPr lang="en-US" sz="4800" kern="1200" err="1">
                <a:solidFill>
                  <a:srgbClr val="002060"/>
                </a:solidFill>
                <a:latin typeface="Lato"/>
                <a:ea typeface="Lato"/>
                <a:cs typeface="Lato"/>
              </a:rPr>
              <a:t>NTxZEV</a:t>
            </a:r>
            <a:r>
              <a:rPr lang="en-US" sz="4800" kern="1200">
                <a:solidFill>
                  <a:srgbClr val="002060"/>
                </a:solidFill>
                <a:latin typeface="Lato"/>
                <a:ea typeface="Lato"/>
                <a:cs typeface="Lato"/>
              </a:rPr>
              <a:t>)</a:t>
            </a:r>
            <a:r>
              <a:rPr lang="en-US" sz="4800">
                <a:solidFill>
                  <a:srgbClr val="002060"/>
                </a:solidFill>
                <a:latin typeface="Lato"/>
                <a:ea typeface="Lato"/>
                <a:cs typeface="Lato"/>
              </a:rPr>
              <a:t> Project</a:t>
            </a:r>
            <a:endParaRPr lang="en-US" sz="4800">
              <a:latin typeface="Lato"/>
              <a:ea typeface="Lato"/>
              <a:cs typeface="Lato"/>
            </a:endParaRPr>
          </a:p>
        </p:txBody>
      </p:sp>
      <p:pic>
        <p:nvPicPr>
          <p:cNvPr id="3" name="Picture 2" descr="A picture containing drawing&#10;&#10;Description automatically generated">
            <a:extLst>
              <a:ext uri="{FF2B5EF4-FFF2-40B4-BE49-F238E27FC236}">
                <a16:creationId xmlns:a16="http://schemas.microsoft.com/office/drawing/2014/main" id="{0B5071AD-AA72-C4B6-497D-A957E39741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92" y="6293726"/>
            <a:ext cx="630477" cy="408642"/>
          </a:xfrm>
          <a:prstGeom prst="rect">
            <a:avLst/>
          </a:prstGeom>
        </p:spPr>
      </p:pic>
      <p:pic>
        <p:nvPicPr>
          <p:cNvPr id="4" name="Picture 3" descr="A blue circle with white text and city skyline&#10;&#10;AI-generated content may be incorrect.">
            <a:extLst>
              <a:ext uri="{FF2B5EF4-FFF2-40B4-BE49-F238E27FC236}">
                <a16:creationId xmlns:a16="http://schemas.microsoft.com/office/drawing/2014/main" id="{B611A345-B5B1-73C6-2026-0E067059CB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13" y="6262223"/>
            <a:ext cx="457200" cy="460439"/>
          </a:xfrm>
          <a:prstGeom prst="rect">
            <a:avLst/>
          </a:prstGeom>
        </p:spPr>
      </p:pic>
      <p:sp>
        <p:nvSpPr>
          <p:cNvPr id="9" name="Slide Number Placeholder 8">
            <a:extLst>
              <a:ext uri="{FF2B5EF4-FFF2-40B4-BE49-F238E27FC236}">
                <a16:creationId xmlns:a16="http://schemas.microsoft.com/office/drawing/2014/main" id="{6A1C937A-0296-07F9-906A-8F73615B2DF9}"/>
              </a:ext>
            </a:extLst>
          </p:cNvPr>
          <p:cNvSpPr>
            <a:spLocks noGrp="1"/>
          </p:cNvSpPr>
          <p:nvPr>
            <p:ph type="sldNum" sz="quarter" idx="12"/>
          </p:nvPr>
        </p:nvSpPr>
        <p:spPr/>
        <p:txBody>
          <a:bodyPr/>
          <a:lstStyle/>
          <a:p>
            <a:fld id="{330EA680-D336-4FF7-8B7A-9848BB0A1C32}" type="slidenum">
              <a:rPr lang="en-US" smtClean="0"/>
              <a:t>12</a:t>
            </a:fld>
            <a:endParaRPr lang="en-US"/>
          </a:p>
        </p:txBody>
      </p:sp>
      <p:sp>
        <p:nvSpPr>
          <p:cNvPr id="6" name="Rectangle 5">
            <a:extLst>
              <a:ext uri="{FF2B5EF4-FFF2-40B4-BE49-F238E27FC236}">
                <a16:creationId xmlns:a16="http://schemas.microsoft.com/office/drawing/2014/main" id="{0683E9FB-EC49-5365-3C0D-DA15F41F9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reeform: Shape 6">
            <a:extLst>
              <a:ext uri="{FF2B5EF4-FFF2-40B4-BE49-F238E27FC236}">
                <a16:creationId xmlns:a16="http://schemas.microsoft.com/office/drawing/2014/main" id="{20993D74-3704-BC15-5FF9-A875CA6CC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C585E7-D1D1-FBA2-3A17-EB43E1F01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683E9FB-EC49-5365-3C0D-DA15F41F9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20993D74-3704-BC15-5FF9-A875CA6CC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solidFill>
              <a:srgbClr val="EFEFE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3C585E7-D1D1-FBA2-3A17-EB43E1F01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2810C88-8222-7CA9-625D-D8709DA84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ooter Placeholder 3">
            <a:extLst>
              <a:ext uri="{FF2B5EF4-FFF2-40B4-BE49-F238E27FC236}">
                <a16:creationId xmlns:a16="http://schemas.microsoft.com/office/drawing/2014/main" id="{9E9AA892-7DC4-C842-E4C7-FD18F1F2622E}"/>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Tree>
    <p:extLst>
      <p:ext uri="{BB962C8B-B14F-4D97-AF65-F5344CB8AC3E}">
        <p14:creationId xmlns:p14="http://schemas.microsoft.com/office/powerpoint/2010/main" val="168732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217A4-5CD1-DB1A-5F89-024DEDC8A65B}"/>
              </a:ext>
            </a:extLst>
          </p:cNvPr>
          <p:cNvSpPr>
            <a:spLocks noGrp="1"/>
          </p:cNvSpPr>
          <p:nvPr>
            <p:ph idx="1"/>
          </p:nvPr>
        </p:nvSpPr>
        <p:spPr>
          <a:xfrm>
            <a:off x="209642" y="1852520"/>
            <a:ext cx="5057301" cy="3988092"/>
          </a:xfrm>
        </p:spPr>
        <p:txBody>
          <a:bodyPr vert="horz" lIns="91440" tIns="45720" rIns="91440" bIns="45720" rtlCol="0" anchor="t">
            <a:noAutofit/>
          </a:bodyPr>
          <a:lstStyle/>
          <a:p>
            <a:r>
              <a:rPr lang="en-US" sz="2000" b="1">
                <a:solidFill>
                  <a:srgbClr val="080808"/>
                </a:solidFill>
                <a:latin typeface="Lato"/>
                <a:ea typeface="Lato"/>
                <a:cs typeface="Lato"/>
              </a:rPr>
              <a:t>Overview</a:t>
            </a:r>
            <a:r>
              <a:rPr lang="en-US" sz="2000">
                <a:solidFill>
                  <a:srgbClr val="080808"/>
                </a:solidFill>
                <a:latin typeface="Lato"/>
                <a:ea typeface="Lato"/>
                <a:cs typeface="Lato"/>
              </a:rPr>
              <a:t>: $60 million award from the Environmental Protection Agency (EPA) Clean Heavy-Duty Vehicles Grant</a:t>
            </a:r>
          </a:p>
          <a:p>
            <a:endParaRPr lang="en-US" sz="1600">
              <a:solidFill>
                <a:srgbClr val="080808"/>
              </a:solidFill>
            </a:endParaRPr>
          </a:p>
          <a:p>
            <a:pPr>
              <a:lnSpc>
                <a:spcPct val="100000"/>
              </a:lnSpc>
              <a:spcBef>
                <a:spcPts val="0"/>
              </a:spcBef>
            </a:pPr>
            <a:r>
              <a:rPr lang="en-US" sz="2000" b="1">
                <a:solidFill>
                  <a:srgbClr val="080808"/>
                </a:solidFill>
                <a:latin typeface="Lato"/>
                <a:ea typeface="Lato"/>
                <a:cs typeface="Lato"/>
              </a:rPr>
              <a:t>Purpose: </a:t>
            </a:r>
            <a:r>
              <a:rPr lang="en-US" sz="2000">
                <a:solidFill>
                  <a:srgbClr val="080808"/>
                </a:solidFill>
                <a:latin typeface="Lato"/>
                <a:ea typeface="Lato"/>
                <a:cs typeface="Lato"/>
              </a:rPr>
              <a:t>Incentivize deployment of </a:t>
            </a:r>
          </a:p>
          <a:p>
            <a:pPr>
              <a:lnSpc>
                <a:spcPct val="100000"/>
              </a:lnSpc>
              <a:spcBef>
                <a:spcPts val="0"/>
              </a:spcBef>
            </a:pPr>
            <a:r>
              <a:rPr lang="en-US" sz="2000">
                <a:solidFill>
                  <a:srgbClr val="080808"/>
                </a:solidFill>
                <a:latin typeface="Lato"/>
                <a:ea typeface="Lato"/>
                <a:cs typeface="Lato"/>
              </a:rPr>
              <a:t>Class 6 and 7 heavy-duty Zero-Emissions Vehicles (battery electric or hydrogen fuel cell electric)</a:t>
            </a:r>
          </a:p>
          <a:p>
            <a:endParaRPr lang="en-US" sz="1600">
              <a:solidFill>
                <a:srgbClr val="080808"/>
              </a:solidFill>
            </a:endParaRPr>
          </a:p>
          <a:p>
            <a:pPr>
              <a:lnSpc>
                <a:spcPct val="100000"/>
              </a:lnSpc>
              <a:spcBef>
                <a:spcPts val="0"/>
              </a:spcBef>
              <a:defRPr/>
            </a:pPr>
            <a:r>
              <a:rPr lang="en-US" sz="2000" b="1">
                <a:solidFill>
                  <a:srgbClr val="080808"/>
                </a:solidFill>
                <a:latin typeface="Lato"/>
                <a:ea typeface="Lato"/>
                <a:cs typeface="Lato"/>
              </a:rPr>
              <a:t>Eligible Applicants:</a:t>
            </a:r>
            <a:r>
              <a:rPr lang="en-US" sz="2000" b="1">
                <a:solidFill>
                  <a:prstClr val="black"/>
                </a:solidFill>
                <a:latin typeface="Lato"/>
                <a:ea typeface="Lato"/>
                <a:cs typeface="Lato"/>
              </a:rPr>
              <a:t> </a:t>
            </a:r>
            <a:r>
              <a:rPr lang="en-US" sz="2000">
                <a:solidFill>
                  <a:srgbClr val="000000"/>
                </a:solidFill>
                <a:latin typeface="Lato"/>
                <a:ea typeface="Lato"/>
                <a:cs typeface="Lato"/>
              </a:rPr>
              <a:t>Public or Private Fleets </a:t>
            </a:r>
          </a:p>
          <a:p>
            <a:pPr>
              <a:lnSpc>
                <a:spcPct val="100000"/>
              </a:lnSpc>
              <a:spcBef>
                <a:spcPts val="0"/>
              </a:spcBef>
              <a:defRPr/>
            </a:pPr>
            <a:r>
              <a:rPr lang="en-US" sz="1800" i="1">
                <a:solidFill>
                  <a:srgbClr val="000000"/>
                </a:solidFill>
                <a:latin typeface="Lato"/>
                <a:ea typeface="Lato"/>
                <a:cs typeface="Lato"/>
              </a:rPr>
              <a:t>Must adopt a policy consistent with the RTC Clean Fleet Policy (</a:t>
            </a:r>
            <a:r>
              <a:rPr lang="en-US" sz="1800" b="1" i="1">
                <a:solidFill>
                  <a:srgbClr val="000000"/>
                </a:solidFill>
                <a:hlinkClick r:id="rId3"/>
              </a:rPr>
              <a:t>www.nctcog.org/fleetpolicy</a:t>
            </a:r>
            <a:r>
              <a:rPr lang="en-US" sz="1800" b="1" i="1">
                <a:solidFill>
                  <a:srgbClr val="000000"/>
                </a:solidFill>
              </a:rPr>
              <a:t>)</a:t>
            </a:r>
            <a:endParaRPr lang="en-US" sz="1800" i="1">
              <a:solidFill>
                <a:srgbClr val="000000"/>
              </a:solidFill>
              <a:latin typeface="Lato"/>
              <a:ea typeface="Lato"/>
              <a:cs typeface="Lato"/>
            </a:endParaRPr>
          </a:p>
        </p:txBody>
      </p:sp>
      <p:graphicFrame>
        <p:nvGraphicFramePr>
          <p:cNvPr id="12" name="Table 11">
            <a:extLst>
              <a:ext uri="{FF2B5EF4-FFF2-40B4-BE49-F238E27FC236}">
                <a16:creationId xmlns:a16="http://schemas.microsoft.com/office/drawing/2014/main" id="{19DFC484-7622-A548-DF7D-9315D2267838}"/>
              </a:ext>
            </a:extLst>
          </p:cNvPr>
          <p:cNvGraphicFramePr>
            <a:graphicFrameLocks noGrp="1"/>
          </p:cNvGraphicFramePr>
          <p:nvPr/>
        </p:nvGraphicFramePr>
        <p:xfrm>
          <a:off x="5266943" y="2059443"/>
          <a:ext cx="6715414" cy="3001360"/>
        </p:xfrm>
        <a:graphic>
          <a:graphicData uri="http://schemas.openxmlformats.org/drawingml/2006/table">
            <a:tbl>
              <a:tblPr firstRow="1">
                <a:tableStyleId>{69012ECD-51FC-41F1-AA8D-1B2483CD663E}</a:tableStyleId>
              </a:tblPr>
              <a:tblGrid>
                <a:gridCol w="2909927">
                  <a:extLst>
                    <a:ext uri="{9D8B030D-6E8A-4147-A177-3AD203B41FA5}">
                      <a16:colId xmlns:a16="http://schemas.microsoft.com/office/drawing/2014/main" val="4135894264"/>
                    </a:ext>
                  </a:extLst>
                </a:gridCol>
                <a:gridCol w="1652798">
                  <a:extLst>
                    <a:ext uri="{9D8B030D-6E8A-4147-A177-3AD203B41FA5}">
                      <a16:colId xmlns:a16="http://schemas.microsoft.com/office/drawing/2014/main" val="325139910"/>
                    </a:ext>
                  </a:extLst>
                </a:gridCol>
                <a:gridCol w="2152689">
                  <a:extLst>
                    <a:ext uri="{9D8B030D-6E8A-4147-A177-3AD203B41FA5}">
                      <a16:colId xmlns:a16="http://schemas.microsoft.com/office/drawing/2014/main" val="114298112"/>
                    </a:ext>
                  </a:extLst>
                </a:gridCol>
              </a:tblGrid>
              <a:tr h="632526">
                <a:tc>
                  <a:txBody>
                    <a:bodyPr/>
                    <a:lstStyle/>
                    <a:p>
                      <a:pPr algn="ctr"/>
                      <a:r>
                        <a:rPr lang="en-US" sz="2000">
                          <a:latin typeface="Lato" panose="020F0502020204030203" pitchFamily="34" charset="0"/>
                        </a:rPr>
                        <a:t>Activity </a:t>
                      </a: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tc>
                  <a:txBody>
                    <a:bodyPr/>
                    <a:lstStyle/>
                    <a:p>
                      <a:pPr algn="ctr"/>
                      <a:r>
                        <a:rPr lang="en-US" sz="2000">
                          <a:latin typeface="Lato" panose="020F0502020204030203" pitchFamily="34" charset="0"/>
                        </a:rPr>
                        <a:t>Federal Funding </a:t>
                      </a: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tc>
                  <a:txBody>
                    <a:bodyPr/>
                    <a:lstStyle/>
                    <a:p>
                      <a:pPr algn="ctr"/>
                      <a:r>
                        <a:rPr lang="en-US" sz="2000">
                          <a:latin typeface="Lato" panose="020F0502020204030203" pitchFamily="34" charset="0"/>
                        </a:rPr>
                        <a:t>Match Requirement</a:t>
                      </a: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2756267570"/>
                  </a:ext>
                </a:extLst>
              </a:tr>
              <a:tr h="1005511">
                <a:tc>
                  <a:txBody>
                    <a:bodyPr/>
                    <a:lstStyle/>
                    <a:p>
                      <a:pPr algn="l"/>
                      <a:r>
                        <a:rPr lang="en-US">
                          <a:solidFill>
                            <a:schemeClr val="bg2">
                              <a:lumMod val="10000"/>
                            </a:schemeClr>
                          </a:solidFill>
                          <a:latin typeface="Lato" panose="020F0502020204030203" pitchFamily="34" charset="0"/>
                        </a:rPr>
                        <a:t>Rebates to Replace Existing Vehicles with Zero Emissions Versions</a:t>
                      </a:r>
                      <a:endParaRPr lang="en-US">
                        <a:solidFill>
                          <a:srgbClr val="FF0000"/>
                        </a:solidFill>
                        <a:latin typeface="Lato" panose="020F0502020204030203" pitchFamily="34" charset="0"/>
                      </a:endParaRP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tc>
                  <a:txBody>
                    <a:bodyPr/>
                    <a:lstStyle/>
                    <a:p>
                      <a:pPr algn="ctr"/>
                      <a:r>
                        <a:rPr lang="en-US">
                          <a:solidFill>
                            <a:schemeClr val="bg2">
                              <a:lumMod val="10000"/>
                            </a:schemeClr>
                          </a:solidFill>
                          <a:latin typeface="Lato" panose="020F0502020204030203" pitchFamily="34" charset="0"/>
                        </a:rPr>
                        <a:t>$58.6 million</a:t>
                      </a: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tc>
                  <a:txBody>
                    <a:bodyPr/>
                    <a:lstStyle/>
                    <a:p>
                      <a:pPr algn="ctr"/>
                      <a:r>
                        <a:rPr lang="en-US">
                          <a:solidFill>
                            <a:schemeClr val="bg2">
                              <a:lumMod val="10000"/>
                            </a:schemeClr>
                          </a:solidFill>
                          <a:latin typeface="Lato" panose="020F0502020204030203" pitchFamily="34" charset="0"/>
                        </a:rPr>
                        <a:t>Provided by program participants</a:t>
                      </a: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52560310"/>
                  </a:ext>
                </a:extLst>
              </a:tr>
              <a:tr h="400293">
                <a:tc>
                  <a:txBody>
                    <a:bodyPr/>
                    <a:lstStyle/>
                    <a:p>
                      <a:pPr algn="l"/>
                      <a:r>
                        <a:rPr lang="en-US">
                          <a:solidFill>
                            <a:schemeClr val="bg2">
                              <a:lumMod val="10000"/>
                            </a:schemeClr>
                          </a:solidFill>
                          <a:latin typeface="Lato" panose="020F0502020204030203" pitchFamily="34" charset="0"/>
                        </a:rPr>
                        <a:t>Workforce Development</a:t>
                      </a: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tc rowSpan="2">
                  <a:txBody>
                    <a:bodyPr/>
                    <a:lstStyle/>
                    <a:p>
                      <a:pPr algn="ctr"/>
                      <a:r>
                        <a:rPr lang="en-US">
                          <a:solidFill>
                            <a:schemeClr val="bg2">
                              <a:lumMod val="10000"/>
                            </a:schemeClr>
                          </a:solidFill>
                          <a:latin typeface="Lato" panose="020F0502020204030203" pitchFamily="34" charset="0"/>
                        </a:rPr>
                        <a:t>$1.4 million</a:t>
                      </a: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tc rowSpan="2">
                  <a:txBody>
                    <a:bodyPr/>
                    <a:lstStyle/>
                    <a:p>
                      <a:pPr algn="ctr"/>
                      <a:r>
                        <a:rPr lang="en-US">
                          <a:solidFill>
                            <a:schemeClr val="bg2">
                              <a:lumMod val="10000"/>
                            </a:schemeClr>
                          </a:solidFill>
                          <a:latin typeface="Lato" panose="020F0502020204030203" pitchFamily="34" charset="0"/>
                        </a:rPr>
                        <a:t>No match required</a:t>
                      </a: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749790292"/>
                  </a:ext>
                </a:extLst>
              </a:tr>
              <a:tr h="445163">
                <a:tc>
                  <a:txBody>
                    <a:bodyPr/>
                    <a:lstStyle/>
                    <a:p>
                      <a:pPr algn="l"/>
                      <a:r>
                        <a:rPr lang="en-US">
                          <a:solidFill>
                            <a:schemeClr val="bg2">
                              <a:lumMod val="10000"/>
                            </a:schemeClr>
                          </a:solidFill>
                          <a:latin typeface="Lato" panose="020F0502020204030203" pitchFamily="34" charset="0"/>
                        </a:rPr>
                        <a:t>Training</a:t>
                      </a: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tc vMerge="1">
                  <a:txBody>
                    <a:bodyPr/>
                    <a:lstStyle/>
                    <a:p>
                      <a:endParaRPr/>
                    </a:p>
                  </a:txBody>
                  <a:tcPr>
                    <a:lnL w="12700" cap="flat" cmpd="sng" algn="ctr">
                      <a:solidFill>
                        <a:schemeClr val="tx1"/>
                      </a:solidFill>
                      <a:prstDash val="solid"/>
                      <a:round/>
                      <a:headEnd type="none" w="med" len="med"/>
                      <a:tailEnd type="none" w="med" len="med"/>
                    </a:lnL>
                  </a:tcPr>
                </a:tc>
                <a:tc vMerge="1">
                  <a:txBody>
                    <a:bodyPr/>
                    <a:lstStyle/>
                    <a:p>
                      <a:endParaRPr lang="en-US"/>
                    </a:p>
                  </a:txBody>
                  <a:tcPr/>
                </a:tc>
                <a:extLst>
                  <a:ext uri="{0D108BD9-81ED-4DB2-BD59-A6C34878D82A}">
                    <a16:rowId xmlns:a16="http://schemas.microsoft.com/office/drawing/2014/main" val="3858250259"/>
                  </a:ext>
                </a:extLst>
              </a:tr>
              <a:tr h="449353">
                <a:tc>
                  <a:txBody>
                    <a:bodyPr/>
                    <a:lstStyle/>
                    <a:p>
                      <a:pPr algn="l"/>
                      <a:r>
                        <a:rPr lang="en-US" b="1">
                          <a:solidFill>
                            <a:schemeClr val="bg2">
                              <a:lumMod val="10000"/>
                            </a:schemeClr>
                          </a:solidFill>
                          <a:latin typeface="Lato" panose="020F0502020204030203" pitchFamily="34" charset="0"/>
                        </a:rPr>
                        <a:t>Total Federal Funding:</a:t>
                      </a: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tc>
                  <a:txBody>
                    <a:bodyPr/>
                    <a:lstStyle/>
                    <a:p>
                      <a:pPr algn="ctr"/>
                      <a:r>
                        <a:rPr lang="en-US" b="1">
                          <a:solidFill>
                            <a:schemeClr val="bg2">
                              <a:lumMod val="10000"/>
                            </a:schemeClr>
                          </a:solidFill>
                          <a:latin typeface="Lato" panose="020F0502020204030203" pitchFamily="34" charset="0"/>
                        </a:rPr>
                        <a:t>$60 million</a:t>
                      </a: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tc>
                  <a:txBody>
                    <a:bodyPr/>
                    <a:lstStyle/>
                    <a:p>
                      <a:pPr algn="ctr"/>
                      <a:endParaRPr lang="en-US">
                        <a:solidFill>
                          <a:schemeClr val="bg2">
                            <a:lumMod val="10000"/>
                          </a:schemeClr>
                        </a:solidFill>
                        <a:latin typeface="Lato" panose="020F0502020204030203" pitchFamily="34" charset="0"/>
                      </a:endParaRPr>
                    </a:p>
                  </a:txBody>
                  <a:tcPr anchor="ctr">
                    <a:lnL w="12700" cap="flat" cmpd="sng" algn="ctr">
                      <a:solidFill>
                        <a:srgbClr val="156082"/>
                      </a:solidFill>
                      <a:prstDash val="solid"/>
                      <a:round/>
                      <a:headEnd type="none" w="med" len="med"/>
                      <a:tailEnd type="none" w="med" len="med"/>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724220361"/>
                  </a:ext>
                </a:extLst>
              </a:tr>
            </a:tbl>
          </a:graphicData>
        </a:graphic>
      </p:graphicFrame>
      <p:sp>
        <p:nvSpPr>
          <p:cNvPr id="5" name="TextBox 4">
            <a:extLst>
              <a:ext uri="{FF2B5EF4-FFF2-40B4-BE49-F238E27FC236}">
                <a16:creationId xmlns:a16="http://schemas.microsoft.com/office/drawing/2014/main" id="{59C26E69-80CC-2F96-21FA-3589D712815E}"/>
              </a:ext>
            </a:extLst>
          </p:cNvPr>
          <p:cNvSpPr txBox="1"/>
          <p:nvPr/>
        </p:nvSpPr>
        <p:spPr>
          <a:xfrm>
            <a:off x="6117426" y="1660160"/>
            <a:ext cx="498633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E8E8E8">
                    <a:lumMod val="10000"/>
                  </a:srgbClr>
                </a:solidFill>
                <a:effectLst/>
                <a:uLnTx/>
                <a:uFillTx/>
                <a:latin typeface="Lato" panose="020F0502020204030203" pitchFamily="34" charset="0"/>
                <a:ea typeface="+mn-ea"/>
                <a:cs typeface="+mn-cs"/>
              </a:rPr>
              <a:t>NCTCOG Project Scope</a:t>
            </a:r>
            <a:endParaRPr kumimoji="0" lang="en-US" sz="2000" b="1" i="0" u="sng" strike="noStrike" kern="1200" cap="none" spc="0" normalizeH="0" baseline="0" noProof="0">
              <a:ln>
                <a:noFill/>
              </a:ln>
              <a:solidFill>
                <a:srgbClr val="E8E8E8">
                  <a:lumMod val="10000"/>
                </a:srgbClr>
              </a:solidFill>
              <a:effectLst/>
              <a:highlight>
                <a:srgbClr val="FFFF00"/>
              </a:highlight>
              <a:uLnTx/>
              <a:uFillTx/>
              <a:latin typeface="Lato" panose="020F0502020204030203" pitchFamily="34" charset="0"/>
              <a:ea typeface="+mn-ea"/>
              <a:cs typeface="+mn-cs"/>
            </a:endParaRPr>
          </a:p>
        </p:txBody>
      </p:sp>
      <p:sp>
        <p:nvSpPr>
          <p:cNvPr id="20" name="TextBox 19">
            <a:extLst>
              <a:ext uri="{FF2B5EF4-FFF2-40B4-BE49-F238E27FC236}">
                <a16:creationId xmlns:a16="http://schemas.microsoft.com/office/drawing/2014/main" id="{3B69BC13-C08C-8AE7-1862-8BEF29D35643}"/>
              </a:ext>
            </a:extLst>
          </p:cNvPr>
          <p:cNvSpPr txBox="1"/>
          <p:nvPr/>
        </p:nvSpPr>
        <p:spPr>
          <a:xfrm>
            <a:off x="228600" y="137160"/>
            <a:ext cx="9529011" cy="1123384"/>
          </a:xfrm>
          <a:prstGeom prst="rect">
            <a:avLst/>
          </a:prstGeom>
          <a:noFill/>
        </p:spPr>
        <p:txBody>
          <a:bodyPr wrap="square" tIns="0" rtlCol="0">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500" b="0" i="0" u="none" strike="noStrike" kern="1200" cap="none" spc="0" normalizeH="0" baseline="0" noProof="0">
                <a:ln>
                  <a:noFill/>
                </a:ln>
                <a:solidFill>
                  <a:srgbClr val="00446A"/>
                </a:solidFill>
                <a:effectLst/>
                <a:uLnTx/>
                <a:uFillTx/>
                <a:latin typeface="Lato" panose="020F0502020204030203" pitchFamily="34" charset="0"/>
                <a:ea typeface="+mn-ea"/>
                <a:cs typeface="+mn-cs"/>
              </a:rPr>
              <a:t>North Texas Zero Emission Vehicle (</a:t>
            </a:r>
            <a:r>
              <a:rPr kumimoji="0" lang="en-US" sz="3500" b="0" i="0" u="none" strike="noStrike" kern="1200" cap="none" spc="0" normalizeH="0" baseline="0" noProof="0" err="1">
                <a:ln>
                  <a:noFill/>
                </a:ln>
                <a:solidFill>
                  <a:srgbClr val="00446A"/>
                </a:solidFill>
                <a:effectLst/>
                <a:uLnTx/>
                <a:uFillTx/>
                <a:latin typeface="Lato" panose="020F0502020204030203" pitchFamily="34" charset="0"/>
                <a:ea typeface="+mn-ea"/>
                <a:cs typeface="+mn-cs"/>
              </a:rPr>
              <a:t>NTxZEV</a:t>
            </a:r>
            <a:r>
              <a:rPr kumimoji="0" lang="en-US" sz="3500" b="0" i="0" u="none" strike="noStrike" kern="1200" cap="none" spc="0" normalizeH="0" baseline="0" noProof="0">
                <a:ln>
                  <a:noFill/>
                </a:ln>
                <a:solidFill>
                  <a:srgbClr val="00446A"/>
                </a:solidFill>
                <a:effectLst/>
                <a:uLnTx/>
                <a:uFillTx/>
                <a:latin typeface="Lato" panose="020F0502020204030203" pitchFamily="34" charset="0"/>
                <a:ea typeface="+mn-ea"/>
                <a:cs typeface="+mn-cs"/>
              </a:rPr>
              <a:t>) Call for Projects Background</a:t>
            </a:r>
          </a:p>
        </p:txBody>
      </p:sp>
      <p:sp>
        <p:nvSpPr>
          <p:cNvPr id="9" name="Slide Number Placeholder 3">
            <a:extLst>
              <a:ext uri="{FF2B5EF4-FFF2-40B4-BE49-F238E27FC236}">
                <a16:creationId xmlns:a16="http://schemas.microsoft.com/office/drawing/2014/main" id="{762820C2-3C30-B64D-A4BB-EA37074B054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6">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B4771B-AE04-41F8-8441-EC7D184086A2}" type="slidenum">
              <a:rPr kumimoji="0" lang="en-US" sz="1200" b="0" i="0" u="none" strike="noStrike" kern="1200" cap="none" spc="0" normalizeH="0" baseline="0" noProof="0" smtClean="0">
                <a:ln>
                  <a:noFill/>
                </a:ln>
                <a:solidFill>
                  <a:srgbClr val="003C4C">
                    <a:lumMod val="50000"/>
                  </a:srgbClr>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3C4C">
                  <a:lumMod val="50000"/>
                </a:srgbClr>
              </a:solidFill>
              <a:effectLst/>
              <a:uLnTx/>
              <a:uFillTx/>
              <a:latin typeface="Lato"/>
              <a:ea typeface="+mn-ea"/>
              <a:cs typeface="+mn-cs"/>
            </a:endParaRPr>
          </a:p>
        </p:txBody>
      </p:sp>
      <p:sp>
        <p:nvSpPr>
          <p:cNvPr id="3" name="Right Brace 2">
            <a:extLst>
              <a:ext uri="{FF2B5EF4-FFF2-40B4-BE49-F238E27FC236}">
                <a16:creationId xmlns:a16="http://schemas.microsoft.com/office/drawing/2014/main" id="{EF25864E-C7F0-6163-EA77-170F6C23CB2C}"/>
              </a:ext>
            </a:extLst>
          </p:cNvPr>
          <p:cNvSpPr/>
          <p:nvPr/>
        </p:nvSpPr>
        <p:spPr>
          <a:xfrm>
            <a:off x="7934961" y="3810000"/>
            <a:ext cx="473508" cy="761434"/>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0" name="Group 9">
            <a:extLst>
              <a:ext uri="{FF2B5EF4-FFF2-40B4-BE49-F238E27FC236}">
                <a16:creationId xmlns:a16="http://schemas.microsoft.com/office/drawing/2014/main" id="{7B025AA4-2F85-6C3B-5C1C-D57A7D446827}"/>
              </a:ext>
            </a:extLst>
          </p:cNvPr>
          <p:cNvGrpSpPr/>
          <p:nvPr/>
        </p:nvGrpSpPr>
        <p:grpSpPr>
          <a:xfrm>
            <a:off x="347260" y="6315328"/>
            <a:ext cx="1270526" cy="432688"/>
            <a:chOff x="1928386" y="6244383"/>
            <a:chExt cx="1270526" cy="432688"/>
          </a:xfrm>
        </p:grpSpPr>
        <p:pic>
          <p:nvPicPr>
            <p:cNvPr id="11" name="Picture 10">
              <a:extLst>
                <a:ext uri="{FF2B5EF4-FFF2-40B4-BE49-F238E27FC236}">
                  <a16:creationId xmlns:a16="http://schemas.microsoft.com/office/drawing/2014/main" id="{2DEB7140-F34C-127D-1F7A-3900DFF7BDC9}"/>
                </a:ext>
              </a:extLst>
            </p:cNvPr>
            <p:cNvPicPr>
              <a:picLocks noChangeAspect="1"/>
            </p:cNvPicPr>
            <p:nvPr/>
          </p:nvPicPr>
          <p:blipFill>
            <a:blip r:embed="rId4"/>
            <a:stretch>
              <a:fillRect/>
            </a:stretch>
          </p:blipFill>
          <p:spPr>
            <a:xfrm>
              <a:off x="2357591" y="6256411"/>
              <a:ext cx="841321" cy="420660"/>
            </a:xfrm>
            <a:prstGeom prst="rect">
              <a:avLst/>
            </a:prstGeom>
          </p:spPr>
        </p:pic>
        <p:pic>
          <p:nvPicPr>
            <p:cNvPr id="13" name="Picture 12">
              <a:extLst>
                <a:ext uri="{FF2B5EF4-FFF2-40B4-BE49-F238E27FC236}">
                  <a16:creationId xmlns:a16="http://schemas.microsoft.com/office/drawing/2014/main" id="{9F4C6D5C-F57E-AE41-2E8C-88343C158D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sp>
        <p:nvSpPr>
          <p:cNvPr id="6" name="Rectangle 5">
            <a:extLst>
              <a:ext uri="{FF2B5EF4-FFF2-40B4-BE49-F238E27FC236}">
                <a16:creationId xmlns:a16="http://schemas.microsoft.com/office/drawing/2014/main" id="{47F377E7-77BF-C7C1-7F55-C879B3800EDC}"/>
              </a:ext>
            </a:extLst>
          </p:cNvPr>
          <p:cNvSpPr/>
          <p:nvPr/>
        </p:nvSpPr>
        <p:spPr>
          <a:xfrm>
            <a:off x="5266944" y="2787015"/>
            <a:ext cx="6715413" cy="98552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43DBD0C4-4293-333C-A488-3A9EB12DD0BF}"/>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Tree>
    <p:extLst>
      <p:ext uri="{BB962C8B-B14F-4D97-AF65-F5344CB8AC3E}">
        <p14:creationId xmlns:p14="http://schemas.microsoft.com/office/powerpoint/2010/main" val="154018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941FB-3C54-BF93-FF4E-CE80E963C0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CE7605-A020-6138-FEA0-2ED1BBF640C3}"/>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4771B-AE04-41F8-8441-EC7D184086A2}" type="slidenum">
              <a:rPr kumimoji="0" lang="en-US" sz="1200" b="0" i="0" u="none" strike="noStrike" kern="1200" cap="none" spc="0" normalizeH="0" baseline="0" noProof="0" smtClean="0">
                <a:ln>
                  <a:noFill/>
                </a:ln>
                <a:solidFill>
                  <a:prstClr val="black">
                    <a:tint val="82000"/>
                  </a:prstClr>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82000"/>
                </a:prstClr>
              </a:solidFill>
              <a:effectLst/>
              <a:uLnTx/>
              <a:uFillTx/>
              <a:latin typeface="Lato" panose="020F0502020204030203" pitchFamily="34" charset="0"/>
              <a:ea typeface="+mn-ea"/>
              <a:cs typeface="+mn-cs"/>
            </a:endParaRPr>
          </a:p>
        </p:txBody>
      </p:sp>
      <p:sp>
        <p:nvSpPr>
          <p:cNvPr id="19" name="TextBox 18">
            <a:extLst>
              <a:ext uri="{FF2B5EF4-FFF2-40B4-BE49-F238E27FC236}">
                <a16:creationId xmlns:a16="http://schemas.microsoft.com/office/drawing/2014/main" id="{0DD1B40D-4D9C-2A75-E5F5-76789507BD5C}"/>
              </a:ext>
            </a:extLst>
          </p:cNvPr>
          <p:cNvSpPr txBox="1"/>
          <p:nvPr/>
        </p:nvSpPr>
        <p:spPr>
          <a:xfrm>
            <a:off x="228599" y="137160"/>
            <a:ext cx="11415779" cy="569387"/>
          </a:xfrm>
          <a:prstGeom prst="rect">
            <a:avLst/>
          </a:prstGeom>
          <a:noFill/>
        </p:spPr>
        <p:txBody>
          <a:bodyPr wrap="square" lIns="91440" tIns="0" rIns="91440" bIns="45720" rtlCol="0" anchor="t">
            <a:spAutoFit/>
          </a:bodyPr>
          <a:lstStyle/>
          <a:p>
            <a:pPr>
              <a:spcBef>
                <a:spcPct val="0"/>
              </a:spcBef>
              <a:defRPr/>
            </a:pPr>
            <a:r>
              <a:rPr lang="en-US" sz="3400">
                <a:solidFill>
                  <a:srgbClr val="00446A"/>
                </a:solidFill>
                <a:latin typeface="Lato"/>
                <a:ea typeface="Lato"/>
                <a:cs typeface="Lato"/>
              </a:rPr>
              <a:t>Project Scope and Eligibility</a:t>
            </a:r>
            <a:endParaRPr lang="en-US" sz="3400"/>
          </a:p>
        </p:txBody>
      </p:sp>
      <p:sp>
        <p:nvSpPr>
          <p:cNvPr id="28" name="TextBox 27">
            <a:extLst>
              <a:ext uri="{FF2B5EF4-FFF2-40B4-BE49-F238E27FC236}">
                <a16:creationId xmlns:a16="http://schemas.microsoft.com/office/drawing/2014/main" id="{18B10B1D-7EF7-97DE-2593-30C36EA2F603}"/>
              </a:ext>
            </a:extLst>
          </p:cNvPr>
          <p:cNvSpPr txBox="1"/>
          <p:nvPr/>
        </p:nvSpPr>
        <p:spPr>
          <a:xfrm>
            <a:off x="7162172" y="6150114"/>
            <a:ext cx="3572062" cy="400110"/>
          </a:xfrm>
          <a:prstGeom prst="rect">
            <a:avLst/>
          </a:prstGeom>
          <a:noFill/>
        </p:spPr>
        <p:txBody>
          <a:bodyPr wrap="square" rtlCol="0">
            <a:spAutoFit/>
          </a:bodyPr>
          <a:lstStyle/>
          <a:p>
            <a:pPr>
              <a:defRPr/>
            </a:pPr>
            <a:r>
              <a:rPr kumimoji="0" lang="en-US" sz="1000" b="0" i="0" u="none" strike="noStrike" kern="1200" cap="none" spc="0" normalizeH="0" baseline="0" noProof="0">
                <a:ln>
                  <a:noFill/>
                </a:ln>
                <a:solidFill>
                  <a:prstClr val="black"/>
                </a:solidFill>
                <a:effectLst/>
                <a:uLnTx/>
                <a:uFillTx/>
                <a:latin typeface="Lato" panose="020F0502020204030203" pitchFamily="34" charset="0"/>
                <a:ea typeface="+mn-ea"/>
                <a:cs typeface="+mn-cs"/>
              </a:rPr>
              <a:t>*</a:t>
            </a:r>
            <a:r>
              <a:rPr lang="en-US" sz="1000">
                <a:solidFill>
                  <a:srgbClr val="000000"/>
                </a:solidFill>
                <a:latin typeface="Lato" panose="020F0502020204030203" pitchFamily="34" charset="0"/>
              </a:rPr>
              <a:t>School bus eligible only if NOT operated as a typical school bus as defined in Guidelines Appendix A</a:t>
            </a:r>
            <a:endParaRPr lang="fr-FR" sz="1000">
              <a:solidFill>
                <a:srgbClr val="000000"/>
              </a:solidFill>
              <a:latin typeface="Lato" panose="020F0502020204030203" pitchFamily="34" charset="0"/>
            </a:endParaRPr>
          </a:p>
        </p:txBody>
      </p:sp>
      <p:sp>
        <p:nvSpPr>
          <p:cNvPr id="33" name="Text Placeholder 5">
            <a:extLst>
              <a:ext uri="{FF2B5EF4-FFF2-40B4-BE49-F238E27FC236}">
                <a16:creationId xmlns:a16="http://schemas.microsoft.com/office/drawing/2014/main" id="{355E57F6-8633-CDB3-D15D-93F4F5C5AC6C}"/>
              </a:ext>
            </a:extLst>
          </p:cNvPr>
          <p:cNvSpPr txBox="1">
            <a:spLocks/>
          </p:cNvSpPr>
          <p:nvPr/>
        </p:nvSpPr>
        <p:spPr>
          <a:xfrm>
            <a:off x="321751" y="854416"/>
            <a:ext cx="11322628" cy="1938992"/>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000" b="1">
                <a:solidFill>
                  <a:srgbClr val="000000"/>
                </a:solidFill>
                <a:latin typeface="Lato" panose="020F0502020204030203" pitchFamily="34" charset="0"/>
              </a:rPr>
              <a:t>Rebates to Replace Class 6 or Class 7 “vocational vehicles” with zero-emissions trucks</a:t>
            </a:r>
          </a:p>
          <a:p>
            <a:pPr marL="0" indent="0">
              <a:lnSpc>
                <a:spcPct val="100000"/>
              </a:lnSpc>
              <a:spcBef>
                <a:spcPts val="0"/>
              </a:spcBef>
              <a:buNone/>
              <a:defRPr/>
            </a:pPr>
            <a:r>
              <a:rPr lang="en-US" sz="2000">
                <a:solidFill>
                  <a:srgbClr val="000000"/>
                </a:solidFill>
                <a:latin typeface="Lato" panose="020F0502020204030203" pitchFamily="34" charset="0"/>
              </a:rPr>
              <a:t>	Old truck: Any fuel type; can scrap OR potentially sell/donate</a:t>
            </a:r>
          </a:p>
          <a:p>
            <a:pPr marL="0" indent="0">
              <a:lnSpc>
                <a:spcPct val="100000"/>
              </a:lnSpc>
              <a:spcBef>
                <a:spcPts val="0"/>
              </a:spcBef>
              <a:buNone/>
              <a:defRPr/>
            </a:pPr>
            <a:r>
              <a:rPr lang="en-US" sz="2000">
                <a:solidFill>
                  <a:srgbClr val="000000"/>
                </a:solidFill>
                <a:latin typeface="Lato" panose="020F0502020204030203" pitchFamily="34" charset="0"/>
              </a:rPr>
              <a:t>	New truck: Either battery electric or hydrogen fuel cell electric</a:t>
            </a:r>
          </a:p>
          <a:p>
            <a:pPr marL="0" indent="0">
              <a:lnSpc>
                <a:spcPct val="100000"/>
              </a:lnSpc>
              <a:spcBef>
                <a:spcPts val="0"/>
              </a:spcBef>
              <a:buNone/>
              <a:defRPr/>
            </a:pPr>
            <a:r>
              <a:rPr lang="en-US" sz="2000">
                <a:solidFill>
                  <a:srgbClr val="000000"/>
                </a:solidFill>
                <a:latin typeface="Lato" panose="020F0502020204030203" pitchFamily="34" charset="0"/>
              </a:rPr>
              <a:t>		Can fund supporting charging/fueling infrastructure if needed</a:t>
            </a:r>
          </a:p>
          <a:p>
            <a:pPr marL="0" indent="0">
              <a:lnSpc>
                <a:spcPct val="100000"/>
              </a:lnSpc>
              <a:spcBef>
                <a:spcPts val="0"/>
              </a:spcBef>
              <a:buNone/>
              <a:defRPr/>
            </a:pPr>
            <a:r>
              <a:rPr lang="en-US" sz="2000">
                <a:solidFill>
                  <a:srgbClr val="000000"/>
                </a:solidFill>
                <a:latin typeface="Lato" panose="020F0502020204030203" pitchFamily="34" charset="0"/>
              </a:rPr>
              <a:t>	Both public and private sector fleets eligible</a:t>
            </a:r>
          </a:p>
          <a:p>
            <a:pPr marL="0" indent="0">
              <a:lnSpc>
                <a:spcPct val="100000"/>
              </a:lnSpc>
              <a:spcBef>
                <a:spcPts val="0"/>
              </a:spcBef>
              <a:buNone/>
              <a:defRPr/>
            </a:pPr>
            <a:r>
              <a:rPr lang="en-US" sz="2000" b="1">
                <a:solidFill>
                  <a:srgbClr val="000000"/>
                </a:solidFill>
                <a:latin typeface="Lato" panose="020F0502020204030203" pitchFamily="34" charset="0"/>
              </a:rPr>
              <a:t>Example “vocational vehicles” include:</a:t>
            </a:r>
          </a:p>
        </p:txBody>
      </p:sp>
      <p:sp>
        <p:nvSpPr>
          <p:cNvPr id="3" name="TextBox 2">
            <a:extLst>
              <a:ext uri="{FF2B5EF4-FFF2-40B4-BE49-F238E27FC236}">
                <a16:creationId xmlns:a16="http://schemas.microsoft.com/office/drawing/2014/main" id="{1351B8FD-6886-8923-76D5-6225F6A40E0E}"/>
              </a:ext>
            </a:extLst>
          </p:cNvPr>
          <p:cNvSpPr txBox="1"/>
          <p:nvPr/>
        </p:nvSpPr>
        <p:spPr>
          <a:xfrm>
            <a:off x="662438" y="2838055"/>
            <a:ext cx="2211629" cy="378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prstClr val="black"/>
                </a:solidFill>
                <a:effectLst/>
                <a:uLnTx/>
                <a:uFillTx/>
                <a:latin typeface="Lato" panose="020F0502020204030203" pitchFamily="34" charset="0"/>
                <a:ea typeface="+mn-ea"/>
                <a:cs typeface="+mn-cs"/>
              </a:rPr>
              <a:t>Straight/Box Truck</a:t>
            </a:r>
          </a:p>
        </p:txBody>
      </p:sp>
      <p:sp>
        <p:nvSpPr>
          <p:cNvPr id="11" name="TextBox 10">
            <a:extLst>
              <a:ext uri="{FF2B5EF4-FFF2-40B4-BE49-F238E27FC236}">
                <a16:creationId xmlns:a16="http://schemas.microsoft.com/office/drawing/2014/main" id="{DCCF7855-7BC5-FDA9-6BFC-03CCB7ACAB8C}"/>
              </a:ext>
            </a:extLst>
          </p:cNvPr>
          <p:cNvSpPr txBox="1"/>
          <p:nvPr/>
        </p:nvSpPr>
        <p:spPr>
          <a:xfrm>
            <a:off x="3479473" y="2838055"/>
            <a:ext cx="2157668" cy="378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prstClr val="black"/>
                </a:solidFill>
                <a:effectLst/>
                <a:uLnTx/>
                <a:uFillTx/>
                <a:latin typeface="Lato" panose="020F0502020204030203" pitchFamily="34" charset="0"/>
                <a:ea typeface="+mn-ea"/>
                <a:cs typeface="+mn-cs"/>
              </a:rPr>
              <a:t>Step Van</a:t>
            </a:r>
          </a:p>
        </p:txBody>
      </p:sp>
      <p:sp>
        <p:nvSpPr>
          <p:cNvPr id="16" name="TextBox 15">
            <a:extLst>
              <a:ext uri="{FF2B5EF4-FFF2-40B4-BE49-F238E27FC236}">
                <a16:creationId xmlns:a16="http://schemas.microsoft.com/office/drawing/2014/main" id="{A89F9703-EAA7-3AF7-AE62-B56C038EF93A}"/>
              </a:ext>
            </a:extLst>
          </p:cNvPr>
          <p:cNvSpPr txBox="1"/>
          <p:nvPr/>
        </p:nvSpPr>
        <p:spPr>
          <a:xfrm>
            <a:off x="5862320" y="2848215"/>
            <a:ext cx="251692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prstClr val="black"/>
                </a:solidFill>
                <a:effectLst/>
                <a:uLnTx/>
                <a:uFillTx/>
                <a:latin typeface="Lato" panose="020F0502020204030203" pitchFamily="34" charset="0"/>
                <a:ea typeface="+mn-ea"/>
                <a:cs typeface="+mn-cs"/>
              </a:rPr>
              <a:t>Septic/Bucket Truck</a:t>
            </a:r>
          </a:p>
        </p:txBody>
      </p:sp>
      <p:sp>
        <p:nvSpPr>
          <p:cNvPr id="18" name="TextBox 17">
            <a:extLst>
              <a:ext uri="{FF2B5EF4-FFF2-40B4-BE49-F238E27FC236}">
                <a16:creationId xmlns:a16="http://schemas.microsoft.com/office/drawing/2014/main" id="{A59A0BFC-D5C9-8A4D-BA7D-2696112ACB62}"/>
              </a:ext>
            </a:extLst>
          </p:cNvPr>
          <p:cNvSpPr txBox="1"/>
          <p:nvPr/>
        </p:nvSpPr>
        <p:spPr>
          <a:xfrm>
            <a:off x="8650448" y="2848215"/>
            <a:ext cx="1830723" cy="378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prstClr val="black"/>
                </a:solidFill>
                <a:effectLst/>
                <a:uLnTx/>
                <a:uFillTx/>
                <a:latin typeface="Lato" panose="020F0502020204030203" pitchFamily="34" charset="0"/>
                <a:ea typeface="+mn-ea"/>
                <a:cs typeface="+mn-cs"/>
              </a:rPr>
              <a:t>Street Sweeper</a:t>
            </a:r>
          </a:p>
        </p:txBody>
      </p:sp>
      <p:pic>
        <p:nvPicPr>
          <p:cNvPr id="29" name="Picture 28" descr="A white truck parked in front of a building&#10;&#10;AI-generated content may be incorrect.">
            <a:extLst>
              <a:ext uri="{FF2B5EF4-FFF2-40B4-BE49-F238E27FC236}">
                <a16:creationId xmlns:a16="http://schemas.microsoft.com/office/drawing/2014/main" id="{76891027-C6C4-385C-F825-9912BF4CD0FE}"/>
              </a:ext>
            </a:extLst>
          </p:cNvPr>
          <p:cNvPicPr>
            <a:picLocks noChangeAspect="1"/>
          </p:cNvPicPr>
          <p:nvPr/>
        </p:nvPicPr>
        <p:blipFill>
          <a:blip r:embed="rId3" cstate="print">
            <a:extLst>
              <a:ext uri="{28A0092B-C50C-407E-A947-70E740481C1C}">
                <a14:useLocalDpi xmlns:a14="http://schemas.microsoft.com/office/drawing/2010/main" val="0"/>
              </a:ext>
            </a:extLst>
          </a:blip>
          <a:srcRect l="1933" t="20666" r="4402" b="10415"/>
          <a:stretch>
            <a:fillRect/>
          </a:stretch>
        </p:blipFill>
        <p:spPr>
          <a:xfrm>
            <a:off x="662438" y="3230690"/>
            <a:ext cx="2211629" cy="1333689"/>
          </a:xfrm>
          <a:prstGeom prst="rect">
            <a:avLst/>
          </a:prstGeom>
        </p:spPr>
      </p:pic>
      <p:pic>
        <p:nvPicPr>
          <p:cNvPr id="32" name="Picture 31" descr="A white truck with a crane&#10;&#10;AI-generated content may be incorrect.">
            <a:extLst>
              <a:ext uri="{FF2B5EF4-FFF2-40B4-BE49-F238E27FC236}">
                <a16:creationId xmlns:a16="http://schemas.microsoft.com/office/drawing/2014/main" id="{2F7124F2-FAFA-18CA-7540-7B5E63987A91}"/>
              </a:ext>
            </a:extLst>
          </p:cNvPr>
          <p:cNvPicPr>
            <a:picLocks noChangeAspect="1"/>
          </p:cNvPicPr>
          <p:nvPr/>
        </p:nvPicPr>
        <p:blipFill>
          <a:blip r:embed="rId4" cstate="print">
            <a:extLst>
              <a:ext uri="{28A0092B-C50C-407E-A947-70E740481C1C}">
                <a14:useLocalDpi xmlns:a14="http://schemas.microsoft.com/office/drawing/2010/main" val="0"/>
              </a:ext>
            </a:extLst>
          </a:blip>
          <a:srcRect l="7033"/>
          <a:stretch>
            <a:fillRect/>
          </a:stretch>
        </p:blipFill>
        <p:spPr>
          <a:xfrm>
            <a:off x="6227616" y="3243659"/>
            <a:ext cx="1624403" cy="1341596"/>
          </a:xfrm>
          <a:prstGeom prst="rect">
            <a:avLst/>
          </a:prstGeom>
        </p:spPr>
      </p:pic>
      <p:pic>
        <p:nvPicPr>
          <p:cNvPr id="34" name="Picture 33" descr="A white truck in a room&#10;&#10;AI-generated content may be incorrect.">
            <a:extLst>
              <a:ext uri="{FF2B5EF4-FFF2-40B4-BE49-F238E27FC236}">
                <a16:creationId xmlns:a16="http://schemas.microsoft.com/office/drawing/2014/main" id="{D763C0D9-B7B9-38D0-7B5B-D9480070BB13}"/>
              </a:ext>
            </a:extLst>
          </p:cNvPr>
          <p:cNvPicPr>
            <a:picLocks noChangeAspect="1"/>
          </p:cNvPicPr>
          <p:nvPr/>
        </p:nvPicPr>
        <p:blipFill>
          <a:blip r:embed="rId5" cstate="print">
            <a:extLst>
              <a:ext uri="{28A0092B-C50C-407E-A947-70E740481C1C}">
                <a14:useLocalDpi xmlns:a14="http://schemas.microsoft.com/office/drawing/2010/main" val="0"/>
              </a:ext>
            </a:extLst>
          </a:blip>
          <a:srcRect l="28503" t="21333" r="29950" b="25734"/>
          <a:stretch>
            <a:fillRect/>
          </a:stretch>
        </p:blipFill>
        <p:spPr>
          <a:xfrm>
            <a:off x="8650448" y="3243978"/>
            <a:ext cx="1830723" cy="1343182"/>
          </a:xfrm>
          <a:prstGeom prst="rect">
            <a:avLst/>
          </a:prstGeom>
        </p:spPr>
      </p:pic>
      <p:pic>
        <p:nvPicPr>
          <p:cNvPr id="14" name="Picture 13" descr="A white truck parked on the road&#10;&#10;Description automatically generated">
            <a:extLst>
              <a:ext uri="{FF2B5EF4-FFF2-40B4-BE49-F238E27FC236}">
                <a16:creationId xmlns:a16="http://schemas.microsoft.com/office/drawing/2014/main" id="{39946FE0-7438-9E46-733C-846F18BDD7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5352" y="4973105"/>
            <a:ext cx="1834306" cy="1136866"/>
          </a:xfrm>
          <a:prstGeom prst="rect">
            <a:avLst/>
          </a:prstGeom>
        </p:spPr>
      </p:pic>
      <p:sp>
        <p:nvSpPr>
          <p:cNvPr id="20" name="TextBox 19">
            <a:extLst>
              <a:ext uri="{FF2B5EF4-FFF2-40B4-BE49-F238E27FC236}">
                <a16:creationId xmlns:a16="http://schemas.microsoft.com/office/drawing/2014/main" id="{FE6AB0CB-58EF-A6A7-EF37-973EECAA65B8}"/>
              </a:ext>
            </a:extLst>
          </p:cNvPr>
          <p:cNvSpPr txBox="1"/>
          <p:nvPr/>
        </p:nvSpPr>
        <p:spPr>
          <a:xfrm>
            <a:off x="687511" y="4592132"/>
            <a:ext cx="21632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prstClr val="black"/>
                </a:solidFill>
                <a:effectLst/>
                <a:uLnTx/>
                <a:uFillTx/>
                <a:latin typeface="Lato" panose="020F0502020204030203" pitchFamily="34" charset="0"/>
                <a:ea typeface="+mn-ea"/>
                <a:cs typeface="+mn-cs"/>
              </a:rPr>
              <a:t>Transit Bus</a:t>
            </a:r>
          </a:p>
        </p:txBody>
      </p:sp>
      <p:sp>
        <p:nvSpPr>
          <p:cNvPr id="21" name="TextBox 20">
            <a:extLst>
              <a:ext uri="{FF2B5EF4-FFF2-40B4-BE49-F238E27FC236}">
                <a16:creationId xmlns:a16="http://schemas.microsoft.com/office/drawing/2014/main" id="{DF925D28-4CCD-B0FD-2E5F-DBA0E6782E1E}"/>
              </a:ext>
            </a:extLst>
          </p:cNvPr>
          <p:cNvSpPr txBox="1"/>
          <p:nvPr/>
        </p:nvSpPr>
        <p:spPr>
          <a:xfrm>
            <a:off x="3479473" y="4588710"/>
            <a:ext cx="2157668" cy="3789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prstClr val="black"/>
                </a:solidFill>
                <a:effectLst/>
                <a:uLnTx/>
                <a:uFillTx/>
                <a:latin typeface="Lato" panose="020F0502020204030203" pitchFamily="34" charset="0"/>
                <a:ea typeface="+mn-ea"/>
                <a:cs typeface="+mn-cs"/>
              </a:rPr>
              <a:t>Refuse Hauler</a:t>
            </a:r>
          </a:p>
        </p:txBody>
      </p:sp>
      <p:pic>
        <p:nvPicPr>
          <p:cNvPr id="30" name="Picture 29" descr="A yellow school bus parked on a parking lot&#10;&#10;Description automatically generated">
            <a:extLst>
              <a:ext uri="{FF2B5EF4-FFF2-40B4-BE49-F238E27FC236}">
                <a16:creationId xmlns:a16="http://schemas.microsoft.com/office/drawing/2014/main" id="{169E62DA-0D90-9927-6AFE-CDDEF2311F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784" y="4959706"/>
            <a:ext cx="1621192" cy="1112164"/>
          </a:xfrm>
          <a:prstGeom prst="rect">
            <a:avLst/>
          </a:prstGeom>
        </p:spPr>
      </p:pic>
      <p:sp>
        <p:nvSpPr>
          <p:cNvPr id="44" name="TextBox 43">
            <a:extLst>
              <a:ext uri="{FF2B5EF4-FFF2-40B4-BE49-F238E27FC236}">
                <a16:creationId xmlns:a16="http://schemas.microsoft.com/office/drawing/2014/main" id="{5F97D373-DDC5-0608-9C37-76DB4B42177A}"/>
              </a:ext>
            </a:extLst>
          </p:cNvPr>
          <p:cNvSpPr txBox="1"/>
          <p:nvPr/>
        </p:nvSpPr>
        <p:spPr>
          <a:xfrm>
            <a:off x="6248784" y="4598837"/>
            <a:ext cx="43708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prstClr val="black"/>
                </a:solidFill>
                <a:effectLst/>
                <a:uLnTx/>
                <a:uFillTx/>
                <a:latin typeface="Lato" panose="020F0502020204030203" pitchFamily="34" charset="0"/>
                <a:ea typeface="+mn-ea"/>
                <a:cs typeface="+mn-cs"/>
              </a:rPr>
              <a:t>Other Vocational Vehicles*</a:t>
            </a:r>
          </a:p>
        </p:txBody>
      </p:sp>
      <p:pic>
        <p:nvPicPr>
          <p:cNvPr id="7" name="Picture 6" descr="A group of trucks parked in a parking lot&#10;&#10;Description automatically generated">
            <a:extLst>
              <a:ext uri="{FF2B5EF4-FFF2-40B4-BE49-F238E27FC236}">
                <a16:creationId xmlns:a16="http://schemas.microsoft.com/office/drawing/2014/main" id="{B29F453B-17E2-3EC3-5DC6-1A8C23950E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689" t="21826" b="35159"/>
          <a:stretch/>
        </p:blipFill>
        <p:spPr>
          <a:xfrm>
            <a:off x="3479473" y="3230678"/>
            <a:ext cx="2157668" cy="1333701"/>
          </a:xfrm>
          <a:prstGeom prst="rect">
            <a:avLst/>
          </a:prstGeom>
        </p:spPr>
      </p:pic>
      <p:sp>
        <p:nvSpPr>
          <p:cNvPr id="46" name="TextBox 45">
            <a:extLst>
              <a:ext uri="{FF2B5EF4-FFF2-40B4-BE49-F238E27FC236}">
                <a16:creationId xmlns:a16="http://schemas.microsoft.com/office/drawing/2014/main" id="{0DCA50B6-929B-ACA7-58DD-53A108F7ED10}"/>
              </a:ext>
            </a:extLst>
          </p:cNvPr>
          <p:cNvSpPr txBox="1"/>
          <p:nvPr/>
        </p:nvSpPr>
        <p:spPr>
          <a:xfrm>
            <a:off x="296678" y="5725172"/>
            <a:ext cx="300736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chemeClr val="bg1"/>
                </a:solidFill>
                <a:effectLst/>
                <a:uLnTx/>
                <a:uFillTx/>
                <a:latin typeface="Lato" panose="020F0502020204030203" pitchFamily="34" charset="0"/>
                <a:ea typeface="+mn-ea"/>
                <a:cs typeface="+mn-cs"/>
              </a:rPr>
              <a:t>Photo Sources: NCTCOG</a:t>
            </a:r>
            <a:endParaRPr kumimoji="0" lang="en-US" sz="1200" b="0" i="0" u="none" strike="noStrike" kern="1200" cap="none" spc="0" normalizeH="0" baseline="0" noProof="0">
              <a:ln>
                <a:noFill/>
              </a:ln>
              <a:solidFill>
                <a:schemeClr val="bg1"/>
              </a:solidFill>
              <a:effectLst/>
              <a:uLnTx/>
              <a:uFillTx/>
              <a:latin typeface="Lato" panose="020F0502020204030203" pitchFamily="34" charset="0"/>
              <a:ea typeface="+mn-ea"/>
              <a:cs typeface="+mn-cs"/>
            </a:endParaRPr>
          </a:p>
        </p:txBody>
      </p:sp>
      <p:pic>
        <p:nvPicPr>
          <p:cNvPr id="9" name="Picture 8" descr="A blue bus parked on a street&#10;&#10;AI-generated content may be incorrect.">
            <a:extLst>
              <a:ext uri="{FF2B5EF4-FFF2-40B4-BE49-F238E27FC236}">
                <a16:creationId xmlns:a16="http://schemas.microsoft.com/office/drawing/2014/main" id="{8861E5B6-0AE6-27FD-A618-CBF88D8D5C6A}"/>
              </a:ext>
            </a:extLst>
          </p:cNvPr>
          <p:cNvPicPr>
            <a:picLocks noChangeAspect="1"/>
          </p:cNvPicPr>
          <p:nvPr/>
        </p:nvPicPr>
        <p:blipFill>
          <a:blip r:embed="rId9" cstate="print">
            <a:extLst>
              <a:ext uri="{28A0092B-C50C-407E-A947-70E740481C1C}">
                <a14:useLocalDpi xmlns:a14="http://schemas.microsoft.com/office/drawing/2010/main" val="0"/>
              </a:ext>
            </a:extLst>
          </a:blip>
          <a:srcRect t="17694" b="16821"/>
          <a:stretch>
            <a:fillRect/>
          </a:stretch>
        </p:blipFill>
        <p:spPr>
          <a:xfrm>
            <a:off x="662438" y="4961346"/>
            <a:ext cx="2188338" cy="1128938"/>
          </a:xfrm>
          <a:prstGeom prst="rect">
            <a:avLst/>
          </a:prstGeom>
        </p:spPr>
      </p:pic>
      <p:sp>
        <p:nvSpPr>
          <p:cNvPr id="12" name="TextBox 11">
            <a:extLst>
              <a:ext uri="{FF2B5EF4-FFF2-40B4-BE49-F238E27FC236}">
                <a16:creationId xmlns:a16="http://schemas.microsoft.com/office/drawing/2014/main" id="{9A3A1753-5CAC-A076-2321-8166DE54C825}"/>
              </a:ext>
            </a:extLst>
          </p:cNvPr>
          <p:cNvSpPr txBox="1"/>
          <p:nvPr/>
        </p:nvSpPr>
        <p:spPr>
          <a:xfrm>
            <a:off x="598710" y="6086205"/>
            <a:ext cx="23296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Lato" panose="020F0502020204030203" pitchFamily="34" charset="0"/>
                <a:ea typeface="+mn-ea"/>
                <a:cs typeface="+mn-cs"/>
              </a:rPr>
              <a:t>Photo Credit: NCTCOG/Trinity Metro</a:t>
            </a:r>
            <a:endParaRPr kumimoji="0" lang="fr-FR" sz="1000" b="0" i="1"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grpSp>
        <p:nvGrpSpPr>
          <p:cNvPr id="2" name="Group 1">
            <a:extLst>
              <a:ext uri="{FF2B5EF4-FFF2-40B4-BE49-F238E27FC236}">
                <a16:creationId xmlns:a16="http://schemas.microsoft.com/office/drawing/2014/main" id="{D7EA0B90-31D2-27AE-3AE7-81E5D459411D}"/>
              </a:ext>
            </a:extLst>
          </p:cNvPr>
          <p:cNvGrpSpPr/>
          <p:nvPr/>
        </p:nvGrpSpPr>
        <p:grpSpPr>
          <a:xfrm>
            <a:off x="347260" y="6315328"/>
            <a:ext cx="1270526" cy="432688"/>
            <a:chOff x="1928386" y="6244383"/>
            <a:chExt cx="1270526" cy="432688"/>
          </a:xfrm>
        </p:grpSpPr>
        <p:pic>
          <p:nvPicPr>
            <p:cNvPr id="6" name="Picture 5">
              <a:extLst>
                <a:ext uri="{FF2B5EF4-FFF2-40B4-BE49-F238E27FC236}">
                  <a16:creationId xmlns:a16="http://schemas.microsoft.com/office/drawing/2014/main" id="{4C1D132D-15B2-E48F-2746-6A6543F2D8C6}"/>
                </a:ext>
              </a:extLst>
            </p:cNvPr>
            <p:cNvPicPr>
              <a:picLocks noChangeAspect="1"/>
            </p:cNvPicPr>
            <p:nvPr/>
          </p:nvPicPr>
          <p:blipFill>
            <a:blip r:embed="rId10"/>
            <a:stretch>
              <a:fillRect/>
            </a:stretch>
          </p:blipFill>
          <p:spPr>
            <a:xfrm>
              <a:off x="2357591" y="6256411"/>
              <a:ext cx="841321" cy="420660"/>
            </a:xfrm>
            <a:prstGeom prst="rect">
              <a:avLst/>
            </a:prstGeom>
          </p:spPr>
        </p:pic>
        <p:pic>
          <p:nvPicPr>
            <p:cNvPr id="10" name="Picture 9">
              <a:extLst>
                <a:ext uri="{FF2B5EF4-FFF2-40B4-BE49-F238E27FC236}">
                  <a16:creationId xmlns:a16="http://schemas.microsoft.com/office/drawing/2014/main" id="{787DB110-BE84-1775-A275-64BC72AC82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sp>
        <p:nvSpPr>
          <p:cNvPr id="5" name="Footer Placeholder 3">
            <a:extLst>
              <a:ext uri="{FF2B5EF4-FFF2-40B4-BE49-F238E27FC236}">
                <a16:creationId xmlns:a16="http://schemas.microsoft.com/office/drawing/2014/main" id="{D5660ECD-5585-4DB8-9F97-38CCBC6EE81E}"/>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a:solidFill>
                  <a:srgbClr val="080808"/>
                </a:solidFill>
                <a:latin typeface="Lato"/>
              </a:rPr>
              <a:t>North Texas Zero Emissions Vehicles Call for Projects March 2026 Public Meeting</a:t>
            </a:r>
          </a:p>
        </p:txBody>
      </p:sp>
      <p:pic>
        <p:nvPicPr>
          <p:cNvPr id="15" name="Picture 14" descr="A white garbage truck in a parking lot&#10;&#10;AI-generated content may be incorrect.">
            <a:extLst>
              <a:ext uri="{FF2B5EF4-FFF2-40B4-BE49-F238E27FC236}">
                <a16:creationId xmlns:a16="http://schemas.microsoft.com/office/drawing/2014/main" id="{4DCF1813-A638-2982-6EEB-0C2E5E496AE5}"/>
              </a:ext>
            </a:extLst>
          </p:cNvPr>
          <p:cNvPicPr>
            <a:picLocks noChangeAspect="1"/>
          </p:cNvPicPr>
          <p:nvPr/>
        </p:nvPicPr>
        <p:blipFill>
          <a:blip r:embed="rId12">
            <a:extLst>
              <a:ext uri="{28A0092B-C50C-407E-A947-70E740481C1C}">
                <a14:useLocalDpi xmlns:a14="http://schemas.microsoft.com/office/drawing/2010/main" val="0"/>
              </a:ext>
            </a:extLst>
          </a:blip>
          <a:srcRect l="9807" t="27336" r="-379" b="6333"/>
          <a:stretch>
            <a:fillRect/>
          </a:stretch>
        </p:blipFill>
        <p:spPr>
          <a:xfrm>
            <a:off x="3479473" y="4970382"/>
            <a:ext cx="2157668" cy="1185129"/>
          </a:xfrm>
          <a:prstGeom prst="rect">
            <a:avLst/>
          </a:prstGeom>
        </p:spPr>
      </p:pic>
    </p:spTree>
    <p:extLst>
      <p:ext uri="{BB962C8B-B14F-4D97-AF65-F5344CB8AC3E}">
        <p14:creationId xmlns:p14="http://schemas.microsoft.com/office/powerpoint/2010/main" val="333741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3DCA1-DDEE-E079-174C-B80D8BDDBBE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5DC6D8-E9FC-3B9F-DF21-062ACE8E1891}"/>
              </a:ext>
            </a:extLst>
          </p:cNvPr>
          <p:cNvSpPr>
            <a:spLocks noGrp="1"/>
          </p:cNvSpPr>
          <p:nvPr>
            <p:ph type="sldNum" sz="quarter" idx="11"/>
          </p:nvPr>
        </p:nvSpPr>
        <p:spPr>
          <a:xfrm>
            <a:off x="8610600" y="6356350"/>
            <a:ext cx="2743200" cy="365125"/>
          </a:xfrm>
        </p:spPr>
        <p:txBody>
          <a:bodyPr/>
          <a:lstStyle/>
          <a:p>
            <a:fld id="{F7B4771B-AE04-41F8-8441-EC7D184086A2}" type="slidenum">
              <a:rPr lang="en-US" smtClean="0">
                <a:latin typeface="Lato" panose="020F0502020204030203" pitchFamily="34" charset="0"/>
              </a:rPr>
              <a:pPr/>
              <a:t>15</a:t>
            </a:fld>
            <a:endParaRPr lang="en-US">
              <a:latin typeface="Lato" panose="020F0502020204030203" pitchFamily="34" charset="0"/>
            </a:endParaRPr>
          </a:p>
        </p:txBody>
      </p:sp>
      <p:sp>
        <p:nvSpPr>
          <p:cNvPr id="25" name="TextBox 24">
            <a:extLst>
              <a:ext uri="{FF2B5EF4-FFF2-40B4-BE49-F238E27FC236}">
                <a16:creationId xmlns:a16="http://schemas.microsoft.com/office/drawing/2014/main" id="{D3113269-E46B-E5EF-4B12-372946E75F9E}"/>
              </a:ext>
            </a:extLst>
          </p:cNvPr>
          <p:cNvSpPr txBox="1"/>
          <p:nvPr/>
        </p:nvSpPr>
        <p:spPr>
          <a:xfrm>
            <a:off x="228600" y="137160"/>
            <a:ext cx="11125200" cy="584775"/>
          </a:xfrm>
          <a:prstGeom prst="rect">
            <a:avLst/>
          </a:prstGeom>
          <a:noFill/>
        </p:spPr>
        <p:txBody>
          <a:bodyPr wrap="square" tIns="0" rtlCol="0">
            <a:spAutoFit/>
          </a:bodyPr>
          <a:lstStyle/>
          <a:p>
            <a:r>
              <a:rPr lang="en-US" sz="3500">
                <a:solidFill>
                  <a:srgbClr val="00446A"/>
                </a:solidFill>
                <a:latin typeface="Lato" panose="020F0502020204030203" pitchFamily="34" charset="0"/>
              </a:rPr>
              <a:t>Eligible Funding Levels</a:t>
            </a:r>
          </a:p>
        </p:txBody>
      </p:sp>
      <p:graphicFrame>
        <p:nvGraphicFramePr>
          <p:cNvPr id="6" name="Table 5">
            <a:extLst>
              <a:ext uri="{FF2B5EF4-FFF2-40B4-BE49-F238E27FC236}">
                <a16:creationId xmlns:a16="http://schemas.microsoft.com/office/drawing/2014/main" id="{FCD14597-02EE-1176-ED61-8FBDCFBD12D9}"/>
              </a:ext>
            </a:extLst>
          </p:cNvPr>
          <p:cNvGraphicFramePr>
            <a:graphicFrameLocks noGrp="1"/>
          </p:cNvGraphicFramePr>
          <p:nvPr>
            <p:extLst>
              <p:ext uri="{D42A27DB-BD31-4B8C-83A1-F6EECF244321}">
                <p14:modId xmlns:p14="http://schemas.microsoft.com/office/powerpoint/2010/main" val="2803386548"/>
              </p:ext>
            </p:extLst>
          </p:nvPr>
        </p:nvGraphicFramePr>
        <p:xfrm>
          <a:off x="228601" y="1452858"/>
          <a:ext cx="5435276" cy="3627120"/>
        </p:xfrm>
        <a:graphic>
          <a:graphicData uri="http://schemas.openxmlformats.org/drawingml/2006/table">
            <a:tbl>
              <a:tblPr firstRow="1">
                <a:tableStyleId>{B301B821-A1FF-4177-AEE7-76D212191A09}</a:tableStyleId>
              </a:tblPr>
              <a:tblGrid>
                <a:gridCol w="2441701">
                  <a:extLst>
                    <a:ext uri="{9D8B030D-6E8A-4147-A177-3AD203B41FA5}">
                      <a16:colId xmlns:a16="http://schemas.microsoft.com/office/drawing/2014/main" val="3449214498"/>
                    </a:ext>
                  </a:extLst>
                </a:gridCol>
                <a:gridCol w="2993575">
                  <a:extLst>
                    <a:ext uri="{9D8B030D-6E8A-4147-A177-3AD203B41FA5}">
                      <a16:colId xmlns:a16="http://schemas.microsoft.com/office/drawing/2014/main" val="4159621951"/>
                    </a:ext>
                  </a:extLst>
                </a:gridCol>
              </a:tblGrid>
              <a:tr h="3500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Lato" panose="020F0502020204030203" pitchFamily="34" charset="0"/>
                        </a:rPr>
                        <a:t>Vehicle Type</a:t>
                      </a:r>
                    </a:p>
                  </a:txBody>
                  <a:tcPr marL="45720" marR="45720"/>
                </a:tc>
                <a:tc>
                  <a:txBody>
                    <a:bodyPr/>
                    <a:lstStyle/>
                    <a:p>
                      <a:pPr lvl="0" algn="ctr">
                        <a:buNone/>
                      </a:pPr>
                      <a:r>
                        <a:rPr lang="en-US" sz="2000">
                          <a:solidFill>
                            <a:schemeClr val="bg1"/>
                          </a:solidFill>
                          <a:latin typeface="Lato" panose="020F0502020204030203" pitchFamily="34" charset="0"/>
                        </a:rPr>
                        <a:t>Battery Electric Vehicles</a:t>
                      </a:r>
                    </a:p>
                    <a:p>
                      <a:pPr lvl="0" algn="ctr">
                        <a:buNone/>
                      </a:pPr>
                      <a:r>
                        <a:rPr lang="en-US" sz="2000">
                          <a:solidFill>
                            <a:schemeClr val="bg1"/>
                          </a:solidFill>
                          <a:latin typeface="Lato" panose="020F0502020204030203" pitchFamily="34" charset="0"/>
                        </a:rPr>
                        <a:t>Maximum Funding </a:t>
                      </a:r>
                    </a:p>
                  </a:txBody>
                  <a:tcPr marL="45720" marR="45720"/>
                </a:tc>
                <a:extLst>
                  <a:ext uri="{0D108BD9-81ED-4DB2-BD59-A6C34878D82A}">
                    <a16:rowId xmlns:a16="http://schemas.microsoft.com/office/drawing/2014/main" val="2155396559"/>
                  </a:ext>
                </a:extLst>
              </a:tr>
              <a:tr h="350081">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School Bus*</a:t>
                      </a:r>
                      <a:endParaRPr lang="en-US" sz="1800">
                        <a:solidFill>
                          <a:schemeClr val="tx1"/>
                        </a:solidFill>
                        <a:latin typeface="Lato" panose="020F0502020204030203" pitchFamily="34" charset="0"/>
                      </a:endParaRPr>
                    </a:p>
                  </a:txBody>
                  <a:tcPr marL="45720" marR="45720"/>
                </a:tc>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75%, up to $280,000*</a:t>
                      </a:r>
                      <a:endParaRPr lang="en-US" sz="1800">
                        <a:solidFill>
                          <a:schemeClr val="tx1"/>
                        </a:solidFill>
                        <a:latin typeface="Lato" panose="020F0502020204030203" pitchFamily="34" charset="0"/>
                      </a:endParaRPr>
                    </a:p>
                  </a:txBody>
                  <a:tcPr marL="45720" marR="45720"/>
                </a:tc>
                <a:extLst>
                  <a:ext uri="{0D108BD9-81ED-4DB2-BD59-A6C34878D82A}">
                    <a16:rowId xmlns:a16="http://schemas.microsoft.com/office/drawing/2014/main" val="2659016461"/>
                  </a:ext>
                </a:extLst>
              </a:tr>
              <a:tr h="350082">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Straight/Box Truck</a:t>
                      </a:r>
                      <a:endParaRPr lang="en-US" sz="1800">
                        <a:solidFill>
                          <a:schemeClr val="tx1"/>
                        </a:solidFill>
                        <a:latin typeface="Lato" panose="020F0502020204030203" pitchFamily="34" charset="0"/>
                      </a:endParaRPr>
                    </a:p>
                  </a:txBody>
                  <a:tcPr marL="45720" marR="45720"/>
                </a:tc>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65%, up to $190,000</a:t>
                      </a:r>
                      <a:endParaRPr lang="en-US" sz="1800">
                        <a:solidFill>
                          <a:schemeClr val="tx1"/>
                        </a:solidFill>
                        <a:latin typeface="Lato" panose="020F0502020204030203" pitchFamily="34" charset="0"/>
                      </a:endParaRPr>
                    </a:p>
                  </a:txBody>
                  <a:tcPr marL="45720" marR="45720" anchor="ctr"/>
                </a:tc>
                <a:extLst>
                  <a:ext uri="{0D108BD9-81ED-4DB2-BD59-A6C34878D82A}">
                    <a16:rowId xmlns:a16="http://schemas.microsoft.com/office/drawing/2014/main" val="1648192589"/>
                  </a:ext>
                </a:extLst>
              </a:tr>
              <a:tr h="273687">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Step Van</a:t>
                      </a:r>
                      <a:endParaRPr lang="en-US" sz="1800">
                        <a:solidFill>
                          <a:schemeClr val="tx1"/>
                        </a:solidFill>
                        <a:latin typeface="Lato" panose="020F0502020204030203" pitchFamily="34" charset="0"/>
                      </a:endParaRPr>
                    </a:p>
                  </a:txBody>
                  <a:tcPr marL="45720" marR="45720"/>
                </a:tc>
                <a:tc>
                  <a:txBody>
                    <a:bodyPr/>
                    <a:lstStyle/>
                    <a:p>
                      <a:pPr lvl="0" algn="ctr">
                        <a:buNone/>
                      </a:pPr>
                      <a:r>
                        <a:rPr lang="en-US" sz="1800">
                          <a:solidFill>
                            <a:schemeClr val="tx1"/>
                          </a:solidFill>
                          <a:latin typeface="Lato" panose="020F0502020204030203" pitchFamily="34" charset="0"/>
                        </a:rPr>
                        <a:t>65%</a:t>
                      </a:r>
                      <a:r>
                        <a:rPr lang="en-US" sz="1800" b="0" u="none" strike="noStrike" noProof="0">
                          <a:solidFill>
                            <a:schemeClr val="tx1"/>
                          </a:solidFill>
                          <a:latin typeface="Lato" panose="020F0502020204030203" pitchFamily="34" charset="0"/>
                        </a:rPr>
                        <a:t>, up to $160,000</a:t>
                      </a:r>
                      <a:endParaRPr lang="en-US" sz="1800">
                        <a:solidFill>
                          <a:schemeClr val="tx1"/>
                        </a:solidFill>
                        <a:latin typeface="Lato" panose="020F0502020204030203" pitchFamily="34" charset="0"/>
                      </a:endParaRPr>
                    </a:p>
                  </a:txBody>
                  <a:tcPr marL="45720" marR="45720" anchor="ctr"/>
                </a:tc>
                <a:extLst>
                  <a:ext uri="{0D108BD9-81ED-4DB2-BD59-A6C34878D82A}">
                    <a16:rowId xmlns:a16="http://schemas.microsoft.com/office/drawing/2014/main" val="871944044"/>
                  </a:ext>
                </a:extLst>
              </a:tr>
              <a:tr h="338328">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Septic/Bucket Truck</a:t>
                      </a:r>
                      <a:endParaRPr lang="en-US" sz="1800">
                        <a:solidFill>
                          <a:schemeClr val="tx1"/>
                        </a:solidFill>
                        <a:latin typeface="Lato" panose="020F0502020204030203" pitchFamily="34" charset="0"/>
                      </a:endParaRPr>
                    </a:p>
                  </a:txBody>
                  <a:tcPr marL="45720" marR="45720"/>
                </a:tc>
                <a:tc>
                  <a:txBody>
                    <a:bodyPr/>
                    <a:lstStyle/>
                    <a:p>
                      <a:pPr lvl="0" algn="ctr">
                        <a:buNone/>
                      </a:pPr>
                      <a:r>
                        <a:rPr lang="en-US" sz="1800">
                          <a:solidFill>
                            <a:schemeClr val="tx1"/>
                          </a:solidFill>
                          <a:latin typeface="Lato" panose="020F0502020204030203" pitchFamily="34" charset="0"/>
                        </a:rPr>
                        <a:t>65%</a:t>
                      </a:r>
                      <a:r>
                        <a:rPr lang="en-US" sz="1800" b="0" u="none" strike="noStrike" noProof="0">
                          <a:solidFill>
                            <a:schemeClr val="tx1"/>
                          </a:solidFill>
                          <a:latin typeface="Lato" panose="020F0502020204030203" pitchFamily="34" charset="0"/>
                        </a:rPr>
                        <a:t>, up to $330,000</a:t>
                      </a:r>
                      <a:endParaRPr lang="en-US" sz="1800">
                        <a:solidFill>
                          <a:schemeClr val="tx1"/>
                        </a:solidFill>
                        <a:latin typeface="Lato" panose="020F0502020204030203" pitchFamily="34" charset="0"/>
                      </a:endParaRPr>
                    </a:p>
                  </a:txBody>
                  <a:tcPr marL="45720" marR="45720" anchor="ctr"/>
                </a:tc>
                <a:extLst>
                  <a:ext uri="{0D108BD9-81ED-4DB2-BD59-A6C34878D82A}">
                    <a16:rowId xmlns:a16="http://schemas.microsoft.com/office/drawing/2014/main" val="2101241903"/>
                  </a:ext>
                </a:extLst>
              </a:tr>
              <a:tr h="350081">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Other Vocation</a:t>
                      </a:r>
                      <a:endParaRPr lang="en-US" sz="1800">
                        <a:solidFill>
                          <a:schemeClr val="tx1"/>
                        </a:solidFill>
                        <a:latin typeface="Lato" panose="020F0502020204030203" pitchFamily="34" charset="0"/>
                      </a:endParaRPr>
                    </a:p>
                  </a:txBody>
                  <a:tcPr marL="45720" marR="45720"/>
                </a:tc>
                <a:tc>
                  <a:txBody>
                    <a:bodyPr/>
                    <a:lstStyle/>
                    <a:p>
                      <a:pPr lvl="0" algn="ctr">
                        <a:buNone/>
                      </a:pPr>
                      <a:r>
                        <a:rPr lang="en-US" sz="1800">
                          <a:solidFill>
                            <a:schemeClr val="tx1"/>
                          </a:solidFill>
                          <a:latin typeface="Lato" panose="020F0502020204030203" pitchFamily="34" charset="0"/>
                        </a:rPr>
                        <a:t>65%</a:t>
                      </a:r>
                      <a:r>
                        <a:rPr lang="en-US" sz="1800" b="0" u="none" strike="noStrike" noProof="0">
                          <a:solidFill>
                            <a:schemeClr val="tx1"/>
                          </a:solidFill>
                          <a:latin typeface="Lato" panose="020F0502020204030203" pitchFamily="34" charset="0"/>
                        </a:rPr>
                        <a:t>, up to $355,000</a:t>
                      </a:r>
                      <a:endParaRPr lang="en-US" sz="1800">
                        <a:solidFill>
                          <a:schemeClr val="tx1"/>
                        </a:solidFill>
                        <a:latin typeface="Lato" panose="020F0502020204030203" pitchFamily="34" charset="0"/>
                      </a:endParaRPr>
                    </a:p>
                  </a:txBody>
                  <a:tcPr marL="45720" marR="45720" anchor="ctr"/>
                </a:tc>
                <a:extLst>
                  <a:ext uri="{0D108BD9-81ED-4DB2-BD59-A6C34878D82A}">
                    <a16:rowId xmlns:a16="http://schemas.microsoft.com/office/drawing/2014/main" val="358492307"/>
                  </a:ext>
                </a:extLst>
              </a:tr>
              <a:tr h="350082">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Refuse Hauler</a:t>
                      </a:r>
                      <a:endParaRPr lang="en-US" sz="1800">
                        <a:solidFill>
                          <a:schemeClr val="tx1"/>
                        </a:solidFill>
                        <a:latin typeface="Lato" panose="020F0502020204030203" pitchFamily="34" charset="0"/>
                      </a:endParaRPr>
                    </a:p>
                  </a:txBody>
                  <a:tcPr marL="45720" marR="45720"/>
                </a:tc>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50%</a:t>
                      </a:r>
                      <a:r>
                        <a:rPr lang="en-US" sz="1800" b="0" u="none" strike="noStrike" kern="1200" noProof="0">
                          <a:solidFill>
                            <a:schemeClr val="tx1"/>
                          </a:solidFill>
                          <a:latin typeface="Lato" panose="020F0502020204030203" pitchFamily="34" charset="0"/>
                        </a:rPr>
                        <a:t>, up to $260,000</a:t>
                      </a:r>
                      <a:endParaRPr lang="en-US" sz="1800">
                        <a:solidFill>
                          <a:schemeClr val="tx1"/>
                        </a:solidFill>
                        <a:latin typeface="Lato" panose="020F0502020204030203" pitchFamily="34" charset="0"/>
                      </a:endParaRPr>
                    </a:p>
                  </a:txBody>
                  <a:tcPr marL="45720" marR="45720" anchor="ctr"/>
                </a:tc>
                <a:extLst>
                  <a:ext uri="{0D108BD9-81ED-4DB2-BD59-A6C34878D82A}">
                    <a16:rowId xmlns:a16="http://schemas.microsoft.com/office/drawing/2014/main" val="2758255832"/>
                  </a:ext>
                </a:extLst>
              </a:tr>
              <a:tr h="350082">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Street Sweeper</a:t>
                      </a:r>
                      <a:endParaRPr lang="en-US" sz="1800">
                        <a:solidFill>
                          <a:schemeClr val="tx1"/>
                        </a:solidFill>
                        <a:latin typeface="Lato" panose="020F0502020204030203" pitchFamily="34"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noProof="0">
                          <a:solidFill>
                            <a:schemeClr val="tx1"/>
                          </a:solidFill>
                          <a:latin typeface="Lato" panose="020F0502020204030203" pitchFamily="34" charset="0"/>
                        </a:rPr>
                        <a:t>50%, up to $315,000</a:t>
                      </a:r>
                      <a:endParaRPr lang="en-US" sz="1800">
                        <a:solidFill>
                          <a:schemeClr val="tx1"/>
                        </a:solidFill>
                        <a:latin typeface="Lato" panose="020F0502020204030203" pitchFamily="34" charset="0"/>
                      </a:endParaRPr>
                    </a:p>
                  </a:txBody>
                  <a:tcPr marL="45720" marR="45720" anchor="ctr"/>
                </a:tc>
                <a:extLst>
                  <a:ext uri="{0D108BD9-81ED-4DB2-BD59-A6C34878D82A}">
                    <a16:rowId xmlns:a16="http://schemas.microsoft.com/office/drawing/2014/main" val="548683822"/>
                  </a:ext>
                </a:extLst>
              </a:tr>
              <a:tr h="350081">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Transit Bus</a:t>
                      </a:r>
                      <a:endParaRPr lang="en-US" sz="1800">
                        <a:solidFill>
                          <a:schemeClr val="tx1"/>
                        </a:solidFill>
                        <a:latin typeface="Lato" panose="020F0502020204030203" pitchFamily="34" charset="0"/>
                      </a:endParaRPr>
                    </a:p>
                  </a:txBody>
                  <a:tcPr marL="45720" marR="45720"/>
                </a:tc>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33%</a:t>
                      </a:r>
                      <a:r>
                        <a:rPr lang="en-US" sz="1800" b="0" u="none" strike="noStrike" kern="1200" noProof="0">
                          <a:solidFill>
                            <a:schemeClr val="tx1"/>
                          </a:solidFill>
                          <a:latin typeface="Lato" panose="020F0502020204030203" pitchFamily="34" charset="0"/>
                        </a:rPr>
                        <a:t>, up to $265,000</a:t>
                      </a:r>
                      <a:endParaRPr lang="en-US" sz="1800">
                        <a:solidFill>
                          <a:schemeClr val="tx1"/>
                        </a:solidFill>
                        <a:latin typeface="Lato" panose="020F0502020204030203" pitchFamily="34" charset="0"/>
                      </a:endParaRPr>
                    </a:p>
                  </a:txBody>
                  <a:tcPr marL="45720" marR="45720"/>
                </a:tc>
                <a:extLst>
                  <a:ext uri="{0D108BD9-81ED-4DB2-BD59-A6C34878D82A}">
                    <a16:rowId xmlns:a16="http://schemas.microsoft.com/office/drawing/2014/main" val="3748515947"/>
                  </a:ext>
                </a:extLst>
              </a:tr>
            </a:tbl>
          </a:graphicData>
        </a:graphic>
      </p:graphicFrame>
      <p:sp>
        <p:nvSpPr>
          <p:cNvPr id="8" name="TextBox 7">
            <a:extLst>
              <a:ext uri="{FF2B5EF4-FFF2-40B4-BE49-F238E27FC236}">
                <a16:creationId xmlns:a16="http://schemas.microsoft.com/office/drawing/2014/main" id="{A43338AF-E562-93AE-E309-ED011B8D8005}"/>
              </a:ext>
            </a:extLst>
          </p:cNvPr>
          <p:cNvSpPr txBox="1"/>
          <p:nvPr/>
        </p:nvSpPr>
        <p:spPr>
          <a:xfrm>
            <a:off x="228599" y="5143284"/>
            <a:ext cx="543527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00000"/>
                </a:solidFill>
                <a:latin typeface="Lato" panose="020F0502020204030203" pitchFamily="34" charset="0"/>
                <a:ea typeface="Calibri"/>
                <a:cs typeface="Calibri"/>
              </a:rPr>
              <a:t>*ADA-compliant buses are eligible for an additional $20,000 per-vehicle funding cap</a:t>
            </a:r>
          </a:p>
        </p:txBody>
      </p:sp>
      <p:graphicFrame>
        <p:nvGraphicFramePr>
          <p:cNvPr id="2" name="Table 1">
            <a:extLst>
              <a:ext uri="{FF2B5EF4-FFF2-40B4-BE49-F238E27FC236}">
                <a16:creationId xmlns:a16="http://schemas.microsoft.com/office/drawing/2014/main" id="{BE2A621B-9C23-0135-4AD5-E3DCCA8FB918}"/>
              </a:ext>
            </a:extLst>
          </p:cNvPr>
          <p:cNvGraphicFramePr>
            <a:graphicFrameLocks noGrp="1"/>
          </p:cNvGraphicFramePr>
          <p:nvPr>
            <p:extLst>
              <p:ext uri="{D42A27DB-BD31-4B8C-83A1-F6EECF244321}">
                <p14:modId xmlns:p14="http://schemas.microsoft.com/office/powerpoint/2010/main" val="3078513116"/>
              </p:ext>
            </p:extLst>
          </p:nvPr>
        </p:nvGraphicFramePr>
        <p:xfrm>
          <a:off x="5663875" y="1450639"/>
          <a:ext cx="6142451" cy="3627120"/>
        </p:xfrm>
        <a:graphic>
          <a:graphicData uri="http://schemas.openxmlformats.org/drawingml/2006/table">
            <a:tbl>
              <a:tblPr firstRow="1">
                <a:tableStyleId>{B301B821-A1FF-4177-AEE7-76D212191A09}</a:tableStyleId>
              </a:tblPr>
              <a:tblGrid>
                <a:gridCol w="2421468">
                  <a:extLst>
                    <a:ext uri="{9D8B030D-6E8A-4147-A177-3AD203B41FA5}">
                      <a16:colId xmlns:a16="http://schemas.microsoft.com/office/drawing/2014/main" val="4192188039"/>
                    </a:ext>
                  </a:extLst>
                </a:gridCol>
                <a:gridCol w="3720983">
                  <a:extLst>
                    <a:ext uri="{9D8B030D-6E8A-4147-A177-3AD203B41FA5}">
                      <a16:colId xmlns:a16="http://schemas.microsoft.com/office/drawing/2014/main" val="534346122"/>
                    </a:ext>
                  </a:extLst>
                </a:gridCol>
              </a:tblGrid>
              <a:tr h="3500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Lato" panose="020F0502020204030203" pitchFamily="34" charset="0"/>
                        </a:rPr>
                        <a:t>Vehicle Type</a:t>
                      </a:r>
                    </a:p>
                  </a:txBody>
                  <a:tcPr marL="45720" marR="45720"/>
                </a:tc>
                <a:tc>
                  <a:txBody>
                    <a:bodyPr/>
                    <a:lstStyle/>
                    <a:p>
                      <a:pPr lvl="0" algn="ctr">
                        <a:buNone/>
                      </a:pPr>
                      <a:r>
                        <a:rPr lang="en-US" sz="2000">
                          <a:solidFill>
                            <a:schemeClr val="bg1"/>
                          </a:solidFill>
                          <a:latin typeface="Lato" panose="020F0502020204030203" pitchFamily="34" charset="0"/>
                        </a:rPr>
                        <a:t>Hydrogen Fuel Cell Electric Vehicles Maximum Funding </a:t>
                      </a:r>
                    </a:p>
                  </a:txBody>
                  <a:tcPr marL="45720" marR="45720"/>
                </a:tc>
                <a:extLst>
                  <a:ext uri="{0D108BD9-81ED-4DB2-BD59-A6C34878D82A}">
                    <a16:rowId xmlns:a16="http://schemas.microsoft.com/office/drawing/2014/main" val="2155396559"/>
                  </a:ext>
                </a:extLst>
              </a:tr>
              <a:tr h="350081">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School Bus</a:t>
                      </a:r>
                      <a:endParaRPr lang="en-US" sz="1800">
                        <a:solidFill>
                          <a:schemeClr val="tx1"/>
                        </a:solidFill>
                        <a:latin typeface="Lato" panose="020F0502020204030203" pitchFamily="34" charset="0"/>
                      </a:endParaRPr>
                    </a:p>
                  </a:txBody>
                  <a:tcPr marL="45720" marR="45720"/>
                </a:tc>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N/A</a:t>
                      </a:r>
                      <a:endParaRPr lang="en-US" sz="1800">
                        <a:solidFill>
                          <a:schemeClr val="tx1"/>
                        </a:solidFill>
                        <a:latin typeface="Lato" panose="020F0502020204030203" pitchFamily="34" charset="0"/>
                      </a:endParaRPr>
                    </a:p>
                  </a:txBody>
                  <a:tcPr marL="45720" marR="45720"/>
                </a:tc>
                <a:extLst>
                  <a:ext uri="{0D108BD9-81ED-4DB2-BD59-A6C34878D82A}">
                    <a16:rowId xmlns:a16="http://schemas.microsoft.com/office/drawing/2014/main" val="2659016461"/>
                  </a:ext>
                </a:extLst>
              </a:tr>
              <a:tr h="350082">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Straight/Box Truck</a:t>
                      </a:r>
                      <a:endParaRPr lang="en-US" sz="1800">
                        <a:solidFill>
                          <a:schemeClr val="tx1"/>
                        </a:solidFill>
                        <a:latin typeface="Lato" panose="020F0502020204030203" pitchFamily="34" charset="0"/>
                      </a:endParaRPr>
                    </a:p>
                  </a:txBody>
                  <a:tcPr marL="45720" marR="45720"/>
                </a:tc>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marL="0" lvl="0" algn="ctr" defTabSz="914400" rtl="0" eaLnBrk="1" latinLnBrk="0" hangingPunct="1">
                        <a:buNone/>
                      </a:pPr>
                      <a:r>
                        <a:rPr lang="en-US" sz="1800" b="0" u="none" strike="noStrike" kern="1200" noProof="0">
                          <a:solidFill>
                            <a:schemeClr val="tx1"/>
                          </a:solidFill>
                          <a:latin typeface="Lato" panose="020F0502020204030203" pitchFamily="34" charset="0"/>
                        </a:rPr>
                        <a:t>80%, up to $400,000</a:t>
                      </a:r>
                      <a:endParaRPr lang="en-US" sz="1800" b="0" u="none" strike="noStrike" kern="1200">
                        <a:solidFill>
                          <a:schemeClr val="tx1"/>
                        </a:solidFill>
                        <a:latin typeface="Lato" panose="020F0502020204030203" pitchFamily="34" charset="0"/>
                        <a:ea typeface="+mn-ea"/>
                        <a:cs typeface="+mn-cs"/>
                      </a:endParaRPr>
                    </a:p>
                  </a:txBody>
                  <a:tcPr marL="45720" marR="45720" anchor="ctr"/>
                </a:tc>
                <a:extLst>
                  <a:ext uri="{0D108BD9-81ED-4DB2-BD59-A6C34878D82A}">
                    <a16:rowId xmlns:a16="http://schemas.microsoft.com/office/drawing/2014/main" val="1648192589"/>
                  </a:ext>
                </a:extLst>
              </a:tr>
              <a:tr h="273687">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Step Van</a:t>
                      </a:r>
                      <a:endParaRPr lang="en-US" sz="1800">
                        <a:solidFill>
                          <a:schemeClr val="tx1"/>
                        </a:solidFill>
                        <a:latin typeface="Lato" panose="020F0502020204030203" pitchFamily="34" charset="0"/>
                      </a:endParaRPr>
                    </a:p>
                  </a:txBody>
                  <a:tcPr marL="45720" marR="45720"/>
                </a:tc>
                <a:tc>
                  <a:txBody>
                    <a:bodyPr/>
                    <a:lstStyle/>
                    <a:p>
                      <a:pPr algn="ctr"/>
                      <a:r>
                        <a:rPr lang="en-US" sz="1800">
                          <a:solidFill>
                            <a:schemeClr val="tx1"/>
                          </a:solidFill>
                          <a:latin typeface="Lato" panose="020F0502020204030203" pitchFamily="34" charset="0"/>
                        </a:rPr>
                        <a:t>80%</a:t>
                      </a:r>
                      <a:r>
                        <a:rPr lang="en-US" sz="1800" b="0" u="none" strike="noStrike" kern="1200" noProof="0">
                          <a:solidFill>
                            <a:schemeClr val="tx1"/>
                          </a:solidFill>
                          <a:latin typeface="Lato" panose="020F0502020204030203" pitchFamily="34" charset="0"/>
                        </a:rPr>
                        <a:t>, up to $340,000</a:t>
                      </a:r>
                      <a:endParaRPr lang="en-US" sz="1800">
                        <a:solidFill>
                          <a:schemeClr val="tx1"/>
                        </a:solidFill>
                        <a:latin typeface="Lato" panose="020F0502020204030203" pitchFamily="34" charset="0"/>
                      </a:endParaRPr>
                    </a:p>
                  </a:txBody>
                  <a:tcPr marL="45720" marR="45720" anchor="ctr"/>
                </a:tc>
                <a:extLst>
                  <a:ext uri="{0D108BD9-81ED-4DB2-BD59-A6C34878D82A}">
                    <a16:rowId xmlns:a16="http://schemas.microsoft.com/office/drawing/2014/main" val="871944044"/>
                  </a:ext>
                </a:extLst>
              </a:tr>
              <a:tr h="338328">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Septic/Bucket Truck</a:t>
                      </a:r>
                      <a:endParaRPr lang="en-US" sz="1800">
                        <a:solidFill>
                          <a:schemeClr val="tx1"/>
                        </a:solidFill>
                        <a:latin typeface="Lato" panose="020F0502020204030203" pitchFamily="34" charset="0"/>
                      </a:endParaRPr>
                    </a:p>
                  </a:txBody>
                  <a:tcPr marL="45720" marR="45720"/>
                </a:tc>
                <a:tc>
                  <a:txBody>
                    <a:bodyPr/>
                    <a:lstStyle/>
                    <a:p>
                      <a:pPr algn="ctr"/>
                      <a:r>
                        <a:rPr lang="en-US" sz="1800">
                          <a:solidFill>
                            <a:schemeClr val="tx1"/>
                          </a:solidFill>
                          <a:latin typeface="Lato" panose="020F0502020204030203" pitchFamily="34" charset="0"/>
                        </a:rPr>
                        <a:t>80%</a:t>
                      </a:r>
                      <a:r>
                        <a:rPr lang="en-US" sz="1800" b="0" u="none" strike="noStrike" kern="1200" noProof="0">
                          <a:solidFill>
                            <a:schemeClr val="tx1"/>
                          </a:solidFill>
                          <a:latin typeface="Lato" panose="020F0502020204030203" pitchFamily="34" charset="0"/>
                        </a:rPr>
                        <a:t>, up to $670,000</a:t>
                      </a:r>
                      <a:endParaRPr lang="en-US" sz="1800">
                        <a:solidFill>
                          <a:schemeClr val="tx1"/>
                        </a:solidFill>
                        <a:latin typeface="Lato" panose="020F0502020204030203" pitchFamily="34" charset="0"/>
                      </a:endParaRPr>
                    </a:p>
                  </a:txBody>
                  <a:tcPr marL="45720" marR="45720" anchor="ctr"/>
                </a:tc>
                <a:extLst>
                  <a:ext uri="{0D108BD9-81ED-4DB2-BD59-A6C34878D82A}">
                    <a16:rowId xmlns:a16="http://schemas.microsoft.com/office/drawing/2014/main" val="2101241903"/>
                  </a:ext>
                </a:extLst>
              </a:tr>
              <a:tr h="350081">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Other Vocation</a:t>
                      </a:r>
                      <a:endParaRPr lang="en-US" sz="1800">
                        <a:solidFill>
                          <a:schemeClr val="tx1"/>
                        </a:solidFill>
                        <a:latin typeface="Lato" panose="020F0502020204030203" pitchFamily="34" charset="0"/>
                      </a:endParaRPr>
                    </a:p>
                  </a:txBody>
                  <a:tcPr marL="45720" marR="45720"/>
                </a:tc>
                <a:tc>
                  <a:txBody>
                    <a:bodyPr/>
                    <a:lstStyle/>
                    <a:p>
                      <a:pPr algn="ctr"/>
                      <a:r>
                        <a:rPr lang="en-US" sz="1800">
                          <a:solidFill>
                            <a:schemeClr val="tx1"/>
                          </a:solidFill>
                          <a:latin typeface="Lato" panose="020F0502020204030203" pitchFamily="34" charset="0"/>
                        </a:rPr>
                        <a:t>80%</a:t>
                      </a:r>
                      <a:r>
                        <a:rPr lang="en-US" sz="1800" b="0" u="none" strike="noStrike" kern="1200" noProof="0">
                          <a:solidFill>
                            <a:schemeClr val="tx1"/>
                          </a:solidFill>
                          <a:latin typeface="Lato" panose="020F0502020204030203" pitchFamily="34" charset="0"/>
                        </a:rPr>
                        <a:t>, up to $720,000</a:t>
                      </a:r>
                      <a:endParaRPr lang="en-US" sz="1800">
                        <a:solidFill>
                          <a:schemeClr val="tx1"/>
                        </a:solidFill>
                        <a:latin typeface="Lato" panose="020F0502020204030203" pitchFamily="34" charset="0"/>
                      </a:endParaRPr>
                    </a:p>
                  </a:txBody>
                  <a:tcPr marL="45720" marR="45720" anchor="ctr"/>
                </a:tc>
                <a:extLst>
                  <a:ext uri="{0D108BD9-81ED-4DB2-BD59-A6C34878D82A}">
                    <a16:rowId xmlns:a16="http://schemas.microsoft.com/office/drawing/2014/main" val="358492307"/>
                  </a:ext>
                </a:extLst>
              </a:tr>
              <a:tr h="350082">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Refuse Hauler</a:t>
                      </a:r>
                      <a:endParaRPr lang="en-US" sz="1800">
                        <a:solidFill>
                          <a:schemeClr val="tx1"/>
                        </a:solidFill>
                        <a:latin typeface="Lato" panose="020F0502020204030203" pitchFamily="34" charset="0"/>
                      </a:endParaRPr>
                    </a:p>
                  </a:txBody>
                  <a:tcPr marL="45720" marR="45720"/>
                </a:tc>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70%</a:t>
                      </a:r>
                      <a:r>
                        <a:rPr lang="en-US" sz="1800" b="0" u="none" strike="noStrike" kern="1200" noProof="0">
                          <a:solidFill>
                            <a:schemeClr val="tx1"/>
                          </a:solidFill>
                          <a:latin typeface="Lato" panose="020F0502020204030203" pitchFamily="34" charset="0"/>
                        </a:rPr>
                        <a:t>, up to $600,000</a:t>
                      </a:r>
                      <a:endParaRPr lang="en-US" sz="1800">
                        <a:solidFill>
                          <a:schemeClr val="tx1"/>
                        </a:solidFill>
                        <a:latin typeface="Lato" panose="020F0502020204030203" pitchFamily="34" charset="0"/>
                      </a:endParaRPr>
                    </a:p>
                  </a:txBody>
                  <a:tcPr marL="45720" marR="45720" anchor="ctr"/>
                </a:tc>
                <a:extLst>
                  <a:ext uri="{0D108BD9-81ED-4DB2-BD59-A6C34878D82A}">
                    <a16:rowId xmlns:a16="http://schemas.microsoft.com/office/drawing/2014/main" val="2758255832"/>
                  </a:ext>
                </a:extLst>
              </a:tr>
              <a:tr h="350082">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Street Sweeper</a:t>
                      </a:r>
                      <a:endParaRPr lang="en-US" sz="1800">
                        <a:solidFill>
                          <a:schemeClr val="tx1"/>
                        </a:solidFill>
                        <a:latin typeface="Lato" panose="020F0502020204030203" pitchFamily="34" charset="0"/>
                      </a:endParaRP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noProof="0">
                          <a:solidFill>
                            <a:schemeClr val="tx1"/>
                          </a:solidFill>
                          <a:latin typeface="Lato" panose="020F0502020204030203" pitchFamily="34" charset="0"/>
                        </a:rPr>
                        <a:t>70%</a:t>
                      </a:r>
                      <a:r>
                        <a:rPr lang="en-US" sz="1800" b="0" u="none" strike="noStrike" kern="1200" noProof="0">
                          <a:solidFill>
                            <a:schemeClr val="tx1"/>
                          </a:solidFill>
                          <a:latin typeface="Lato" panose="020F0502020204030203" pitchFamily="34" charset="0"/>
                        </a:rPr>
                        <a:t>, up to $720,000</a:t>
                      </a:r>
                      <a:endParaRPr lang="en-US" sz="1800">
                        <a:solidFill>
                          <a:schemeClr val="tx1"/>
                        </a:solidFill>
                        <a:latin typeface="Lato" panose="020F0502020204030203" pitchFamily="34" charset="0"/>
                      </a:endParaRPr>
                    </a:p>
                  </a:txBody>
                  <a:tcPr marL="45720" marR="45720" anchor="ctr"/>
                </a:tc>
                <a:extLst>
                  <a:ext uri="{0D108BD9-81ED-4DB2-BD59-A6C34878D82A}">
                    <a16:rowId xmlns:a16="http://schemas.microsoft.com/office/drawing/2014/main" val="548683822"/>
                  </a:ext>
                </a:extLst>
              </a:tr>
              <a:tr h="350081">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Transit Bus</a:t>
                      </a:r>
                      <a:endParaRPr lang="en-US" sz="1800">
                        <a:solidFill>
                          <a:schemeClr val="tx1"/>
                        </a:solidFill>
                        <a:latin typeface="Lato" panose="020F0502020204030203" pitchFamily="34" charset="0"/>
                      </a:endParaRPr>
                    </a:p>
                  </a:txBody>
                  <a:tcPr marL="45720" marR="45720"/>
                </a:tc>
                <a:tc>
                  <a:txBody>
                    <a:bodyPr/>
                    <a:lstStyle>
                      <a:lvl1pPr marL="0" algn="l" defTabSz="914400" rtl="0" eaLnBrk="1" latinLnBrk="0" hangingPunct="1">
                        <a:defRPr sz="1800" kern="1200">
                          <a:solidFill>
                            <a:schemeClr val="tx1"/>
                          </a:solidFill>
                          <a:latin typeface="Lato"/>
                        </a:defRPr>
                      </a:lvl1pPr>
                      <a:lvl2pPr marL="457200" algn="l" defTabSz="914400" rtl="0" eaLnBrk="1" latinLnBrk="0" hangingPunct="1">
                        <a:defRPr sz="1800" kern="1200">
                          <a:solidFill>
                            <a:schemeClr val="tx1"/>
                          </a:solidFill>
                          <a:latin typeface="Lato"/>
                        </a:defRPr>
                      </a:lvl2pPr>
                      <a:lvl3pPr marL="914400" algn="l" defTabSz="914400" rtl="0" eaLnBrk="1" latinLnBrk="0" hangingPunct="1">
                        <a:defRPr sz="1800" kern="1200">
                          <a:solidFill>
                            <a:schemeClr val="tx1"/>
                          </a:solidFill>
                          <a:latin typeface="Lato"/>
                        </a:defRPr>
                      </a:lvl3pPr>
                      <a:lvl4pPr marL="1371600" algn="l" defTabSz="914400" rtl="0" eaLnBrk="1" latinLnBrk="0" hangingPunct="1">
                        <a:defRPr sz="1800" kern="1200">
                          <a:solidFill>
                            <a:schemeClr val="tx1"/>
                          </a:solidFill>
                          <a:latin typeface="Lato"/>
                        </a:defRPr>
                      </a:lvl4pPr>
                      <a:lvl5pPr marL="1828800" algn="l" defTabSz="914400" rtl="0" eaLnBrk="1" latinLnBrk="0" hangingPunct="1">
                        <a:defRPr sz="1800" kern="1200">
                          <a:solidFill>
                            <a:schemeClr val="tx1"/>
                          </a:solidFill>
                          <a:latin typeface="Lato"/>
                        </a:defRPr>
                      </a:lvl5pPr>
                      <a:lvl6pPr marL="2286000" algn="l" defTabSz="914400" rtl="0" eaLnBrk="1" latinLnBrk="0" hangingPunct="1">
                        <a:defRPr sz="1800" kern="1200">
                          <a:solidFill>
                            <a:schemeClr val="tx1"/>
                          </a:solidFill>
                          <a:latin typeface="Lato"/>
                        </a:defRPr>
                      </a:lvl6pPr>
                      <a:lvl7pPr marL="2743200" algn="l" defTabSz="914400" rtl="0" eaLnBrk="1" latinLnBrk="0" hangingPunct="1">
                        <a:defRPr sz="1800" kern="1200">
                          <a:solidFill>
                            <a:schemeClr val="tx1"/>
                          </a:solidFill>
                          <a:latin typeface="Lato"/>
                        </a:defRPr>
                      </a:lvl7pPr>
                      <a:lvl8pPr marL="3200400" algn="l" defTabSz="914400" rtl="0" eaLnBrk="1" latinLnBrk="0" hangingPunct="1">
                        <a:defRPr sz="1800" kern="1200">
                          <a:solidFill>
                            <a:schemeClr val="tx1"/>
                          </a:solidFill>
                          <a:latin typeface="Lato"/>
                        </a:defRPr>
                      </a:lvl8pPr>
                      <a:lvl9pPr marL="3657600" algn="l" defTabSz="914400" rtl="0" eaLnBrk="1" latinLnBrk="0" hangingPunct="1">
                        <a:defRPr sz="1800" kern="1200">
                          <a:solidFill>
                            <a:schemeClr val="tx1"/>
                          </a:solidFill>
                          <a:latin typeface="Lato"/>
                        </a:defRPr>
                      </a:lvl9pPr>
                    </a:lstStyle>
                    <a:p>
                      <a:pPr lvl="0" algn="ctr">
                        <a:buNone/>
                      </a:pPr>
                      <a:r>
                        <a:rPr lang="en-US" sz="1800" b="0" u="none" strike="noStrike" noProof="0">
                          <a:solidFill>
                            <a:schemeClr val="tx1"/>
                          </a:solidFill>
                          <a:latin typeface="Lato" panose="020F0502020204030203" pitchFamily="34" charset="0"/>
                        </a:rPr>
                        <a:t>60%</a:t>
                      </a:r>
                      <a:r>
                        <a:rPr lang="en-US" sz="1800" b="0" u="none" strike="noStrike" kern="1200" noProof="0">
                          <a:solidFill>
                            <a:schemeClr val="tx1"/>
                          </a:solidFill>
                          <a:latin typeface="Lato" panose="020F0502020204030203" pitchFamily="34" charset="0"/>
                        </a:rPr>
                        <a:t>, up to $780,000</a:t>
                      </a:r>
                      <a:endParaRPr lang="en-US" sz="1800">
                        <a:solidFill>
                          <a:schemeClr val="tx1"/>
                        </a:solidFill>
                        <a:latin typeface="Lato" panose="020F0502020204030203" pitchFamily="34" charset="0"/>
                      </a:endParaRPr>
                    </a:p>
                  </a:txBody>
                  <a:tcPr marL="45720" marR="45720"/>
                </a:tc>
                <a:extLst>
                  <a:ext uri="{0D108BD9-81ED-4DB2-BD59-A6C34878D82A}">
                    <a16:rowId xmlns:a16="http://schemas.microsoft.com/office/drawing/2014/main" val="3748515947"/>
                  </a:ext>
                </a:extLst>
              </a:tr>
            </a:tbl>
          </a:graphicData>
        </a:graphic>
      </p:graphicFrame>
      <p:sp>
        <p:nvSpPr>
          <p:cNvPr id="5" name="TextBox 4">
            <a:extLst>
              <a:ext uri="{FF2B5EF4-FFF2-40B4-BE49-F238E27FC236}">
                <a16:creationId xmlns:a16="http://schemas.microsoft.com/office/drawing/2014/main" id="{5FD26CE8-2372-0B36-AC39-16ACA2EAD48E}"/>
              </a:ext>
            </a:extLst>
          </p:cNvPr>
          <p:cNvSpPr txBox="1"/>
          <p:nvPr/>
        </p:nvSpPr>
        <p:spPr>
          <a:xfrm>
            <a:off x="264800" y="1035422"/>
            <a:ext cx="11541526" cy="369332"/>
          </a:xfrm>
          <a:prstGeom prst="rect">
            <a:avLst/>
          </a:prstGeom>
          <a:noFill/>
        </p:spPr>
        <p:txBody>
          <a:bodyPr wrap="square" lIns="91440" tIns="45720" rIns="91440" bIns="45720" anchor="t">
            <a:spAutoFit/>
          </a:bodyPr>
          <a:lstStyle/>
          <a:p>
            <a:r>
              <a:rPr lang="en-US">
                <a:solidFill>
                  <a:srgbClr val="000000"/>
                </a:solidFill>
                <a:latin typeface="Lato"/>
                <a:ea typeface="Lato"/>
                <a:cs typeface="Lato"/>
              </a:rPr>
              <a:t>Funding limited by cost share percentage or dollar funding cap, whichever is lower</a:t>
            </a:r>
          </a:p>
        </p:txBody>
      </p:sp>
      <p:grpSp>
        <p:nvGrpSpPr>
          <p:cNvPr id="10" name="Group 9">
            <a:extLst>
              <a:ext uri="{FF2B5EF4-FFF2-40B4-BE49-F238E27FC236}">
                <a16:creationId xmlns:a16="http://schemas.microsoft.com/office/drawing/2014/main" id="{5FB49258-E375-C774-FB67-9253EAAB2A51}"/>
              </a:ext>
            </a:extLst>
          </p:cNvPr>
          <p:cNvGrpSpPr/>
          <p:nvPr/>
        </p:nvGrpSpPr>
        <p:grpSpPr>
          <a:xfrm>
            <a:off x="347260" y="6315328"/>
            <a:ext cx="1270526" cy="432688"/>
            <a:chOff x="1928386" y="6244383"/>
            <a:chExt cx="1270526" cy="432688"/>
          </a:xfrm>
        </p:grpSpPr>
        <p:pic>
          <p:nvPicPr>
            <p:cNvPr id="11" name="Picture 10">
              <a:extLst>
                <a:ext uri="{FF2B5EF4-FFF2-40B4-BE49-F238E27FC236}">
                  <a16:creationId xmlns:a16="http://schemas.microsoft.com/office/drawing/2014/main" id="{9C272DD0-1F81-6A18-AA9C-0A94BD95BB10}"/>
                </a:ext>
              </a:extLst>
            </p:cNvPr>
            <p:cNvPicPr>
              <a:picLocks noChangeAspect="1"/>
            </p:cNvPicPr>
            <p:nvPr/>
          </p:nvPicPr>
          <p:blipFill>
            <a:blip r:embed="rId3"/>
            <a:stretch>
              <a:fillRect/>
            </a:stretch>
          </p:blipFill>
          <p:spPr>
            <a:xfrm>
              <a:off x="2357591" y="6256411"/>
              <a:ext cx="841321" cy="420660"/>
            </a:xfrm>
            <a:prstGeom prst="rect">
              <a:avLst/>
            </a:prstGeom>
          </p:spPr>
        </p:pic>
        <p:pic>
          <p:nvPicPr>
            <p:cNvPr id="12" name="Picture 11">
              <a:extLst>
                <a:ext uri="{FF2B5EF4-FFF2-40B4-BE49-F238E27FC236}">
                  <a16:creationId xmlns:a16="http://schemas.microsoft.com/office/drawing/2014/main" id="{C84B1B4D-5CD1-294F-A29D-CFD0BF4147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sp>
        <p:nvSpPr>
          <p:cNvPr id="9" name="Footer Placeholder 3">
            <a:extLst>
              <a:ext uri="{FF2B5EF4-FFF2-40B4-BE49-F238E27FC236}">
                <a16:creationId xmlns:a16="http://schemas.microsoft.com/office/drawing/2014/main" id="{EF47717D-C952-81C8-DA81-C85E947F885B}"/>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Tree>
    <p:extLst>
      <p:ext uri="{BB962C8B-B14F-4D97-AF65-F5344CB8AC3E}">
        <p14:creationId xmlns:p14="http://schemas.microsoft.com/office/powerpoint/2010/main" val="90308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79D6B-681F-C78A-8F3D-3B80ECE2F47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C9B491-327C-D51E-4B54-240F585367A7}"/>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4771B-AE04-41F8-8441-EC7D184086A2}" type="slidenum">
              <a:rPr kumimoji="0" lang="en-US" sz="1200" b="0" i="0" u="none" strike="noStrike" kern="1200" cap="none" spc="0" normalizeH="0" baseline="0" noProof="0" smtClean="0">
                <a:ln>
                  <a:noFill/>
                </a:ln>
                <a:solidFill>
                  <a:srgbClr val="FFFFFF">
                    <a:lumMod val="25000"/>
                  </a:srgbClr>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FFFFFF">
                  <a:lumMod val="25000"/>
                </a:srgbClr>
              </a:solidFill>
              <a:effectLst/>
              <a:uLnTx/>
              <a:uFillTx/>
              <a:latin typeface="Lato" panose="020F0502020204030203" pitchFamily="34" charset="0"/>
              <a:ea typeface="+mn-ea"/>
              <a:cs typeface="+mn-cs"/>
            </a:endParaRPr>
          </a:p>
        </p:txBody>
      </p:sp>
      <p:sp>
        <p:nvSpPr>
          <p:cNvPr id="6" name="TextBox 5">
            <a:extLst>
              <a:ext uri="{FF2B5EF4-FFF2-40B4-BE49-F238E27FC236}">
                <a16:creationId xmlns:a16="http://schemas.microsoft.com/office/drawing/2014/main" id="{C2A4A784-9C3D-94D4-5D02-C726366869FA}"/>
              </a:ext>
            </a:extLst>
          </p:cNvPr>
          <p:cNvSpPr txBox="1"/>
          <p:nvPr/>
        </p:nvSpPr>
        <p:spPr>
          <a:xfrm>
            <a:off x="343539" y="932012"/>
            <a:ext cx="7478913" cy="3166824"/>
          </a:xfrm>
          <a:prstGeom prst="flowChartAlternateProcess">
            <a:avLst/>
          </a:prstGeom>
          <a:solidFill>
            <a:srgbClr val="156082"/>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a:ln>
                <a:noFill/>
              </a:ln>
              <a:solidFill>
                <a:srgbClr val="FFFFFF"/>
              </a:solidFill>
              <a:effectLst/>
              <a:uLnTx/>
              <a:uFillTx/>
              <a:latin typeface="Lat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FFFFFF"/>
                </a:solidFill>
                <a:effectLst/>
                <a:uLnTx/>
                <a:uFillTx/>
                <a:latin typeface="Lato"/>
                <a:ea typeface="+mn-ea"/>
                <a:cs typeface="+mn-cs"/>
              </a:rPr>
              <a:t>Weekly Virtual Office Hours on Mondays at 10:00am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highlight>
                <a:srgbClr val="FFFF00"/>
              </a:highlight>
              <a:uLnTx/>
              <a:uFillTx/>
              <a:latin typeface="Lato"/>
              <a:ea typeface="Lato"/>
              <a:cs typeface="Lato"/>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FFFFFF"/>
                </a:solidFill>
                <a:effectLst/>
                <a:uLnTx/>
                <a:uFillTx/>
                <a:latin typeface="Lato"/>
                <a:ea typeface="Lato"/>
                <a:cs typeface="Lato"/>
              </a:rPr>
              <a:t>Technical assistance from the National Lab of the Rockies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highlight>
                <a:srgbClr val="FFFF00"/>
              </a:highlight>
              <a:uLnTx/>
              <a:uFillTx/>
              <a:latin typeface="Lato"/>
              <a:ea typeface="Lato"/>
              <a:cs typeface="Lat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FFFFFF"/>
                </a:solidFill>
                <a:effectLst/>
                <a:uLnTx/>
                <a:uFillTx/>
                <a:latin typeface="Lato"/>
                <a:ea typeface="+mn-ea"/>
                <a:cs typeface="+mn-cs"/>
              </a:rPr>
              <a:t>Resources to help identify vendors/vehicles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a:ln>
                <a:noFill/>
              </a:ln>
              <a:solidFill>
                <a:srgbClr val="FFFFFF"/>
              </a:solidFill>
              <a:effectLst/>
              <a:highlight>
                <a:srgbClr val="FFFF00"/>
              </a:highligh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FFFFFF"/>
                </a:solidFill>
                <a:effectLst/>
                <a:uLnTx/>
                <a:uFillTx/>
                <a:latin typeface="Lato"/>
                <a:ea typeface="+mn-ea"/>
                <a:cs typeface="+mn-cs"/>
              </a:rPr>
              <a:t>Call for Projects Workshop Recordings</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a:ln>
                <a:noFill/>
              </a:ln>
              <a:solidFill>
                <a:srgbClr val="FFFFFF"/>
              </a:solidFill>
              <a:effectLst/>
              <a:highlight>
                <a:srgbClr val="FFFF00"/>
              </a:highlight>
              <a:uLnTx/>
              <a:uFillTx/>
              <a:latin typeface="La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Lato"/>
                <a:ea typeface="+mn-ea"/>
                <a:cs typeface="+mn-cs"/>
              </a:rPr>
              <a:t>All resources are FREE and available at </a:t>
            </a:r>
            <a:r>
              <a:rPr kumimoji="0" lang="en-US" sz="1800" b="1" i="0" u="none" strike="noStrike" kern="1200" cap="none" spc="0" normalizeH="0" baseline="0" noProof="0">
                <a:ln>
                  <a:noFill/>
                </a:ln>
                <a:solidFill>
                  <a:srgbClr val="FFFFFF"/>
                </a:solidFill>
                <a:effectLst/>
                <a:uLnTx/>
                <a:uFillTx/>
                <a:latin typeface="Lato" panose="020F0502020204030203" pitchFamily="34" charset="0"/>
                <a:ea typeface="+mn-ea"/>
                <a:cs typeface="+mn-cs"/>
                <a:hlinkClick r:id="rId3">
                  <a:extLst>
                    <a:ext uri="{A12FA001-AC4F-418D-AE19-62706E023703}">
                      <ahyp:hlinkClr xmlns:ahyp="http://schemas.microsoft.com/office/drawing/2018/hyperlinkcolor" val="tx"/>
                    </a:ext>
                  </a:extLst>
                </a:hlinkClick>
              </a:rPr>
              <a:t>www.nctcog.org/NTxZEV</a:t>
            </a:r>
            <a:endParaRPr kumimoji="0" lang="en-US" sz="1800" b="1" i="0" u="none" strike="noStrike" kern="120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8" name="TextBox 7">
            <a:extLst>
              <a:ext uri="{FF2B5EF4-FFF2-40B4-BE49-F238E27FC236}">
                <a16:creationId xmlns:a16="http://schemas.microsoft.com/office/drawing/2014/main" id="{3B3E4013-306C-0503-98BB-43129AF80D51}"/>
              </a:ext>
            </a:extLst>
          </p:cNvPr>
          <p:cNvSpPr txBox="1"/>
          <p:nvPr/>
        </p:nvSpPr>
        <p:spPr>
          <a:xfrm>
            <a:off x="8174537" y="2744748"/>
            <a:ext cx="3621457" cy="1754326"/>
          </a:xfrm>
          <a:prstGeom prst="rect">
            <a:avLst/>
          </a:prstGeom>
          <a:noFill/>
        </p:spPr>
        <p:txBody>
          <a:bodyPr wrap="square" lIns="91440" tIns="45720" rIns="91440" bIns="45720" rtlCol="0" anchor="t">
            <a:spAutoFit/>
          </a:bodyPr>
          <a:lstStyle/>
          <a:p>
            <a:pPr algn="ctr">
              <a:defRPr/>
            </a:pPr>
            <a:r>
              <a:rPr lang="en-US" b="1" i="1" kern="0">
                <a:solidFill>
                  <a:srgbClr val="000000"/>
                </a:solidFill>
                <a:latin typeface="Lato"/>
                <a:ea typeface="Lato"/>
                <a:cs typeface="Lato"/>
              </a:rPr>
              <a:t>Help spread the word! Share the </a:t>
            </a:r>
            <a:r>
              <a:rPr lang="en-US" b="1" i="1" kern="0" err="1">
                <a:solidFill>
                  <a:srgbClr val="156082"/>
                </a:solidFill>
                <a:latin typeface="Lato"/>
                <a:ea typeface="Lato"/>
                <a:cs typeface="Lato"/>
                <a:hlinkClick r:id="rId4"/>
              </a:rPr>
              <a:t>NTxZEV</a:t>
            </a:r>
            <a:r>
              <a:rPr lang="en-US" b="1" i="1" kern="0">
                <a:solidFill>
                  <a:srgbClr val="156082"/>
                </a:solidFill>
                <a:latin typeface="Lato"/>
                <a:ea typeface="Lato"/>
                <a:cs typeface="Lato"/>
                <a:hlinkClick r:id="rId4"/>
              </a:rPr>
              <a:t> CFP Flyer</a:t>
            </a:r>
            <a:r>
              <a:rPr lang="en-US" b="1" i="1" kern="0">
                <a:solidFill>
                  <a:srgbClr val="156082"/>
                </a:solidFill>
                <a:latin typeface="Lato"/>
                <a:ea typeface="Lato"/>
                <a:cs typeface="Lato"/>
              </a:rPr>
              <a:t> </a:t>
            </a:r>
            <a:r>
              <a:rPr lang="en-US" b="1" i="1" kern="0">
                <a:solidFill>
                  <a:srgbClr val="000000"/>
                </a:solidFill>
                <a:latin typeface="Lato"/>
                <a:ea typeface="Lato"/>
                <a:cs typeface="Lato"/>
              </a:rPr>
              <a:t>at meetings, newsletters, chambers, etc.; </a:t>
            </a:r>
            <a:endParaRPr lang="en-US"/>
          </a:p>
          <a:p>
            <a:pPr marL="0" marR="0" lvl="0" indent="0" algn="ctr" defTabSz="914400" rtl="0" eaLnBrk="1" fontAlgn="auto" latinLnBrk="0" hangingPunct="1">
              <a:lnSpc>
                <a:spcPct val="100000"/>
              </a:lnSpc>
              <a:spcBef>
                <a:spcPts val="0"/>
              </a:spcBef>
              <a:spcAft>
                <a:spcPts val="0"/>
              </a:spcAft>
              <a:buClrTx/>
              <a:buSzTx/>
              <a:buFontTx/>
              <a:buNone/>
              <a:tabLst/>
              <a:defRPr/>
            </a:pPr>
            <a:r>
              <a:rPr lang="en-US" b="1" i="1" kern="0">
                <a:solidFill>
                  <a:srgbClr val="000000"/>
                </a:solidFill>
              </a:rPr>
              <a:t>NCTCOG staff available to support local events/outlets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0" cap="none" spc="0" normalizeH="0" baseline="0" noProof="0">
              <a:ln>
                <a:noFill/>
              </a:ln>
              <a:solidFill>
                <a:srgbClr val="000000"/>
              </a:solidFill>
              <a:effectLst/>
              <a:uLnTx/>
              <a:uFillTx/>
              <a:latin typeface="Lato"/>
              <a:ea typeface="+mn-ea"/>
              <a:cs typeface="+mn-cs"/>
            </a:endParaRPr>
          </a:p>
        </p:txBody>
      </p:sp>
      <p:grpSp>
        <p:nvGrpSpPr>
          <p:cNvPr id="7" name="Group 6">
            <a:extLst>
              <a:ext uri="{FF2B5EF4-FFF2-40B4-BE49-F238E27FC236}">
                <a16:creationId xmlns:a16="http://schemas.microsoft.com/office/drawing/2014/main" id="{D3D22A60-C80E-1F13-6378-C8B221B05AFF}"/>
              </a:ext>
            </a:extLst>
          </p:cNvPr>
          <p:cNvGrpSpPr/>
          <p:nvPr/>
        </p:nvGrpSpPr>
        <p:grpSpPr>
          <a:xfrm>
            <a:off x="347260" y="6315328"/>
            <a:ext cx="1270526" cy="432688"/>
            <a:chOff x="1928386" y="6244383"/>
            <a:chExt cx="1270526" cy="432688"/>
          </a:xfrm>
        </p:grpSpPr>
        <p:pic>
          <p:nvPicPr>
            <p:cNvPr id="9" name="Picture 8">
              <a:extLst>
                <a:ext uri="{FF2B5EF4-FFF2-40B4-BE49-F238E27FC236}">
                  <a16:creationId xmlns:a16="http://schemas.microsoft.com/office/drawing/2014/main" id="{2842070C-BA5C-567C-A935-847C4E6BAEF0}"/>
                </a:ext>
              </a:extLst>
            </p:cNvPr>
            <p:cNvPicPr>
              <a:picLocks noChangeAspect="1"/>
            </p:cNvPicPr>
            <p:nvPr/>
          </p:nvPicPr>
          <p:blipFill>
            <a:blip r:embed="rId5"/>
            <a:stretch>
              <a:fillRect/>
            </a:stretch>
          </p:blipFill>
          <p:spPr>
            <a:xfrm>
              <a:off x="2357591" y="6256411"/>
              <a:ext cx="841321" cy="420660"/>
            </a:xfrm>
            <a:prstGeom prst="rect">
              <a:avLst/>
            </a:prstGeom>
          </p:spPr>
        </p:pic>
        <p:pic>
          <p:nvPicPr>
            <p:cNvPr id="12" name="Picture 11">
              <a:extLst>
                <a:ext uri="{FF2B5EF4-FFF2-40B4-BE49-F238E27FC236}">
                  <a16:creationId xmlns:a16="http://schemas.microsoft.com/office/drawing/2014/main" id="{71E157C5-396D-95E2-4823-363E9A06AFE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sp>
        <p:nvSpPr>
          <p:cNvPr id="16" name="TextBox 15">
            <a:extLst>
              <a:ext uri="{FF2B5EF4-FFF2-40B4-BE49-F238E27FC236}">
                <a16:creationId xmlns:a16="http://schemas.microsoft.com/office/drawing/2014/main" id="{5D5DB059-518E-80BA-903C-B710A45DED40}"/>
              </a:ext>
            </a:extLst>
          </p:cNvPr>
          <p:cNvSpPr txBox="1"/>
          <p:nvPr/>
        </p:nvSpPr>
        <p:spPr>
          <a:xfrm>
            <a:off x="228599" y="137160"/>
            <a:ext cx="5572126" cy="538609"/>
          </a:xfrm>
          <a:prstGeom prst="rect">
            <a:avLst/>
          </a:prstGeom>
          <a:noFill/>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00446A"/>
                </a:solidFill>
                <a:effectLst/>
                <a:uLnTx/>
                <a:uFillTx/>
                <a:latin typeface="Lato" panose="020F0502020204030203" pitchFamily="34" charset="0"/>
                <a:ea typeface="+mn-ea"/>
                <a:cs typeface="+mn-cs"/>
              </a:rPr>
              <a:t>Applicant Resources</a:t>
            </a:r>
          </a:p>
        </p:txBody>
      </p:sp>
      <p:sp>
        <p:nvSpPr>
          <p:cNvPr id="5" name="Footer Placeholder 3">
            <a:extLst>
              <a:ext uri="{FF2B5EF4-FFF2-40B4-BE49-F238E27FC236}">
                <a16:creationId xmlns:a16="http://schemas.microsoft.com/office/drawing/2014/main" id="{885B6689-B2BA-DF29-50D0-AC26AAE23C16}"/>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graphicFrame>
        <p:nvGraphicFramePr>
          <p:cNvPr id="3" name="Table 23">
            <a:extLst>
              <a:ext uri="{FF2B5EF4-FFF2-40B4-BE49-F238E27FC236}">
                <a16:creationId xmlns:a16="http://schemas.microsoft.com/office/drawing/2014/main" id="{A6E34662-C981-F648-2AF9-B5075A8DA50F}"/>
              </a:ext>
            </a:extLst>
          </p:cNvPr>
          <p:cNvGraphicFramePr>
            <a:graphicFrameLocks noGrp="1"/>
          </p:cNvGraphicFramePr>
          <p:nvPr>
            <p:extLst>
              <p:ext uri="{D42A27DB-BD31-4B8C-83A1-F6EECF244321}">
                <p14:modId xmlns:p14="http://schemas.microsoft.com/office/powerpoint/2010/main" val="857161661"/>
              </p:ext>
            </p:extLst>
          </p:nvPr>
        </p:nvGraphicFramePr>
        <p:xfrm>
          <a:off x="407448" y="4263372"/>
          <a:ext cx="11508031" cy="2000021"/>
        </p:xfrm>
        <a:graphic>
          <a:graphicData uri="http://schemas.openxmlformats.org/drawingml/2006/table">
            <a:tbl>
              <a:tblPr firstRow="1" bandRow="1">
                <a:tableStyleId>{69012ECD-51FC-41F1-AA8D-1B2483CD663E}</a:tableStyleId>
              </a:tblPr>
              <a:tblGrid>
                <a:gridCol w="5302826">
                  <a:extLst>
                    <a:ext uri="{9D8B030D-6E8A-4147-A177-3AD203B41FA5}">
                      <a16:colId xmlns:a16="http://schemas.microsoft.com/office/drawing/2014/main" val="2195878741"/>
                    </a:ext>
                  </a:extLst>
                </a:gridCol>
                <a:gridCol w="6205205">
                  <a:extLst>
                    <a:ext uri="{9D8B030D-6E8A-4147-A177-3AD203B41FA5}">
                      <a16:colId xmlns:a16="http://schemas.microsoft.com/office/drawing/2014/main" val="1808642125"/>
                    </a:ext>
                  </a:extLst>
                </a:gridCol>
              </a:tblGrid>
              <a:tr h="404901">
                <a:tc>
                  <a:txBody>
                    <a:bodyPr/>
                    <a:lstStyle/>
                    <a:p>
                      <a:pPr algn="ctr"/>
                      <a:r>
                        <a:rPr lang="en-US" sz="2000" b="1" kern="1200">
                          <a:solidFill>
                            <a:schemeClr val="bg1"/>
                          </a:solidFill>
                          <a:latin typeface="Lato" panose="020F0502020204030203" pitchFamily="34" charset="0"/>
                        </a:rPr>
                        <a:t>Milestone</a:t>
                      </a:r>
                      <a:endParaRPr lang="en-US" sz="2000" b="1" kern="1200">
                        <a:solidFill>
                          <a:schemeClr val="bg1"/>
                        </a:solidFill>
                        <a:latin typeface="Lato" panose="020F0502020204030203" pitchFamily="34" charset="0"/>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p>
                      <a:pPr algn="ctr"/>
                      <a:r>
                        <a:rPr lang="en-US" sz="2000">
                          <a:solidFill>
                            <a:schemeClr val="bg1"/>
                          </a:solidFill>
                          <a:latin typeface="Lato" panose="020F0502020204030203" pitchFamily="34" charset="0"/>
                        </a:rPr>
                        <a:t>Date</a:t>
                      </a:r>
                      <a:endParaRPr lang="en-US" sz="2000">
                        <a:solidFill>
                          <a:schemeClr val="bg1"/>
                        </a:solidFill>
                        <a:latin typeface="Lato" panose="020F0502020204030203" pitchFamily="34" charset="0"/>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2012742309"/>
                  </a:ext>
                </a:extLst>
              </a:tr>
              <a:tr h="41664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en-US" sz="1800">
                          <a:latin typeface="Lato" panose="020F0502020204030203" pitchFamily="34" charset="0"/>
                          <a:cs typeface="Arial" panose="020B0604020202020204" pitchFamily="34" charset="0"/>
                        </a:rPr>
                        <a:t>Round 2 Deadline</a:t>
                      </a:r>
                    </a:p>
                  </a:txBody>
                  <a:tcPr marL="50800" marR="50800" marT="50800" marB="50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noProof="0">
                          <a:solidFill>
                            <a:schemeClr val="tx1"/>
                          </a:solidFill>
                          <a:latin typeface="Lato" panose="020F0502020204030203" pitchFamily="34" charset="0"/>
                          <a:ea typeface="+mn-ea"/>
                          <a:cs typeface="+mn-cs"/>
                        </a:rPr>
                        <a:t>Friday, May 15, 2026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kern="1200" noProof="0">
                          <a:solidFill>
                            <a:schemeClr val="tx1"/>
                          </a:solidFill>
                          <a:latin typeface="Lato" panose="020F0502020204030203" pitchFamily="34" charset="0"/>
                          <a:ea typeface="+mn-ea"/>
                          <a:cs typeface="+mn-cs"/>
                        </a:rPr>
                        <a:t>Applications must be received in-hand by 5 PM Central</a:t>
                      </a:r>
                      <a:endParaRPr lang="en-US" sz="1800" b="0" i="1" kern="1200" noProof="0">
                        <a:solidFill>
                          <a:schemeClr val="tx1"/>
                        </a:solidFill>
                        <a:latin typeface="Lato" panose="020F0502020204030203" pitchFamily="34" charset="0"/>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2505653"/>
                  </a:ext>
                </a:extLst>
              </a:tr>
              <a:tr h="41664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en-US" sz="1800">
                          <a:latin typeface="Lato" panose="020F0502020204030203" pitchFamily="34" charset="0"/>
                          <a:cs typeface="Arial" panose="020B0604020202020204" pitchFamily="34" charset="0"/>
                        </a:rPr>
                        <a:t>Subsequent Application Deadlines</a:t>
                      </a:r>
                    </a:p>
                  </a:txBody>
                  <a:tcPr marL="50800" marR="50800" marT="50800" marB="50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noProof="0">
                          <a:solidFill>
                            <a:schemeClr val="tx1"/>
                          </a:solidFill>
                          <a:latin typeface="Lato" panose="020F0502020204030203" pitchFamily="34" charset="0"/>
                          <a:ea typeface="+mn-ea"/>
                          <a:cs typeface="+mn-cs"/>
                        </a:rPr>
                        <a:t>3rd Friday of every month until funds are exhausted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kern="1200" noProof="0">
                          <a:solidFill>
                            <a:schemeClr val="tx1"/>
                          </a:solidFill>
                          <a:latin typeface="Lato" panose="020F0502020204030203" pitchFamily="34" charset="0"/>
                          <a:ea typeface="+mn-ea"/>
                          <a:cs typeface="+mn-cs"/>
                        </a:rPr>
                        <a:t>Applications must be received in-hand by 5 PM Central</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0992393"/>
                  </a:ext>
                </a:extLst>
              </a:tr>
              <a:tr h="32416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en-US" sz="1800">
                          <a:latin typeface="Lato" panose="020F0502020204030203" pitchFamily="34" charset="0"/>
                          <a:cs typeface="Arial" panose="020B0604020202020204" pitchFamily="34" charset="0"/>
                        </a:rPr>
                        <a:t>Deadline for all Project Reimbursement Requests</a:t>
                      </a:r>
                    </a:p>
                  </a:txBody>
                  <a:tcPr marL="50800" marR="50800" marT="50800" marB="50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defTabSz="914400" rtl="0" eaLnBrk="1" latinLnBrk="0" hangingPunct="1">
                        <a:lnSpc>
                          <a:spcPct val="100000"/>
                        </a:lnSpc>
                        <a:spcBef>
                          <a:spcPts val="0"/>
                        </a:spcBef>
                        <a:spcAft>
                          <a:spcPts val="0"/>
                        </a:spcAft>
                        <a:buNone/>
                      </a:pPr>
                      <a:r>
                        <a:rPr lang="en-US" sz="1800" b="0" kern="1200" noProof="0">
                          <a:solidFill>
                            <a:schemeClr val="tx1"/>
                          </a:solidFill>
                          <a:latin typeface="Lato" panose="020F0502020204030203" pitchFamily="34" charset="0"/>
                          <a:ea typeface="+mn-ea"/>
                          <a:cs typeface="+mn-cs"/>
                        </a:rPr>
                        <a:t>Friday, October 29, 2027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7440915"/>
                  </a:ext>
                </a:extLst>
              </a:tr>
            </a:tbl>
          </a:graphicData>
        </a:graphic>
      </p:graphicFrame>
      <p:pic>
        <p:nvPicPr>
          <p:cNvPr id="10" name="Picture 9" descr="A poster of a truck&#10;&#10;AI-generated content may be incorrect.">
            <a:extLst>
              <a:ext uri="{FF2B5EF4-FFF2-40B4-BE49-F238E27FC236}">
                <a16:creationId xmlns:a16="http://schemas.microsoft.com/office/drawing/2014/main" id="{A1A1560B-F09B-0E82-9B02-8E29E6A45130}"/>
              </a:ext>
            </a:extLst>
          </p:cNvPr>
          <p:cNvPicPr>
            <a:picLocks noChangeAspect="1"/>
          </p:cNvPicPr>
          <p:nvPr/>
        </p:nvPicPr>
        <p:blipFill>
          <a:blip r:embed="rId7"/>
          <a:stretch>
            <a:fillRect/>
          </a:stretch>
        </p:blipFill>
        <p:spPr>
          <a:xfrm>
            <a:off x="9214177" y="671707"/>
            <a:ext cx="1536046" cy="2036619"/>
          </a:xfrm>
          <a:prstGeom prst="rect">
            <a:avLst/>
          </a:prstGeom>
        </p:spPr>
      </p:pic>
    </p:spTree>
    <p:extLst>
      <p:ext uri="{BB962C8B-B14F-4D97-AF65-F5344CB8AC3E}">
        <p14:creationId xmlns:p14="http://schemas.microsoft.com/office/powerpoint/2010/main" val="1833617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3C4B8C-8468-4A29-91C4-B74248C4AA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33884-4D56-43DE-8C3B-45475C2919D2}" type="slidenum">
              <a:rPr kumimoji="0" lang="en-US" sz="1200" b="0" i="0" u="none" strike="noStrike" kern="1200" cap="none" spc="0" normalizeH="0" baseline="0" noProof="0" smtClean="0">
                <a:ln>
                  <a:noFill/>
                </a:ln>
                <a:solidFill>
                  <a:prstClr val="black">
                    <a:tint val="82000"/>
                  </a:prstClr>
                </a:solidFill>
                <a:effectLst/>
                <a:uLnTx/>
                <a:uFillTx/>
                <a:latin typeface="Aptos" panose="020B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82000"/>
                </a:prstClr>
              </a:solidFill>
              <a:effectLst/>
              <a:uLnTx/>
              <a:uFillTx/>
              <a:latin typeface="Aptos" panose="020B0004020202020204"/>
              <a:ea typeface="+mn-ea"/>
              <a:cs typeface="+mn-cs"/>
            </a:endParaRPr>
          </a:p>
        </p:txBody>
      </p:sp>
      <p:pic>
        <p:nvPicPr>
          <p:cNvPr id="3" name="Picture 2">
            <a:extLst>
              <a:ext uri="{FF2B5EF4-FFF2-40B4-BE49-F238E27FC236}">
                <a16:creationId xmlns:a16="http://schemas.microsoft.com/office/drawing/2014/main" id="{F4AE51AD-E534-4B2B-B3BA-E662646C4BE0}"/>
              </a:ext>
            </a:extLst>
          </p:cNvPr>
          <p:cNvPicPr>
            <a:picLocks noChangeAspect="1"/>
          </p:cNvPicPr>
          <p:nvPr/>
        </p:nvPicPr>
        <p:blipFill>
          <a:blip r:embed="rId3"/>
          <a:stretch>
            <a:fillRect/>
          </a:stretch>
        </p:blipFill>
        <p:spPr>
          <a:xfrm>
            <a:off x="8651914" y="967934"/>
            <a:ext cx="914479" cy="914479"/>
          </a:xfrm>
          <a:prstGeom prst="rect">
            <a:avLst/>
          </a:prstGeom>
        </p:spPr>
      </p:pic>
      <p:sp>
        <p:nvSpPr>
          <p:cNvPr id="18" name="TextBox 17">
            <a:extLst>
              <a:ext uri="{FF2B5EF4-FFF2-40B4-BE49-F238E27FC236}">
                <a16:creationId xmlns:a16="http://schemas.microsoft.com/office/drawing/2014/main" id="{AE7AE8B5-6F1A-49D5-BE21-C05BC45FE1A2}"/>
              </a:ext>
            </a:extLst>
          </p:cNvPr>
          <p:cNvSpPr txBox="1"/>
          <p:nvPr/>
        </p:nvSpPr>
        <p:spPr>
          <a:xfrm>
            <a:off x="4529573" y="1945768"/>
            <a:ext cx="308122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ato" panose="020F0502020204030203" pitchFamily="34" charset="0"/>
                <a:ea typeface="+mn-ea"/>
                <a:cs typeface="+mn-cs"/>
              </a:rPr>
              <a:t>Savana Nance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ato" panose="020F0502020204030203" pitchFamily="34" charset="0"/>
                <a:ea typeface="+mn-ea"/>
                <a:cs typeface="+mn-cs"/>
              </a:rPr>
              <a:t>Principal Air Quality Planner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Lato" panose="020F0502020204030203" pitchFamily="34" charset="0"/>
              </a:rPr>
              <a:t>Vehicle Initiatives</a:t>
            </a:r>
            <a:endParaRPr kumimoji="0" lang="en-US" sz="18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6082"/>
                </a:solidFill>
                <a:effectLst/>
                <a:uLnTx/>
                <a:uFillTx/>
                <a:latin typeface="Lato" panose="020F0502020204030203" pitchFamily="34" charset="0"/>
                <a:ea typeface="+mn-ea"/>
                <a:cs typeface="+mn-cs"/>
                <a:hlinkClick r:id="rId4">
                  <a:extLst>
                    <a:ext uri="{A12FA001-AC4F-418D-AE19-62706E023703}">
                      <ahyp:hlinkClr xmlns:ahyp="http://schemas.microsoft.com/office/drawing/2018/hyperlinkcolor" val="tx"/>
                    </a:ext>
                  </a:extLst>
                </a:hlinkClick>
              </a:rPr>
              <a:t>snance@nctcog.org</a:t>
            </a:r>
            <a:r>
              <a:rPr kumimoji="0" lang="en-US" sz="1800" b="0" i="0" u="none" strike="noStrike" kern="1200" cap="none" spc="0" normalizeH="0" baseline="0" noProof="0">
                <a:ln>
                  <a:noFill/>
                </a:ln>
                <a:solidFill>
                  <a:srgbClr val="156082"/>
                </a:solidFill>
                <a:effectLst/>
                <a:uLnTx/>
                <a:uFillTx/>
                <a:latin typeface="Lato" panose="020F05020202040302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ato" panose="020F0502020204030203" pitchFamily="34" charset="0"/>
                <a:ea typeface="+mn-ea"/>
                <a:cs typeface="+mn-cs"/>
              </a:rPr>
              <a:t>682-433-0488</a:t>
            </a:r>
          </a:p>
        </p:txBody>
      </p:sp>
      <p:pic>
        <p:nvPicPr>
          <p:cNvPr id="20" name="Picture 19">
            <a:extLst>
              <a:ext uri="{FF2B5EF4-FFF2-40B4-BE49-F238E27FC236}">
                <a16:creationId xmlns:a16="http://schemas.microsoft.com/office/drawing/2014/main" id="{496AFF30-CDCE-4132-A1AA-845E6D142874}"/>
              </a:ext>
            </a:extLst>
          </p:cNvPr>
          <p:cNvPicPr>
            <a:picLocks noChangeAspect="1"/>
          </p:cNvPicPr>
          <p:nvPr/>
        </p:nvPicPr>
        <p:blipFill>
          <a:blip r:embed="rId3"/>
          <a:stretch>
            <a:fillRect/>
          </a:stretch>
        </p:blipFill>
        <p:spPr>
          <a:xfrm>
            <a:off x="2657711" y="964625"/>
            <a:ext cx="914479" cy="914479"/>
          </a:xfrm>
          <a:prstGeom prst="rect">
            <a:avLst/>
          </a:prstGeom>
        </p:spPr>
      </p:pic>
      <p:sp>
        <p:nvSpPr>
          <p:cNvPr id="21" name="TextBox 20">
            <a:extLst>
              <a:ext uri="{FF2B5EF4-FFF2-40B4-BE49-F238E27FC236}">
                <a16:creationId xmlns:a16="http://schemas.microsoft.com/office/drawing/2014/main" id="{2D5E84B5-DAE1-4EC7-82A4-4EBCAF689951}"/>
              </a:ext>
            </a:extLst>
          </p:cNvPr>
          <p:cNvSpPr txBox="1"/>
          <p:nvPr/>
        </p:nvSpPr>
        <p:spPr>
          <a:xfrm>
            <a:off x="1560269" y="1944566"/>
            <a:ext cx="308122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ato" panose="020F0502020204030203" pitchFamily="34" charset="0"/>
                <a:ea typeface="+mn-ea"/>
                <a:cs typeface="+mn-cs"/>
              </a:rPr>
              <a:t>Lori Clark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ato" panose="020F0502020204030203" pitchFamily="34" charset="0"/>
                <a:ea typeface="+mn-ea"/>
                <a:cs typeface="+mn-cs"/>
              </a:rPr>
              <a:t>Senior Program Manager &amp; DFW Clean Cities 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6082"/>
                </a:solidFill>
                <a:effectLst/>
                <a:uLnTx/>
                <a:uFillTx/>
                <a:latin typeface="Lato" panose="020F0502020204030203" pitchFamily="34" charset="0"/>
                <a:ea typeface="+mn-ea"/>
                <a:cs typeface="+mn-cs"/>
                <a:hlinkClick r:id="rId5">
                  <a:extLst>
                    <a:ext uri="{A12FA001-AC4F-418D-AE19-62706E023703}">
                      <ahyp:hlinkClr xmlns:ahyp="http://schemas.microsoft.com/office/drawing/2018/hyperlinkcolor" val="tx"/>
                    </a:ext>
                  </a:extLst>
                </a:hlinkClick>
              </a:rPr>
              <a:t>LClark@nctcog.org</a:t>
            </a:r>
            <a:r>
              <a:rPr kumimoji="0" lang="en-US" sz="1800" b="0" i="0" u="none" strike="noStrike" kern="1200" cap="none" spc="0" normalizeH="0" baseline="0" noProof="0">
                <a:ln>
                  <a:noFill/>
                </a:ln>
                <a:solidFill>
                  <a:srgbClr val="156082"/>
                </a:solidFill>
                <a:effectLst/>
                <a:uLnTx/>
                <a:uFillTx/>
                <a:latin typeface="Lato" panose="020F05020202040302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ato" panose="020F0502020204030203" pitchFamily="34" charset="0"/>
                <a:ea typeface="+mn-ea"/>
                <a:cs typeface="+mn-cs"/>
              </a:rPr>
              <a:t>817-695-9232</a:t>
            </a:r>
          </a:p>
        </p:txBody>
      </p:sp>
      <p:pic>
        <p:nvPicPr>
          <p:cNvPr id="22" name="Picture 21">
            <a:extLst>
              <a:ext uri="{FF2B5EF4-FFF2-40B4-BE49-F238E27FC236}">
                <a16:creationId xmlns:a16="http://schemas.microsoft.com/office/drawing/2014/main" id="{D1E63560-6213-447B-B4E4-9E317724CB5D}"/>
              </a:ext>
            </a:extLst>
          </p:cNvPr>
          <p:cNvPicPr>
            <a:picLocks noChangeAspect="1"/>
          </p:cNvPicPr>
          <p:nvPr/>
        </p:nvPicPr>
        <p:blipFill>
          <a:blip r:embed="rId3"/>
          <a:stretch>
            <a:fillRect/>
          </a:stretch>
        </p:blipFill>
        <p:spPr>
          <a:xfrm>
            <a:off x="5612946" y="964625"/>
            <a:ext cx="914479" cy="914479"/>
          </a:xfrm>
          <a:prstGeom prst="rect">
            <a:avLst/>
          </a:prstGeom>
        </p:spPr>
      </p:pic>
      <p:sp>
        <p:nvSpPr>
          <p:cNvPr id="23" name="TextBox 22">
            <a:extLst>
              <a:ext uri="{FF2B5EF4-FFF2-40B4-BE49-F238E27FC236}">
                <a16:creationId xmlns:a16="http://schemas.microsoft.com/office/drawing/2014/main" id="{5AC45F87-3B3E-4C04-B082-DEE9F4495268}"/>
              </a:ext>
            </a:extLst>
          </p:cNvPr>
          <p:cNvSpPr txBox="1"/>
          <p:nvPr/>
        </p:nvSpPr>
        <p:spPr>
          <a:xfrm>
            <a:off x="7572415" y="1944566"/>
            <a:ext cx="308122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ato" panose="020F0502020204030203" pitchFamily="34" charset="0"/>
                <a:ea typeface="+mn-ea"/>
                <a:cs typeface="+mn-cs"/>
              </a:rPr>
              <a:t>Jared Wright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Lato" panose="020F0502020204030203" pitchFamily="34" charset="0"/>
              </a:rPr>
              <a:t>Principal</a:t>
            </a:r>
            <a:r>
              <a:rPr kumimoji="0" lang="en-US" sz="1800" b="0" i="0" u="none" strike="noStrike" kern="1200" cap="none" spc="0" normalizeH="0" baseline="0" noProof="0">
                <a:ln>
                  <a:noFill/>
                </a:ln>
                <a:solidFill>
                  <a:prstClr val="black"/>
                </a:solidFill>
                <a:effectLst/>
                <a:uLnTx/>
                <a:uFillTx/>
                <a:latin typeface="Lato" panose="020F0502020204030203" pitchFamily="34" charset="0"/>
                <a:ea typeface="+mn-ea"/>
                <a:cs typeface="+mn-cs"/>
              </a:rPr>
              <a:t> Air Quality Planner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Lato" panose="020F0502020204030203" pitchFamily="34" charset="0"/>
              </a:rPr>
              <a:t>Infrastructure Initiatives</a:t>
            </a:r>
            <a:endParaRPr kumimoji="0" lang="en-US" sz="18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6082"/>
                </a:solidFill>
                <a:effectLst/>
                <a:uLnTx/>
                <a:uFillTx/>
                <a:latin typeface="Lato" panose="020F0502020204030203" pitchFamily="34" charset="0"/>
                <a:ea typeface="+mn-ea"/>
                <a:cs typeface="+mn-cs"/>
                <a:hlinkClick r:id="rId6">
                  <a:extLst>
                    <a:ext uri="{A12FA001-AC4F-418D-AE19-62706E023703}">
                      <ahyp:hlinkClr xmlns:ahyp="http://schemas.microsoft.com/office/drawing/2018/hyperlinkcolor" val="tx"/>
                    </a:ext>
                  </a:extLst>
                </a:hlinkClick>
              </a:rPr>
              <a:t>jwright@nctcog.org</a:t>
            </a:r>
            <a:r>
              <a:rPr kumimoji="0" lang="en-US" sz="1800" b="0" i="0" u="none" strike="noStrike" kern="1200" cap="none" spc="0" normalizeH="0" baseline="0" noProof="0">
                <a:ln>
                  <a:noFill/>
                </a:ln>
                <a:solidFill>
                  <a:srgbClr val="156082"/>
                </a:solidFill>
                <a:effectLst/>
                <a:uLnTx/>
                <a:uFillTx/>
                <a:latin typeface="Lato" panose="020F05020202040302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ato" panose="020F0502020204030203" pitchFamily="34" charset="0"/>
                <a:ea typeface="+mn-ea"/>
                <a:cs typeface="+mn-cs"/>
              </a:rPr>
              <a:t>817-608-2374</a:t>
            </a:r>
          </a:p>
        </p:txBody>
      </p:sp>
      <p:sp>
        <p:nvSpPr>
          <p:cNvPr id="2" name="Footer Placeholder 2">
            <a:extLst>
              <a:ext uri="{FF2B5EF4-FFF2-40B4-BE49-F238E27FC236}">
                <a16:creationId xmlns:a16="http://schemas.microsoft.com/office/drawing/2014/main" id="{183DF990-05CE-5CD4-DBED-76077B5F39FC}"/>
              </a:ext>
            </a:extLst>
          </p:cNvPr>
          <p:cNvSpPr txBox="1">
            <a:spLocks/>
          </p:cNvSpPr>
          <p:nvPr/>
        </p:nvSpPr>
        <p:spPr>
          <a:xfrm>
            <a:off x="1704109" y="6441018"/>
            <a:ext cx="6906491"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A72E">
                  <a:lumMod val="50000"/>
                </a:srgbClr>
              </a:solidFill>
              <a:effectLst/>
              <a:uLnTx/>
              <a:uFillTx/>
              <a:latin typeface="Aptos" panose="020B0004020202020204"/>
              <a:ea typeface="+mn-ea"/>
              <a:cs typeface="+mn-cs"/>
            </a:endParaRPr>
          </a:p>
        </p:txBody>
      </p:sp>
      <p:sp>
        <p:nvSpPr>
          <p:cNvPr id="29" name="TextBox 28">
            <a:extLst>
              <a:ext uri="{FF2B5EF4-FFF2-40B4-BE49-F238E27FC236}">
                <a16:creationId xmlns:a16="http://schemas.microsoft.com/office/drawing/2014/main" id="{AA38B60E-D60B-68C8-74BB-D88273AB7353}"/>
              </a:ext>
            </a:extLst>
          </p:cNvPr>
          <p:cNvSpPr txBox="1"/>
          <p:nvPr/>
        </p:nvSpPr>
        <p:spPr>
          <a:xfrm>
            <a:off x="228600" y="137160"/>
            <a:ext cx="10047792" cy="661720"/>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00446A"/>
                </a:solidFill>
                <a:effectLst/>
                <a:uLnTx/>
                <a:uFillTx/>
                <a:latin typeface="Lato" panose="020F0502020204030203" pitchFamily="34" charset="0"/>
                <a:ea typeface="+mn-ea"/>
                <a:cs typeface="+mn-cs"/>
              </a:rPr>
              <a:t>Contact</a:t>
            </a:r>
            <a:r>
              <a:rPr kumimoji="0" lang="en-US" sz="4000" b="0" i="0" u="none" strike="noStrike" kern="1200" cap="none" spc="0" normalizeH="0" baseline="0" noProof="0">
                <a:ln>
                  <a:noFill/>
                </a:ln>
                <a:solidFill>
                  <a:srgbClr val="00446A"/>
                </a:solidFill>
                <a:effectLst/>
                <a:uLnTx/>
                <a:uFillTx/>
                <a:latin typeface="Lato" panose="020F0502020204030203" pitchFamily="34" charset="0"/>
                <a:ea typeface="+mn-ea"/>
                <a:cs typeface="+mn-cs"/>
              </a:rPr>
              <a:t> Us</a:t>
            </a:r>
          </a:p>
        </p:txBody>
      </p:sp>
      <p:pic>
        <p:nvPicPr>
          <p:cNvPr id="10" name="Picture 9">
            <a:extLst>
              <a:ext uri="{FF2B5EF4-FFF2-40B4-BE49-F238E27FC236}">
                <a16:creationId xmlns:a16="http://schemas.microsoft.com/office/drawing/2014/main" id="{3628AA7B-0121-6685-0EF5-295A246CB5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192" y="6372783"/>
            <a:ext cx="786077" cy="393038"/>
          </a:xfrm>
          <a:prstGeom prst="rect">
            <a:avLst/>
          </a:prstGeom>
        </p:spPr>
      </p:pic>
      <p:pic>
        <p:nvPicPr>
          <p:cNvPr id="12" name="Picture 11" descr="A blue circle with white text and a city skyline&#10;&#10;AI-generated content may be incorrect.">
            <a:extLst>
              <a:ext uri="{FF2B5EF4-FFF2-40B4-BE49-F238E27FC236}">
                <a16:creationId xmlns:a16="http://schemas.microsoft.com/office/drawing/2014/main" id="{263DD3F1-6D19-C530-A1E4-5CBB845D0A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99" y="6353175"/>
            <a:ext cx="428003" cy="409575"/>
          </a:xfrm>
          <a:prstGeom prst="rect">
            <a:avLst/>
          </a:prstGeom>
        </p:spPr>
      </p:pic>
      <p:cxnSp>
        <p:nvCxnSpPr>
          <p:cNvPr id="14" name="Straight Connector 13">
            <a:extLst>
              <a:ext uri="{FF2B5EF4-FFF2-40B4-BE49-F238E27FC236}">
                <a16:creationId xmlns:a16="http://schemas.microsoft.com/office/drawing/2014/main" id="{422E028D-81B0-BA06-5462-4C6C62D35FFF}"/>
              </a:ext>
            </a:extLst>
          </p:cNvPr>
          <p:cNvCxnSpPr>
            <a:cxnSpLocks/>
          </p:cNvCxnSpPr>
          <p:nvPr/>
        </p:nvCxnSpPr>
        <p:spPr>
          <a:xfrm flipV="1">
            <a:off x="597305" y="3728693"/>
            <a:ext cx="10991384" cy="2403"/>
          </a:xfrm>
          <a:prstGeom prst="line">
            <a:avLst/>
          </a:prstGeom>
          <a:noFill/>
          <a:ln w="12700" cap="flat" cmpd="sng" algn="ctr">
            <a:solidFill>
              <a:srgbClr val="E97132"/>
            </a:solidFill>
            <a:prstDash val="solid"/>
            <a:miter lim="800000"/>
          </a:ln>
          <a:effectLst/>
        </p:spPr>
      </p:cxnSp>
      <p:sp>
        <p:nvSpPr>
          <p:cNvPr id="15" name="TextBox 14">
            <a:extLst>
              <a:ext uri="{FF2B5EF4-FFF2-40B4-BE49-F238E27FC236}">
                <a16:creationId xmlns:a16="http://schemas.microsoft.com/office/drawing/2014/main" id="{869C557C-08B2-1980-AA46-F1507D96BECE}"/>
              </a:ext>
            </a:extLst>
          </p:cNvPr>
          <p:cNvSpPr txBox="1"/>
          <p:nvPr/>
        </p:nvSpPr>
        <p:spPr>
          <a:xfrm>
            <a:off x="3704591" y="4279345"/>
            <a:ext cx="8425990" cy="1200329"/>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80808"/>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080808"/>
                </a:solidFill>
                <a:effectLst/>
                <a:uLnTx/>
                <a:uFillTx/>
              </a:rPr>
              <a:t>Stay Informed of Other Funding/Events Related to Alternative Fuel Vehicles: 	</a:t>
            </a:r>
            <a:r>
              <a:rPr kumimoji="0" lang="en-US" sz="1800" b="0" i="0" u="none" strike="noStrike" kern="0" cap="none" spc="0" normalizeH="0" baseline="0" noProof="0">
                <a:ln>
                  <a:noFill/>
                </a:ln>
                <a:solidFill>
                  <a:srgbClr val="156082"/>
                </a:solidFill>
                <a:effectLst/>
                <a:uLnTx/>
                <a:uFillTx/>
                <a:hlinkClick r:id="rId9">
                  <a:extLst>
                    <a:ext uri="{A12FA001-AC4F-418D-AE19-62706E023703}">
                      <ahyp:hlinkClr xmlns:ahyp="http://schemas.microsoft.com/office/drawing/2018/hyperlinkcolor" val="tx"/>
                    </a:ext>
                  </a:extLst>
                </a:hlinkClick>
              </a:rPr>
              <a:t>www.nctcog.org/stay-informed</a:t>
            </a:r>
            <a:r>
              <a:rPr kumimoji="0" lang="en-US" sz="1800" b="0" i="0" u="none" strike="noStrike" kern="0" cap="none" spc="0" normalizeH="0" baseline="0" noProof="0">
                <a:ln>
                  <a:noFill/>
                </a:ln>
                <a:solidFill>
                  <a:srgbClr val="156082"/>
                </a:solidFill>
                <a:effectLst/>
                <a:uLnTx/>
                <a:uFillTx/>
              </a:rPr>
              <a:t> </a:t>
            </a:r>
            <a:endParaRPr lang="en-US" sz="1800" b="0" i="0" u="none" strike="noStrike" kern="0" cap="none" spc="0" normalizeH="0" baseline="0" noProof="0">
              <a:ln>
                <a:noFill/>
              </a:ln>
              <a:solidFill>
                <a:srgbClr val="15608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i="1" u="none" strike="noStrike" kern="0" cap="none" spc="0" normalizeH="0" baseline="0" noProof="0">
                <a:ln>
                  <a:noFill/>
                </a:ln>
                <a:solidFill>
                  <a:srgbClr val="080808"/>
                </a:solidFill>
                <a:effectLst/>
                <a:uLnTx/>
                <a:uFillTx/>
              </a:rPr>
              <a:t>	Select “Dallas-Fort Worth Clean Cities” </a:t>
            </a:r>
            <a:r>
              <a:rPr kumimoji="0" lang="en-US" sz="1800" i="0" u="none" strike="noStrike" kern="0" cap="none" spc="0" normalizeH="0" baseline="0" noProof="0">
                <a:ln>
                  <a:noFill/>
                </a:ln>
                <a:solidFill>
                  <a:srgbClr val="080808"/>
                </a:solidFill>
                <a:effectLst/>
                <a:uLnTx/>
                <a:uFillTx/>
              </a:rPr>
              <a:t>and</a:t>
            </a:r>
            <a:r>
              <a:rPr kumimoji="0" lang="en-US" sz="1800" i="1" u="none" strike="noStrike" kern="0" cap="none" spc="0" normalizeH="0" baseline="0" noProof="0">
                <a:ln>
                  <a:noFill/>
                </a:ln>
                <a:solidFill>
                  <a:srgbClr val="080808"/>
                </a:solidFill>
                <a:effectLst/>
                <a:uLnTx/>
                <a:uFillTx/>
              </a:rPr>
              <a:t> “Air Quality Funding Update”</a:t>
            </a:r>
          </a:p>
        </p:txBody>
      </p:sp>
      <p:sp>
        <p:nvSpPr>
          <p:cNvPr id="17" name="TextBox 16">
            <a:extLst>
              <a:ext uri="{FF2B5EF4-FFF2-40B4-BE49-F238E27FC236}">
                <a16:creationId xmlns:a16="http://schemas.microsoft.com/office/drawing/2014/main" id="{A8426DE5-D3EE-78C3-871E-6D0C58D32AB7}"/>
              </a:ext>
            </a:extLst>
          </p:cNvPr>
          <p:cNvSpPr txBox="1"/>
          <p:nvPr/>
        </p:nvSpPr>
        <p:spPr>
          <a:xfrm>
            <a:off x="364789" y="4840879"/>
            <a:ext cx="3289455" cy="4001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383838"/>
                </a:solidFill>
                <a:effectLst/>
                <a:uLnTx/>
                <a:uFillTx/>
              </a:rPr>
              <a:t>cleancities@nctcog.org</a:t>
            </a:r>
          </a:p>
        </p:txBody>
      </p:sp>
      <p:pic>
        <p:nvPicPr>
          <p:cNvPr id="24" name="Graphic 23" descr="Envelope with solid fill">
            <a:extLst>
              <a:ext uri="{FF2B5EF4-FFF2-40B4-BE49-F238E27FC236}">
                <a16:creationId xmlns:a16="http://schemas.microsoft.com/office/drawing/2014/main" id="{D613F101-3F98-0F96-87BE-71E4F6487C5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96667" y="4333661"/>
            <a:ext cx="625700" cy="625700"/>
          </a:xfrm>
          <a:prstGeom prst="rect">
            <a:avLst/>
          </a:prstGeom>
        </p:spPr>
      </p:pic>
    </p:spTree>
    <p:extLst>
      <p:ext uri="{BB962C8B-B14F-4D97-AF65-F5344CB8AC3E}">
        <p14:creationId xmlns:p14="http://schemas.microsoft.com/office/powerpoint/2010/main" val="110684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12A950-2EA2-43F3-925C-F0AEA91A7F6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4771B-AE04-41F8-8441-EC7D184086A2}" type="slidenum">
              <a:rPr kumimoji="0" lang="en-US" sz="1200" b="0" i="0" u="none" strike="noStrike" kern="1200" cap="none" spc="0" normalizeH="0" baseline="0" noProof="0" smtClean="0">
                <a:ln>
                  <a:noFill/>
                </a:ln>
                <a:solidFill>
                  <a:srgbClr val="E2EFEF">
                    <a:lumMod val="25000"/>
                  </a:srgbClr>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E2EFEF">
                  <a:lumMod val="25000"/>
                </a:srgbClr>
              </a:solidFill>
              <a:effectLst/>
              <a:uLnTx/>
              <a:uFillTx/>
              <a:latin typeface="Lato"/>
              <a:ea typeface="+mn-ea"/>
              <a:cs typeface="+mn-cs"/>
            </a:endParaRPr>
          </a:p>
        </p:txBody>
      </p:sp>
      <p:sp>
        <p:nvSpPr>
          <p:cNvPr id="10" name="TextBox 2">
            <a:extLst>
              <a:ext uri="{FF2B5EF4-FFF2-40B4-BE49-F238E27FC236}">
                <a16:creationId xmlns:a16="http://schemas.microsoft.com/office/drawing/2014/main" id="{D063BB56-B08A-7D0E-2946-C506D7121DCE}"/>
              </a:ext>
            </a:extLst>
          </p:cNvPr>
          <p:cNvSpPr txBox="1"/>
          <p:nvPr/>
        </p:nvSpPr>
        <p:spPr>
          <a:xfrm>
            <a:off x="6264988" y="896569"/>
            <a:ext cx="5827251" cy="126188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Lato"/>
                <a:ea typeface="Lato"/>
                <a:cs typeface="Lato"/>
              </a:rPr>
              <a:t>Vehicle Miles Traveled (VMT) Versus Nitrogen Oxides (NO</a:t>
            </a:r>
            <a:r>
              <a:rPr kumimoji="0" lang="en-US" sz="2000" b="1" i="0" u="none" strike="noStrike" kern="1200" cap="none" spc="0" normalizeH="0" baseline="-25000" noProof="0">
                <a:ln>
                  <a:noFill/>
                </a:ln>
                <a:solidFill>
                  <a:srgbClr val="000000"/>
                </a:solidFill>
                <a:effectLst/>
                <a:uLnTx/>
                <a:uFillTx/>
                <a:latin typeface="Lato"/>
                <a:ea typeface="Lato"/>
                <a:cs typeface="Lato"/>
              </a:rPr>
              <a:t>X</a:t>
            </a:r>
            <a:r>
              <a:rPr kumimoji="0" lang="en-US" sz="2000" b="1" i="0" u="none" strike="noStrike" kern="1200" cap="none" spc="0" normalizeH="0" baseline="0" noProof="0">
                <a:ln>
                  <a:noFill/>
                </a:ln>
                <a:solidFill>
                  <a:srgbClr val="000000"/>
                </a:solidFill>
                <a:effectLst/>
                <a:uLnTx/>
                <a:uFillTx/>
                <a:latin typeface="Lato"/>
                <a:ea typeface="Lato"/>
                <a:cs typeface="Lato"/>
              </a:rPr>
              <a:t>) Contribution by On-Road Vehicle Type in Dallas-Fort Worth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Lato"/>
                <a:ea typeface="Lato"/>
                <a:cs typeface="Lato"/>
              </a:rPr>
              <a:t>Analysis Year 2026</a:t>
            </a:r>
          </a:p>
        </p:txBody>
      </p:sp>
      <p:sp>
        <p:nvSpPr>
          <p:cNvPr id="7" name="TextBox 6">
            <a:extLst>
              <a:ext uri="{FF2B5EF4-FFF2-40B4-BE49-F238E27FC236}">
                <a16:creationId xmlns:a16="http://schemas.microsoft.com/office/drawing/2014/main" id="{B190CBC8-8294-62EF-3E34-BED027E5C006}"/>
              </a:ext>
            </a:extLst>
          </p:cNvPr>
          <p:cNvSpPr txBox="1"/>
          <p:nvPr/>
        </p:nvSpPr>
        <p:spPr>
          <a:xfrm>
            <a:off x="223442" y="729301"/>
            <a:ext cx="5956748" cy="4524315"/>
          </a:xfrm>
          <a:prstGeom prst="rect">
            <a:avLst/>
          </a:prstGeom>
          <a:noFill/>
        </p:spPr>
        <p:txBody>
          <a:bodyPr wrap="square" lIns="91440" tIns="45720" rIns="91440" bIns="45720" anchor="t">
            <a:sp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80808"/>
              </a:solidFill>
              <a:effectLst/>
              <a:uLnTx/>
              <a:uFillTx/>
              <a:latin typeface="Lato"/>
              <a:ea typeface="+mn-ea"/>
              <a:cs typeface="+mn-cs"/>
            </a:endParaRPr>
          </a:p>
          <a:p>
            <a:pPr marR="0" lvl="0" algn="l" defTabSz="914400" rtl="0" eaLnBrk="1" fontAlgn="base"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80808"/>
                </a:solidFill>
                <a:effectLst/>
                <a:uLnTx/>
                <a:uFillTx/>
                <a:latin typeface="Lato"/>
                <a:ea typeface="+mn-ea"/>
                <a:cs typeface="+mn-cs"/>
              </a:rPr>
              <a:t>Current Ozone design value of </a:t>
            </a:r>
            <a:r>
              <a:rPr lang="en-US" sz="2000" b="1">
                <a:solidFill>
                  <a:srgbClr val="080808"/>
                </a:solidFill>
                <a:latin typeface="Lato"/>
              </a:rPr>
              <a:t>76</a:t>
            </a:r>
            <a:r>
              <a:rPr kumimoji="0" lang="en-US" sz="2000" b="1" i="0" u="none" strike="noStrike" kern="1200" cap="none" spc="0" normalizeH="0" baseline="0" noProof="0">
                <a:ln>
                  <a:noFill/>
                </a:ln>
                <a:solidFill>
                  <a:srgbClr val="080808"/>
                </a:solidFill>
                <a:effectLst/>
                <a:uLnTx/>
                <a:uFillTx/>
                <a:latin typeface="Lato"/>
                <a:ea typeface="+mn-ea"/>
                <a:cs typeface="+mn-cs"/>
              </a:rPr>
              <a:t> ppb* continues  to exceed the EPA standard</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srgbClr val="080808"/>
              </a:solidFill>
              <a:effectLst/>
              <a:uLnTx/>
              <a:uFillTx/>
              <a:latin typeface="Lato"/>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srgbClr val="080808"/>
              </a:solidFill>
              <a:effectLst/>
              <a:uLnTx/>
              <a:uFillTx/>
              <a:latin typeface="Lato"/>
              <a:ea typeface="+mn-ea"/>
              <a:cs typeface="+mn-cs"/>
            </a:endParaRPr>
          </a:p>
          <a:p>
            <a:pPr marR="0" lvl="0" algn="l" defTabSz="914400" rtl="0" eaLnBrk="1" fontAlgn="base"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80808"/>
                </a:solidFill>
                <a:effectLst/>
                <a:uLnTx/>
                <a:uFillTx/>
                <a:latin typeface="Lato"/>
                <a:ea typeface="+mn-ea"/>
                <a:cs typeface="+mn-cs"/>
              </a:rPr>
              <a:t>Heavy-duty diesel vehicles have disproportionate impact on regional air quality</a:t>
            </a:r>
          </a:p>
          <a:p>
            <a:pPr marR="0" lvl="0" algn="l" defTabSz="914400" rtl="0" eaLnBrk="1" fontAlgn="base" latinLnBrk="0" hangingPunct="1">
              <a:lnSpc>
                <a:spcPct val="100000"/>
              </a:lnSpc>
              <a:spcBef>
                <a:spcPts val="0"/>
              </a:spcBef>
              <a:spcAft>
                <a:spcPts val="0"/>
              </a:spcAft>
              <a:buClrTx/>
              <a:buSzTx/>
              <a:tabLst/>
              <a:defRPr/>
            </a:pPr>
            <a:endParaRPr lang="en-US" sz="2000" b="1">
              <a:solidFill>
                <a:srgbClr val="080808"/>
              </a:solidFill>
              <a:latin typeface="Lato"/>
            </a:endParaRPr>
          </a:p>
          <a:p>
            <a:pPr marR="0" lvl="0" algn="l" defTabSz="914400" rtl="0" eaLnBrk="1" fontAlgn="base" latinLnBrk="0" hangingPunct="1">
              <a:lnSpc>
                <a:spcPct val="100000"/>
              </a:lnSpc>
              <a:spcBef>
                <a:spcPts val="0"/>
              </a:spcBef>
              <a:spcAft>
                <a:spcPts val="0"/>
              </a:spcAft>
              <a:buClrTx/>
              <a:buSzTx/>
              <a:tabLst/>
              <a:defRPr/>
            </a:pPr>
            <a:endParaRPr lang="en-US" sz="2000" b="1">
              <a:solidFill>
                <a:srgbClr val="080808"/>
              </a:solidFill>
              <a:latin typeface="Lato"/>
            </a:endParaRPr>
          </a:p>
          <a:p>
            <a:pPr marR="0" lvl="0" algn="l" defTabSz="914400" rtl="0" eaLnBrk="1" fontAlgn="base"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080808"/>
                </a:solidFill>
                <a:effectLst/>
                <a:uLnTx/>
                <a:uFillTx/>
                <a:latin typeface="Lato"/>
                <a:ea typeface="+mn-ea"/>
                <a:cs typeface="+mn-cs"/>
              </a:rPr>
              <a:t>Industry trends put California and Texas at the top of the priority list for new deployments (both trucks and infrastructure)</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srgbClr val="080808"/>
              </a:solidFill>
              <a:effectLst/>
              <a:uLnTx/>
              <a:uFillTx/>
              <a:latin typeface="Lato"/>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80808"/>
              </a:solidFill>
              <a:effectLst/>
              <a:uLnTx/>
              <a:uFillTx/>
              <a:latin typeface="Lato"/>
              <a:ea typeface="+mn-ea"/>
              <a:cs typeface="+mn-cs"/>
            </a:endParaRPr>
          </a:p>
        </p:txBody>
      </p:sp>
      <p:sp>
        <p:nvSpPr>
          <p:cNvPr id="17" name="TextBox 16">
            <a:extLst>
              <a:ext uri="{FF2B5EF4-FFF2-40B4-BE49-F238E27FC236}">
                <a16:creationId xmlns:a16="http://schemas.microsoft.com/office/drawing/2014/main" id="{5D9C5AB7-DE7C-6DAF-7E36-173D1840DEAB}"/>
              </a:ext>
            </a:extLst>
          </p:cNvPr>
          <p:cNvSpPr txBox="1"/>
          <p:nvPr/>
        </p:nvSpPr>
        <p:spPr>
          <a:xfrm>
            <a:off x="228600" y="137160"/>
            <a:ext cx="9589168" cy="584775"/>
          </a:xfrm>
          <a:prstGeom prst="rect">
            <a:avLst/>
          </a:prstGeom>
          <a:noFill/>
        </p:spPr>
        <p:txBody>
          <a:bodyPr wrap="square" t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00446A"/>
                </a:solidFill>
                <a:effectLst/>
                <a:uLnTx/>
                <a:uFillTx/>
                <a:latin typeface="Lato" panose="020F0502020204030203" pitchFamily="34" charset="0"/>
                <a:ea typeface="+mn-ea"/>
                <a:cs typeface="+mn-cs"/>
              </a:rPr>
              <a:t>Regional Importance of Zero-Emissions Freight</a:t>
            </a:r>
          </a:p>
        </p:txBody>
      </p:sp>
      <p:sp>
        <p:nvSpPr>
          <p:cNvPr id="5" name="TextBox 4">
            <a:extLst>
              <a:ext uri="{FF2B5EF4-FFF2-40B4-BE49-F238E27FC236}">
                <a16:creationId xmlns:a16="http://schemas.microsoft.com/office/drawing/2014/main" id="{CF556AE7-DC08-4008-64EB-E4F2880FCBB0}"/>
              </a:ext>
            </a:extLst>
          </p:cNvPr>
          <p:cNvSpPr txBox="1"/>
          <p:nvPr/>
        </p:nvSpPr>
        <p:spPr>
          <a:xfrm>
            <a:off x="223441" y="4930306"/>
            <a:ext cx="614130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Lato" panose="020F0502020204030203" pitchFamily="34" charset="0"/>
                <a:ea typeface="+mn-ea"/>
                <a:cs typeface="+mn-cs"/>
              </a:rPr>
              <a:t>For more information on North Texas Air Quality, check out the 2025 AQ Handbook at: </a:t>
            </a:r>
            <a:r>
              <a:rPr kumimoji="0" lang="en-US" sz="2000" b="0" i="1" u="none" strike="noStrike" kern="1200" cap="none" spc="0" normalizeH="0" baseline="0" noProof="0">
                <a:ln>
                  <a:noFill/>
                </a:ln>
                <a:solidFill>
                  <a:srgbClr val="007EB1"/>
                </a:solidFill>
                <a:effectLst/>
                <a:uLnTx/>
                <a:uFillTx/>
                <a:latin typeface="Lato" panose="020F0502020204030203" pitchFamily="34" charset="0"/>
                <a:ea typeface="+mn-ea"/>
                <a:cs typeface="+mn-cs"/>
                <a:hlinkClick r:id="rId3">
                  <a:extLst>
                    <a:ext uri="{A12FA001-AC4F-418D-AE19-62706E023703}">
                      <ahyp:hlinkClr xmlns:ahyp="http://schemas.microsoft.com/office/drawing/2018/hyperlinkcolor" val="tx"/>
                    </a:ext>
                  </a:extLst>
                </a:hlinkClick>
              </a:rPr>
              <a:t>www.nctcog.org/airquality</a:t>
            </a:r>
            <a:r>
              <a:rPr kumimoji="0" lang="en-US" sz="2000" b="0" i="1" u="none" strike="noStrike" kern="1200" cap="none" spc="0" normalizeH="0" baseline="0" noProof="0">
                <a:ln>
                  <a:noFill/>
                </a:ln>
                <a:solidFill>
                  <a:srgbClr val="007EB1"/>
                </a:solidFill>
                <a:effectLst/>
                <a:uLnTx/>
                <a:uFillTx/>
                <a:latin typeface="Lato" panose="020F0502020204030203" pitchFamily="34" charset="0"/>
                <a:ea typeface="+mn-ea"/>
                <a:cs typeface="+mn-cs"/>
              </a:rPr>
              <a:t>  </a:t>
            </a:r>
          </a:p>
        </p:txBody>
      </p:sp>
      <p:grpSp>
        <p:nvGrpSpPr>
          <p:cNvPr id="19" name="Group 18">
            <a:extLst>
              <a:ext uri="{FF2B5EF4-FFF2-40B4-BE49-F238E27FC236}">
                <a16:creationId xmlns:a16="http://schemas.microsoft.com/office/drawing/2014/main" id="{B13BE8C6-7D18-7E3E-FE57-F2295F89E135}"/>
              </a:ext>
            </a:extLst>
          </p:cNvPr>
          <p:cNvGrpSpPr/>
          <p:nvPr/>
        </p:nvGrpSpPr>
        <p:grpSpPr>
          <a:xfrm>
            <a:off x="6282688" y="1922686"/>
            <a:ext cx="5827251" cy="3557461"/>
            <a:chOff x="6595569" y="1867202"/>
            <a:chExt cx="5596431" cy="3557461"/>
          </a:xfrm>
        </p:grpSpPr>
        <p:graphicFrame>
          <p:nvGraphicFramePr>
            <p:cNvPr id="3" name="Chart 2">
              <a:extLst>
                <a:ext uri="{FF2B5EF4-FFF2-40B4-BE49-F238E27FC236}">
                  <a16:creationId xmlns:a16="http://schemas.microsoft.com/office/drawing/2014/main" id="{59A02555-2546-6E91-C7DC-E99CE26AE9AA}"/>
                </a:ext>
              </a:extLst>
            </p:cNvPr>
            <p:cNvGraphicFramePr>
              <a:graphicFrameLocks/>
            </p:cNvGraphicFramePr>
            <p:nvPr/>
          </p:nvGraphicFramePr>
          <p:xfrm>
            <a:off x="6595569" y="1867202"/>
            <a:ext cx="5596431" cy="3557461"/>
          </p:xfrm>
          <a:graphic>
            <a:graphicData uri="http://schemas.openxmlformats.org/drawingml/2006/chart">
              <c:chart xmlns:c="http://schemas.openxmlformats.org/drawingml/2006/chart" xmlns:r="http://schemas.openxmlformats.org/officeDocument/2006/relationships" r:id="rId4"/>
            </a:graphicData>
          </a:graphic>
        </p:graphicFrame>
        <p:sp>
          <p:nvSpPr>
            <p:cNvPr id="15" name="Arrow: Right 14">
              <a:extLst>
                <a:ext uri="{FF2B5EF4-FFF2-40B4-BE49-F238E27FC236}">
                  <a16:creationId xmlns:a16="http://schemas.microsoft.com/office/drawing/2014/main" id="{14274499-FF2A-5A7A-CD92-B0ED3721DAAA}"/>
                </a:ext>
              </a:extLst>
            </p:cNvPr>
            <p:cNvSpPr/>
            <p:nvPr/>
          </p:nvSpPr>
          <p:spPr>
            <a:xfrm rot="5400000">
              <a:off x="11485431" y="3464407"/>
              <a:ext cx="937457" cy="347613"/>
            </a:xfrm>
            <a:prstGeom prst="rightArrow">
              <a:avLst/>
            </a:prstGeom>
            <a:solidFill>
              <a:srgbClr val="FF0000"/>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grpSp>
      <p:sp>
        <p:nvSpPr>
          <p:cNvPr id="16" name="TextBox 15">
            <a:extLst>
              <a:ext uri="{FF2B5EF4-FFF2-40B4-BE49-F238E27FC236}">
                <a16:creationId xmlns:a16="http://schemas.microsoft.com/office/drawing/2014/main" id="{B1CACBB3-D5CD-8577-0CE5-ABE3102BA8F4}"/>
              </a:ext>
            </a:extLst>
          </p:cNvPr>
          <p:cNvSpPr txBox="1"/>
          <p:nvPr/>
        </p:nvSpPr>
        <p:spPr>
          <a:xfrm>
            <a:off x="7247965" y="5837467"/>
            <a:ext cx="43302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007EB1"/>
                </a:solidFill>
                <a:effectLst/>
                <a:uLnTx/>
                <a:uFillTx/>
                <a:latin typeface="Lato"/>
                <a:ea typeface="+mn-ea"/>
                <a:cs typeface="+mn-cs"/>
              </a:rPr>
              <a:t>*</a:t>
            </a:r>
            <a:r>
              <a:rPr kumimoji="0" lang="en-US" sz="2000" b="0" i="0" u="none" strike="noStrike" kern="1200" cap="none" spc="0" normalizeH="0" baseline="0" noProof="0">
                <a:ln>
                  <a:noFill/>
                </a:ln>
                <a:solidFill>
                  <a:srgbClr val="007EB1"/>
                </a:solidFill>
                <a:effectLst/>
                <a:uLnTx/>
                <a:uFillTx/>
                <a:latin typeface="Lato"/>
                <a:ea typeface="+mn-ea"/>
                <a:cs typeface="+mn-cs"/>
                <a:hlinkClick r:id="rId5">
                  <a:extLst>
                    <a:ext uri="{A12FA001-AC4F-418D-AE19-62706E023703}">
                      <ahyp:hlinkClr xmlns:ahyp="http://schemas.microsoft.com/office/drawing/2018/hyperlinkcolor" val="tx"/>
                    </a:ext>
                  </a:extLst>
                </a:hlinkClick>
              </a:rPr>
              <a:t>www.nctcog.org/ozone</a:t>
            </a:r>
            <a:r>
              <a:rPr kumimoji="0" lang="en-US" sz="2000" b="0" i="0" u="none" strike="noStrike" kern="1200" cap="none" spc="0" normalizeH="0" baseline="0" noProof="0">
                <a:ln>
                  <a:noFill/>
                </a:ln>
                <a:solidFill>
                  <a:srgbClr val="007EB1"/>
                </a:solidFill>
                <a:effectLst/>
                <a:uLnTx/>
                <a:uFillTx/>
                <a:latin typeface="Lato"/>
                <a:ea typeface="+mn-ea"/>
                <a:cs typeface="+mn-cs"/>
              </a:rPr>
              <a:t>  </a:t>
            </a:r>
          </a:p>
        </p:txBody>
      </p:sp>
      <p:grpSp>
        <p:nvGrpSpPr>
          <p:cNvPr id="2" name="Group 1">
            <a:extLst>
              <a:ext uri="{FF2B5EF4-FFF2-40B4-BE49-F238E27FC236}">
                <a16:creationId xmlns:a16="http://schemas.microsoft.com/office/drawing/2014/main" id="{C73B1FDA-FA9A-9E86-6D3A-947FD1968F5B}"/>
              </a:ext>
            </a:extLst>
          </p:cNvPr>
          <p:cNvGrpSpPr/>
          <p:nvPr/>
        </p:nvGrpSpPr>
        <p:grpSpPr>
          <a:xfrm>
            <a:off x="347260" y="6315328"/>
            <a:ext cx="1270526" cy="432688"/>
            <a:chOff x="1928386" y="6244383"/>
            <a:chExt cx="1270526" cy="432688"/>
          </a:xfrm>
        </p:grpSpPr>
        <p:pic>
          <p:nvPicPr>
            <p:cNvPr id="8" name="Picture 7">
              <a:extLst>
                <a:ext uri="{FF2B5EF4-FFF2-40B4-BE49-F238E27FC236}">
                  <a16:creationId xmlns:a16="http://schemas.microsoft.com/office/drawing/2014/main" id="{26560A2D-BB3B-469C-EC53-7963A0733744}"/>
                </a:ext>
              </a:extLst>
            </p:cNvPr>
            <p:cNvPicPr>
              <a:picLocks noChangeAspect="1"/>
            </p:cNvPicPr>
            <p:nvPr/>
          </p:nvPicPr>
          <p:blipFill>
            <a:blip r:embed="rId6"/>
            <a:stretch>
              <a:fillRect/>
            </a:stretch>
          </p:blipFill>
          <p:spPr>
            <a:xfrm>
              <a:off x="2357591" y="6256411"/>
              <a:ext cx="841321" cy="420660"/>
            </a:xfrm>
            <a:prstGeom prst="rect">
              <a:avLst/>
            </a:prstGeom>
          </p:spPr>
        </p:pic>
        <p:pic>
          <p:nvPicPr>
            <p:cNvPr id="13" name="Picture 12">
              <a:extLst>
                <a:ext uri="{FF2B5EF4-FFF2-40B4-BE49-F238E27FC236}">
                  <a16:creationId xmlns:a16="http://schemas.microsoft.com/office/drawing/2014/main" id="{287C6334-01DC-B223-3970-E201C256785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sp>
        <p:nvSpPr>
          <p:cNvPr id="11" name="Footer Placeholder 3">
            <a:extLst>
              <a:ext uri="{FF2B5EF4-FFF2-40B4-BE49-F238E27FC236}">
                <a16:creationId xmlns:a16="http://schemas.microsoft.com/office/drawing/2014/main" id="{5D868D63-E51E-98D8-9C63-D0AF96BDB2EA}"/>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Tree>
    <p:extLst>
      <p:ext uri="{BB962C8B-B14F-4D97-AF65-F5344CB8AC3E}">
        <p14:creationId xmlns:p14="http://schemas.microsoft.com/office/powerpoint/2010/main" val="25007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DF87-23CD-E223-7D7C-636F4B933AB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4C610AC-A56E-0870-80EF-87348F1F95E5}"/>
              </a:ext>
            </a:extLst>
          </p:cNvPr>
          <p:cNvSpPr txBox="1"/>
          <p:nvPr/>
        </p:nvSpPr>
        <p:spPr>
          <a:xfrm>
            <a:off x="638439" y="1910560"/>
            <a:ext cx="10914183" cy="2764028"/>
          </a:xfrm>
          <a:prstGeom prst="rect">
            <a:avLst/>
          </a:prstGeom>
        </p:spPr>
        <p:txBody>
          <a:bodyPr vert="horz" lIns="91440" tIns="45720" rIns="91440" bIns="45720" rtlCol="0" anchor="ctr">
            <a:normAutofit/>
          </a:bodyPr>
          <a:lstStyle/>
          <a:p>
            <a:pPr algn="ctr">
              <a:spcBef>
                <a:spcPct val="0"/>
              </a:spcBef>
              <a:spcAft>
                <a:spcPts val="600"/>
              </a:spcAft>
            </a:pPr>
            <a:r>
              <a:rPr lang="en-US" sz="4800" kern="1200">
                <a:solidFill>
                  <a:srgbClr val="002060"/>
                </a:solidFill>
                <a:latin typeface="Lato"/>
                <a:ea typeface="Lato"/>
                <a:cs typeface="Lato"/>
              </a:rPr>
              <a:t>Rider 48 Report</a:t>
            </a:r>
            <a:endParaRPr lang="en-US" sz="4800">
              <a:latin typeface="Lato"/>
              <a:ea typeface="Lato"/>
              <a:cs typeface="Lato"/>
            </a:endParaRPr>
          </a:p>
        </p:txBody>
      </p:sp>
      <p:pic>
        <p:nvPicPr>
          <p:cNvPr id="3" name="Picture 2" descr="A picture containing drawing&#10;&#10;Description automatically generated">
            <a:extLst>
              <a:ext uri="{FF2B5EF4-FFF2-40B4-BE49-F238E27FC236}">
                <a16:creationId xmlns:a16="http://schemas.microsoft.com/office/drawing/2014/main" id="{02319944-80BC-56AB-D01F-8329AB9D3A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92" y="6293726"/>
            <a:ext cx="630477" cy="408642"/>
          </a:xfrm>
          <a:prstGeom prst="rect">
            <a:avLst/>
          </a:prstGeom>
        </p:spPr>
      </p:pic>
      <p:pic>
        <p:nvPicPr>
          <p:cNvPr id="4" name="Picture 3" descr="A blue circle with white text and city skyline&#10;&#10;AI-generated content may be incorrect.">
            <a:extLst>
              <a:ext uri="{FF2B5EF4-FFF2-40B4-BE49-F238E27FC236}">
                <a16:creationId xmlns:a16="http://schemas.microsoft.com/office/drawing/2014/main" id="{CA8E0150-834D-7263-5DC8-D7A4560507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713" y="6262223"/>
            <a:ext cx="457200" cy="460439"/>
          </a:xfrm>
          <a:prstGeom prst="rect">
            <a:avLst/>
          </a:prstGeom>
        </p:spPr>
      </p:pic>
      <p:sp>
        <p:nvSpPr>
          <p:cNvPr id="9" name="Slide Number Placeholder 8">
            <a:extLst>
              <a:ext uri="{FF2B5EF4-FFF2-40B4-BE49-F238E27FC236}">
                <a16:creationId xmlns:a16="http://schemas.microsoft.com/office/drawing/2014/main" id="{C94BC092-9F2B-4B9E-9EAB-DFF09DE3601F}"/>
              </a:ext>
            </a:extLst>
          </p:cNvPr>
          <p:cNvSpPr>
            <a:spLocks noGrp="1"/>
          </p:cNvSpPr>
          <p:nvPr>
            <p:ph type="sldNum" sz="quarter" idx="12"/>
          </p:nvPr>
        </p:nvSpPr>
        <p:spPr/>
        <p:txBody>
          <a:bodyPr/>
          <a:lstStyle/>
          <a:p>
            <a:fld id="{330EA680-D336-4FF7-8B7A-9848BB0A1C32}" type="slidenum">
              <a:rPr lang="en-US" smtClean="0"/>
              <a:t>3</a:t>
            </a:fld>
            <a:endParaRPr lang="en-US"/>
          </a:p>
        </p:txBody>
      </p:sp>
      <p:sp>
        <p:nvSpPr>
          <p:cNvPr id="6" name="Rectangle 5">
            <a:extLst>
              <a:ext uri="{FF2B5EF4-FFF2-40B4-BE49-F238E27FC236}">
                <a16:creationId xmlns:a16="http://schemas.microsoft.com/office/drawing/2014/main" id="{9C525B4C-AE25-2541-2227-1FEE90F84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reeform: Shape 6">
            <a:extLst>
              <a:ext uri="{FF2B5EF4-FFF2-40B4-BE49-F238E27FC236}">
                <a16:creationId xmlns:a16="http://schemas.microsoft.com/office/drawing/2014/main" id="{4FB9652E-C0F9-5EB9-6F40-FCAACF08A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65A52121-73DF-F3B0-C011-ACEC9C4F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436AAD0-513B-DD53-4146-0CC1670BC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FF6B5580-0E58-7200-A217-20E3CEBB8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solidFill>
              <a:srgbClr val="EFEFE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F69C839-3FC0-CEBE-4A9A-BDFE41AA4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FDF775E-09A0-903A-0F22-569D98B78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ooter Placeholder 3">
            <a:extLst>
              <a:ext uri="{FF2B5EF4-FFF2-40B4-BE49-F238E27FC236}">
                <a16:creationId xmlns:a16="http://schemas.microsoft.com/office/drawing/2014/main" id="{B4A4E95F-F7AF-9CAD-5451-F74DB25BAFC7}"/>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Tree>
    <p:extLst>
      <p:ext uri="{BB962C8B-B14F-4D97-AF65-F5344CB8AC3E}">
        <p14:creationId xmlns:p14="http://schemas.microsoft.com/office/powerpoint/2010/main" val="368982348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4FFD9-5F15-6470-6048-1FCF141889E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B1FCE-05AF-C6A6-8B49-6F742CCEB656}"/>
              </a:ext>
            </a:extLst>
          </p:cNvPr>
          <p:cNvSpPr>
            <a:spLocks noGrp="1"/>
          </p:cNvSpPr>
          <p:nvPr>
            <p:ph type="sldNum" sz="quarter" idx="11"/>
          </p:nvPr>
        </p:nvSpPr>
        <p:spPr>
          <a:xfrm>
            <a:off x="8610600" y="6356350"/>
            <a:ext cx="2743200" cy="365125"/>
          </a:xfrm>
        </p:spPr>
        <p:txBody>
          <a:bodyPr/>
          <a:lstStyle/>
          <a:p>
            <a:fld id="{F7B4771B-AE04-41F8-8441-EC7D184086A2}" type="slidenum">
              <a:rPr lang="en-US" smtClean="0">
                <a:latin typeface="Lato" panose="020F0502020204030203" pitchFamily="34" charset="0"/>
              </a:rPr>
              <a:pPr/>
              <a:t>4</a:t>
            </a:fld>
            <a:endParaRPr lang="en-US">
              <a:latin typeface="Lato" panose="020F0502020204030203" pitchFamily="34" charset="0"/>
            </a:endParaRPr>
          </a:p>
        </p:txBody>
      </p:sp>
      <p:sp>
        <p:nvSpPr>
          <p:cNvPr id="25" name="TextBox 24">
            <a:extLst>
              <a:ext uri="{FF2B5EF4-FFF2-40B4-BE49-F238E27FC236}">
                <a16:creationId xmlns:a16="http://schemas.microsoft.com/office/drawing/2014/main" id="{A6590069-56B7-52F6-F2EE-F48F09414826}"/>
              </a:ext>
            </a:extLst>
          </p:cNvPr>
          <p:cNvSpPr txBox="1"/>
          <p:nvPr/>
        </p:nvSpPr>
        <p:spPr>
          <a:xfrm>
            <a:off x="228600" y="137160"/>
            <a:ext cx="11125200" cy="1708160"/>
          </a:xfrm>
          <a:prstGeom prst="rect">
            <a:avLst/>
          </a:prstGeom>
          <a:noFill/>
        </p:spPr>
        <p:txBody>
          <a:bodyPr wrap="square" lIns="91440" tIns="0" rIns="91440" bIns="45720" rtlCol="0" anchor="t">
            <a:spAutoFit/>
          </a:bodyPr>
          <a:lstStyle/>
          <a:p>
            <a:r>
              <a:rPr lang="en-US" sz="3500">
                <a:solidFill>
                  <a:srgbClr val="00446A"/>
                </a:solidFill>
                <a:latin typeface="Lato"/>
                <a:ea typeface="Lato"/>
                <a:cs typeface="Lato"/>
              </a:rPr>
              <a:t>TxDOT Report: Evaluation of Medium-Duty and Heavy-Duty Vehicle Charging Infrastructure and Capacity </a:t>
            </a:r>
          </a:p>
          <a:p>
            <a:r>
              <a:rPr lang="en-US" sz="3500">
                <a:solidFill>
                  <a:srgbClr val="00446A"/>
                </a:solidFill>
                <a:latin typeface="Lato"/>
                <a:ea typeface="Lato"/>
                <a:cs typeface="Lato"/>
              </a:rPr>
              <a:t>(aka Rider 48 Report)</a:t>
            </a:r>
            <a:endParaRPr lang="en-US" sz="3500">
              <a:solidFill>
                <a:srgbClr val="00446A"/>
              </a:solidFill>
              <a:latin typeface="Lato" panose="020F0502020204030203" pitchFamily="34" charset="0"/>
              <a:ea typeface="Lato"/>
              <a:cs typeface="Lato"/>
            </a:endParaRPr>
          </a:p>
        </p:txBody>
      </p:sp>
      <p:sp>
        <p:nvSpPr>
          <p:cNvPr id="5" name="TextBox 4">
            <a:extLst>
              <a:ext uri="{FF2B5EF4-FFF2-40B4-BE49-F238E27FC236}">
                <a16:creationId xmlns:a16="http://schemas.microsoft.com/office/drawing/2014/main" id="{BAC16464-FBFA-76F6-FAD5-07BEA3073202}"/>
              </a:ext>
            </a:extLst>
          </p:cNvPr>
          <p:cNvSpPr txBox="1"/>
          <p:nvPr/>
        </p:nvSpPr>
        <p:spPr>
          <a:xfrm>
            <a:off x="307259" y="1741825"/>
            <a:ext cx="5179142" cy="4708981"/>
          </a:xfrm>
          <a:prstGeom prst="rect">
            <a:avLst/>
          </a:prstGeom>
          <a:noFill/>
        </p:spPr>
        <p:txBody>
          <a:bodyPr wrap="square" lIns="91440" tIns="45720" rIns="91440" bIns="45720" anchor="t">
            <a:spAutoFit/>
          </a:bodyPr>
          <a:lstStyle/>
          <a:p>
            <a:pPr>
              <a:defRPr/>
            </a:pPr>
            <a:r>
              <a:rPr lang="en-US" sz="2000" b="1">
                <a:latin typeface="Lato"/>
                <a:ea typeface="Lato"/>
                <a:cs typeface="Lato"/>
              </a:rPr>
              <a:t>Overview:</a:t>
            </a:r>
          </a:p>
          <a:p>
            <a:pPr>
              <a:defRPr/>
            </a:pPr>
            <a:r>
              <a:rPr lang="en-US" sz="2000">
                <a:latin typeface="Lato"/>
                <a:ea typeface="Lato"/>
                <a:cs typeface="Lato"/>
              </a:rPr>
              <a:t>Released in September 2024 </a:t>
            </a:r>
          </a:p>
          <a:p>
            <a:pPr>
              <a:defRPr/>
            </a:pPr>
            <a:r>
              <a:rPr lang="en-US" sz="2000">
                <a:latin typeface="Lato"/>
                <a:ea typeface="Lato"/>
                <a:cs typeface="Lato"/>
              </a:rPr>
              <a:t>Prepared by an interagency task force of: </a:t>
            </a:r>
          </a:p>
          <a:p>
            <a:pPr marL="283464" indent="-283464">
              <a:buFont typeface="Arial" panose="020B0604020202020204" pitchFamily="34" charset="0"/>
              <a:buChar char="•"/>
              <a:defRPr/>
            </a:pPr>
            <a:r>
              <a:rPr lang="en-US" sz="2000">
                <a:latin typeface="Lato"/>
                <a:ea typeface="Lato"/>
                <a:cs typeface="Lato"/>
              </a:rPr>
              <a:t>Regional partners</a:t>
            </a:r>
            <a:endParaRPr lang="en-US" sz="2000">
              <a:latin typeface="Aptos" panose="02110004020202020204"/>
              <a:ea typeface="Lato"/>
              <a:cs typeface="Lato"/>
            </a:endParaRPr>
          </a:p>
          <a:p>
            <a:pPr marL="285750" indent="-285750">
              <a:buFont typeface="Arial"/>
              <a:buChar char="•"/>
              <a:defRPr/>
            </a:pPr>
            <a:r>
              <a:rPr lang="en-US" sz="2000">
                <a:latin typeface="Lato"/>
                <a:ea typeface="Lato"/>
                <a:cs typeface="Lato"/>
              </a:rPr>
              <a:t>Utilities</a:t>
            </a:r>
            <a:endParaRPr lang="en-US" sz="2000">
              <a:latin typeface="Aptos" panose="02110004020202020204"/>
              <a:ea typeface="Lato"/>
              <a:cs typeface="Lato"/>
            </a:endParaRPr>
          </a:p>
          <a:p>
            <a:pPr marL="285750" indent="-285750">
              <a:buFont typeface="Arial"/>
              <a:buChar char="•"/>
              <a:defRPr/>
            </a:pPr>
            <a:r>
              <a:rPr lang="en-US" sz="2000">
                <a:latin typeface="Lato"/>
                <a:ea typeface="Lato"/>
                <a:cs typeface="Lato"/>
              </a:rPr>
              <a:t>State agencies</a:t>
            </a:r>
            <a:endParaRPr lang="en-US" sz="2000">
              <a:latin typeface="Aptos" panose="02110004020202020204"/>
              <a:ea typeface="Lato"/>
              <a:cs typeface="Lato"/>
            </a:endParaRPr>
          </a:p>
          <a:p>
            <a:pPr marL="285750" indent="-285750">
              <a:buFont typeface="Arial"/>
              <a:buChar char="•"/>
              <a:defRPr/>
            </a:pPr>
            <a:r>
              <a:rPr lang="en-US" sz="2000">
                <a:latin typeface="Lato"/>
                <a:ea typeface="Lato"/>
                <a:cs typeface="Lato"/>
              </a:rPr>
              <a:t>Industry representatives</a:t>
            </a:r>
            <a:endParaRPr lang="en-US" sz="2000">
              <a:latin typeface="Aptos" panose="02110004020202020204"/>
              <a:ea typeface="Lato"/>
              <a:cs typeface="Lato"/>
            </a:endParaRPr>
          </a:p>
          <a:p>
            <a:pPr marL="285750" indent="-285750">
              <a:buFont typeface="Arial"/>
              <a:buChar char="•"/>
              <a:defRPr/>
            </a:pPr>
            <a:r>
              <a:rPr lang="en-US" sz="2000">
                <a:latin typeface="Lato"/>
                <a:ea typeface="Lato"/>
                <a:cs typeface="Lato"/>
              </a:rPr>
              <a:t>Research organizations</a:t>
            </a:r>
            <a:endParaRPr lang="en-US" sz="2000">
              <a:latin typeface="Aptos" panose="02110004020202020204"/>
              <a:ea typeface="Lato"/>
              <a:cs typeface="Lato"/>
            </a:endParaRPr>
          </a:p>
          <a:p>
            <a:pPr>
              <a:defRPr/>
            </a:pPr>
            <a:endParaRPr lang="en-US" sz="2000">
              <a:latin typeface="Lato"/>
              <a:ea typeface="Lato"/>
              <a:cs typeface="Lato"/>
            </a:endParaRPr>
          </a:p>
          <a:p>
            <a:pPr>
              <a:defRPr/>
            </a:pPr>
            <a:r>
              <a:rPr lang="en-US" sz="2000" b="1">
                <a:latin typeface="Lato"/>
                <a:ea typeface="Lato"/>
                <a:cs typeface="Lato"/>
              </a:rPr>
              <a:t>Goal:</a:t>
            </a:r>
            <a:r>
              <a:rPr lang="en-US" sz="2000">
                <a:latin typeface="Lato"/>
                <a:ea typeface="Lato"/>
                <a:cs typeface="Lato"/>
              </a:rPr>
              <a:t> </a:t>
            </a:r>
          </a:p>
          <a:p>
            <a:pPr>
              <a:defRPr/>
            </a:pPr>
            <a:r>
              <a:rPr lang="en-US" sz="2000">
                <a:latin typeface="Lato"/>
                <a:ea typeface="Lato"/>
                <a:cs typeface="Lato"/>
              </a:rPr>
              <a:t>Evaluate how Texas can support the deployment of zero‑emission medium‑ and heavy‑duty vehicle charging infrastructure</a:t>
            </a:r>
            <a:endParaRPr lang="en-US" sz="2000"/>
          </a:p>
          <a:p>
            <a:pPr>
              <a:defRPr/>
            </a:pPr>
            <a:endParaRPr lang="en-US" sz="2000">
              <a:latin typeface="Lato"/>
              <a:ea typeface="Lato"/>
              <a:cs typeface="Lato"/>
            </a:endParaRPr>
          </a:p>
          <a:p>
            <a:pPr>
              <a:spcAft>
                <a:spcPts val="200"/>
              </a:spcAft>
              <a:defRPr/>
            </a:pPr>
            <a:endParaRPr lang="en-US" sz="2000">
              <a:latin typeface="Lato"/>
              <a:ea typeface="Lato"/>
              <a:cs typeface="Lato"/>
            </a:endParaRPr>
          </a:p>
        </p:txBody>
      </p:sp>
      <p:grpSp>
        <p:nvGrpSpPr>
          <p:cNvPr id="2" name="Group 1">
            <a:extLst>
              <a:ext uri="{FF2B5EF4-FFF2-40B4-BE49-F238E27FC236}">
                <a16:creationId xmlns:a16="http://schemas.microsoft.com/office/drawing/2014/main" id="{C1955DA5-416A-0A53-1387-F9F4A6B67FC4}"/>
              </a:ext>
            </a:extLst>
          </p:cNvPr>
          <p:cNvGrpSpPr/>
          <p:nvPr/>
        </p:nvGrpSpPr>
        <p:grpSpPr>
          <a:xfrm>
            <a:off x="347260" y="6315328"/>
            <a:ext cx="1270526" cy="432688"/>
            <a:chOff x="1928386" y="6244383"/>
            <a:chExt cx="1270526" cy="432688"/>
          </a:xfrm>
        </p:grpSpPr>
        <p:pic>
          <p:nvPicPr>
            <p:cNvPr id="3" name="Picture 2">
              <a:extLst>
                <a:ext uri="{FF2B5EF4-FFF2-40B4-BE49-F238E27FC236}">
                  <a16:creationId xmlns:a16="http://schemas.microsoft.com/office/drawing/2014/main" id="{F635FF4A-B91B-939F-945C-DDFAB91D95E5}"/>
                </a:ext>
              </a:extLst>
            </p:cNvPr>
            <p:cNvPicPr>
              <a:picLocks noChangeAspect="1"/>
            </p:cNvPicPr>
            <p:nvPr/>
          </p:nvPicPr>
          <p:blipFill>
            <a:blip r:embed="rId3"/>
            <a:stretch>
              <a:fillRect/>
            </a:stretch>
          </p:blipFill>
          <p:spPr>
            <a:xfrm>
              <a:off x="2357591" y="6256411"/>
              <a:ext cx="841321" cy="420660"/>
            </a:xfrm>
            <a:prstGeom prst="rect">
              <a:avLst/>
            </a:prstGeom>
          </p:spPr>
        </p:pic>
        <p:pic>
          <p:nvPicPr>
            <p:cNvPr id="9" name="Picture 8">
              <a:extLst>
                <a:ext uri="{FF2B5EF4-FFF2-40B4-BE49-F238E27FC236}">
                  <a16:creationId xmlns:a16="http://schemas.microsoft.com/office/drawing/2014/main" id="{690FD77D-2B60-1712-371F-D5202C675E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sp>
        <p:nvSpPr>
          <p:cNvPr id="8" name="TextBox 7">
            <a:extLst>
              <a:ext uri="{FF2B5EF4-FFF2-40B4-BE49-F238E27FC236}">
                <a16:creationId xmlns:a16="http://schemas.microsoft.com/office/drawing/2014/main" id="{721261C6-251E-3852-19B4-260099B2CCE8}"/>
              </a:ext>
            </a:extLst>
          </p:cNvPr>
          <p:cNvSpPr txBox="1"/>
          <p:nvPr/>
        </p:nvSpPr>
        <p:spPr>
          <a:xfrm>
            <a:off x="5486400" y="1777037"/>
            <a:ext cx="64008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2000" b="1" i="0" u="none" strike="noStrike" baseline="0">
                <a:solidFill>
                  <a:srgbClr val="000000"/>
                </a:solidFill>
                <a:latin typeface="Lato"/>
                <a:ea typeface="Segoe UI"/>
                <a:cs typeface="Segoe UI"/>
              </a:rPr>
              <a:t>Objectives:</a:t>
            </a:r>
            <a:r>
              <a:rPr lang="en-US" sz="2000" b="0" i="0">
                <a:solidFill>
                  <a:srgbClr val="000000"/>
                </a:solidFill>
                <a:latin typeface="Lato"/>
                <a:ea typeface="Segoe UI"/>
                <a:cs typeface="Segoe UI"/>
              </a:rPr>
              <a:t>​</a:t>
            </a:r>
          </a:p>
          <a:p>
            <a:pPr marL="285750" indent="-285750">
              <a:buFont typeface="Arial,Sans-Serif"/>
              <a:buChar char="•"/>
            </a:pPr>
            <a:r>
              <a:rPr lang="en-US" sz="2000" b="0" i="0" u="none" strike="noStrike" baseline="0">
                <a:solidFill>
                  <a:srgbClr val="000000"/>
                </a:solidFill>
                <a:latin typeface="Lato"/>
                <a:ea typeface="Arial"/>
                <a:cs typeface="Arial"/>
              </a:rPr>
              <a:t>Assess how federal, state, and local laws affect development of medium‑ and heavy‑duty vehicle </a:t>
            </a:r>
            <a:r>
              <a:rPr lang="en-US" sz="2000">
                <a:solidFill>
                  <a:srgbClr val="000000"/>
                </a:solidFill>
                <a:latin typeface="Lato"/>
                <a:ea typeface="Arial"/>
                <a:cs typeface="Arial"/>
              </a:rPr>
              <a:t>charging infrastructure</a:t>
            </a:r>
            <a:endParaRPr lang="en-US" sz="2000" b="0" i="0">
              <a:solidFill>
                <a:srgbClr val="000000"/>
              </a:solidFill>
              <a:latin typeface="Lato"/>
              <a:ea typeface="Arial"/>
              <a:cs typeface="Arial"/>
            </a:endParaRPr>
          </a:p>
          <a:p>
            <a:pPr marL="285750" indent="-285750">
              <a:buFont typeface="Arial,Sans-Serif"/>
              <a:buChar char="•"/>
            </a:pPr>
            <a:r>
              <a:rPr lang="en-US" sz="2000" b="0" i="0" u="none" strike="noStrike" baseline="0">
                <a:solidFill>
                  <a:srgbClr val="000000"/>
                </a:solidFill>
                <a:latin typeface="Lato"/>
                <a:ea typeface="Arial"/>
                <a:cs typeface="Arial"/>
              </a:rPr>
              <a:t>Identify opportunities to improve information exchange between utilities, stakeholders, and private </a:t>
            </a:r>
            <a:r>
              <a:rPr lang="en-US" sz="2000">
                <a:solidFill>
                  <a:srgbClr val="000000"/>
                </a:solidFill>
                <a:latin typeface="Lato"/>
                <a:ea typeface="Arial"/>
                <a:cs typeface="Arial"/>
              </a:rPr>
              <a:t>entities on</a:t>
            </a:r>
            <a:r>
              <a:rPr lang="en-US" sz="2000" b="0" i="0" u="none" strike="noStrike" baseline="0">
                <a:solidFill>
                  <a:srgbClr val="000000"/>
                </a:solidFill>
                <a:latin typeface="Lato"/>
                <a:ea typeface="Arial"/>
                <a:cs typeface="Arial"/>
              </a:rPr>
              <a:t> fleet charging and energy needs</a:t>
            </a:r>
            <a:r>
              <a:rPr lang="en-US" sz="2000" b="0" i="0">
                <a:solidFill>
                  <a:srgbClr val="000000"/>
                </a:solidFill>
                <a:latin typeface="Lato"/>
                <a:ea typeface="Arial"/>
                <a:cs typeface="Arial"/>
              </a:rPr>
              <a:t>​</a:t>
            </a:r>
            <a:endParaRPr lang="en-US" sz="2000"/>
          </a:p>
          <a:p>
            <a:pPr marL="285750" lvl="0" indent="-285750" algn="l" rtl="0">
              <a:buFont typeface="Arial,Sans-Serif"/>
              <a:buChar char="•"/>
            </a:pPr>
            <a:r>
              <a:rPr lang="en-US" sz="2000" b="0" i="0" u="none" strike="noStrike" baseline="0">
                <a:solidFill>
                  <a:srgbClr val="000000"/>
                </a:solidFill>
                <a:latin typeface="Lato"/>
                <a:ea typeface="Arial"/>
                <a:cs typeface="Arial"/>
              </a:rPr>
              <a:t>Evaluate how statewide oversight and collaboration can complement local and regional efforts</a:t>
            </a:r>
            <a:r>
              <a:rPr lang="en-US" sz="2000" b="0" i="0">
                <a:solidFill>
                  <a:srgbClr val="000000"/>
                </a:solidFill>
                <a:latin typeface="Lato"/>
                <a:ea typeface="Arial"/>
                <a:cs typeface="Arial"/>
              </a:rPr>
              <a:t>​</a:t>
            </a:r>
          </a:p>
          <a:p>
            <a:pPr marL="285750" indent="-285750">
              <a:buFont typeface="Arial,Sans-Serif"/>
              <a:buChar char="•"/>
            </a:pPr>
            <a:r>
              <a:rPr lang="en-US" sz="2000" b="0" i="0" u="none" strike="noStrike" baseline="0">
                <a:solidFill>
                  <a:srgbClr val="000000"/>
                </a:solidFill>
                <a:latin typeface="Lato"/>
                <a:ea typeface="Arial"/>
                <a:cs typeface="Arial"/>
              </a:rPr>
              <a:t>Quantify the existing medium‑ and heavy‑duty electric truck fleet</a:t>
            </a:r>
            <a:endParaRPr lang="en-US" sz="2000"/>
          </a:p>
        </p:txBody>
      </p:sp>
      <p:sp>
        <p:nvSpPr>
          <p:cNvPr id="11" name="Footer Placeholder 3">
            <a:extLst>
              <a:ext uri="{FF2B5EF4-FFF2-40B4-BE49-F238E27FC236}">
                <a16:creationId xmlns:a16="http://schemas.microsoft.com/office/drawing/2014/main" id="{301E2934-C38C-AAF1-7DBC-F094BA73BBE3}"/>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
        <p:nvSpPr>
          <p:cNvPr id="12" name="TextBox 11">
            <a:extLst>
              <a:ext uri="{FF2B5EF4-FFF2-40B4-BE49-F238E27FC236}">
                <a16:creationId xmlns:a16="http://schemas.microsoft.com/office/drawing/2014/main" id="{526C6E97-8610-59F6-1783-4FD2D4ED75DB}"/>
              </a:ext>
            </a:extLst>
          </p:cNvPr>
          <p:cNvSpPr txBox="1"/>
          <p:nvPr/>
        </p:nvSpPr>
        <p:spPr>
          <a:xfrm>
            <a:off x="1367675" y="5854308"/>
            <a:ext cx="9456650" cy="400110"/>
          </a:xfrm>
          <a:prstGeom prst="rect">
            <a:avLst/>
          </a:prstGeom>
          <a:solidFill>
            <a:schemeClr val="accent2"/>
          </a:solidFill>
        </p:spPr>
        <p:txBody>
          <a:bodyPr wrap="square">
            <a:spAutoFit/>
          </a:bodyPr>
          <a:lstStyle/>
          <a:p>
            <a:pPr algn="ctr"/>
            <a:r>
              <a:rPr lang="en-US" sz="2000">
                <a:solidFill>
                  <a:schemeClr val="bg1"/>
                </a:solidFill>
              </a:rPr>
              <a:t>Report Available: </a:t>
            </a:r>
            <a:r>
              <a:rPr lang="en-US" sz="2000">
                <a:solidFill>
                  <a:schemeClr val="tx2">
                    <a:lumMod val="90000"/>
                    <a:lumOff val="10000"/>
                  </a:schemeClr>
                </a:solidFill>
                <a:hlinkClick r:id="rId5">
                  <a:extLst>
                    <a:ext uri="{A12FA001-AC4F-418D-AE19-62706E023703}">
                      <ahyp:hlinkClr xmlns:ahyp="http://schemas.microsoft.com/office/drawing/2018/hyperlinkcolor" val="tx"/>
                    </a:ext>
                  </a:extLst>
                </a:hlinkClick>
              </a:rPr>
              <a:t>www.txdot.gov/content/dam/docs/division/gov/rider-48-report.pdf</a:t>
            </a:r>
            <a:endParaRPr lang="en-US" sz="2000">
              <a:solidFill>
                <a:schemeClr val="tx2">
                  <a:lumMod val="90000"/>
                  <a:lumOff val="10000"/>
                </a:schemeClr>
              </a:solidFill>
            </a:endParaRPr>
          </a:p>
        </p:txBody>
      </p:sp>
    </p:spTree>
    <p:extLst>
      <p:ext uri="{BB962C8B-B14F-4D97-AF65-F5344CB8AC3E}">
        <p14:creationId xmlns:p14="http://schemas.microsoft.com/office/powerpoint/2010/main" val="235756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5EE50-5206-37B6-204E-6B78BE2E0A80}"/>
            </a:ext>
          </a:extLst>
        </p:cNvPr>
        <p:cNvGrpSpPr/>
        <p:nvPr/>
      </p:nvGrpSpPr>
      <p:grpSpPr>
        <a:xfrm>
          <a:off x="0" y="0"/>
          <a:ext cx="0" cy="0"/>
          <a:chOff x="0" y="0"/>
          <a:chExt cx="0" cy="0"/>
        </a:xfrm>
      </p:grpSpPr>
      <p:graphicFrame>
        <p:nvGraphicFramePr>
          <p:cNvPr id="7" name="Table 23">
            <a:extLst>
              <a:ext uri="{FF2B5EF4-FFF2-40B4-BE49-F238E27FC236}">
                <a16:creationId xmlns:a16="http://schemas.microsoft.com/office/drawing/2014/main" id="{110EE32A-CD66-5906-19DD-09CBEA633046}"/>
              </a:ext>
            </a:extLst>
          </p:cNvPr>
          <p:cNvGraphicFramePr>
            <a:graphicFrameLocks noGrp="1"/>
          </p:cNvGraphicFramePr>
          <p:nvPr>
            <p:extLst>
              <p:ext uri="{D42A27DB-BD31-4B8C-83A1-F6EECF244321}">
                <p14:modId xmlns:p14="http://schemas.microsoft.com/office/powerpoint/2010/main" val="2240492610"/>
              </p:ext>
            </p:extLst>
          </p:nvPr>
        </p:nvGraphicFramePr>
        <p:xfrm>
          <a:off x="415319" y="1290677"/>
          <a:ext cx="11369965" cy="4831396"/>
        </p:xfrm>
        <a:graphic>
          <a:graphicData uri="http://schemas.openxmlformats.org/drawingml/2006/table">
            <a:tbl>
              <a:tblPr firstRow="1" bandRow="1">
                <a:tableStyleId>{69012ECD-51FC-41F1-AA8D-1B2483CD663E}</a:tableStyleId>
              </a:tblPr>
              <a:tblGrid>
                <a:gridCol w="5570702">
                  <a:extLst>
                    <a:ext uri="{9D8B030D-6E8A-4147-A177-3AD203B41FA5}">
                      <a16:colId xmlns:a16="http://schemas.microsoft.com/office/drawing/2014/main" val="2195878741"/>
                    </a:ext>
                  </a:extLst>
                </a:gridCol>
                <a:gridCol w="5799263">
                  <a:extLst>
                    <a:ext uri="{9D8B030D-6E8A-4147-A177-3AD203B41FA5}">
                      <a16:colId xmlns:a16="http://schemas.microsoft.com/office/drawing/2014/main" val="1808642125"/>
                    </a:ext>
                  </a:extLst>
                </a:gridCol>
              </a:tblGrid>
              <a:tr h="404901">
                <a:tc>
                  <a:txBody>
                    <a:bodyPr/>
                    <a:lstStyle/>
                    <a:p>
                      <a:pPr algn="ctr"/>
                      <a:r>
                        <a:rPr lang="en-US" sz="2000" b="1" kern="1200">
                          <a:solidFill>
                            <a:schemeClr val="bg1"/>
                          </a:solidFill>
                          <a:latin typeface="Lato" panose="020F0502020204030203" pitchFamily="34" charset="0"/>
                        </a:rPr>
                        <a:t>Benefits</a:t>
                      </a:r>
                      <a:endParaRPr lang="en-US" sz="2000" b="1" kern="1200">
                        <a:solidFill>
                          <a:schemeClr val="bg1"/>
                        </a:solidFill>
                        <a:latin typeface="Lato" panose="020F0502020204030203" pitchFamily="34" charset="0"/>
                        <a:ea typeface="+mn-ea"/>
                        <a:cs typeface="+mn-cs"/>
                      </a:endParaRP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p>
                      <a:pPr algn="ctr"/>
                      <a:r>
                        <a:rPr lang="en-US" sz="2000">
                          <a:solidFill>
                            <a:schemeClr val="bg1"/>
                          </a:solidFill>
                          <a:latin typeface="Lato" panose="020F0502020204030203" pitchFamily="34" charset="0"/>
                        </a:rPr>
                        <a:t>Challenges</a:t>
                      </a:r>
                      <a:endParaRPr lang="en-US" sz="2000">
                        <a:solidFill>
                          <a:schemeClr val="bg1"/>
                        </a:solidFill>
                        <a:latin typeface="Lato" panose="020F0502020204030203" pitchFamily="34" charset="0"/>
                        <a:ea typeface="+mn-ea"/>
                        <a:cs typeface="+mn-cs"/>
                      </a:endParaRP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2012742309"/>
                  </a:ext>
                </a:extLst>
              </a:tr>
              <a:tr h="416647">
                <a:tc>
                  <a:txBody>
                    <a:bodyPr/>
                    <a:lstStyle/>
                    <a:p>
                      <a:pPr marL="285750" marR="0" indent="-285750" fontAlgn="t">
                        <a:spcBef>
                          <a:spcPts val="0"/>
                        </a:spcBef>
                        <a:spcAft>
                          <a:spcPts val="0"/>
                        </a:spcAft>
                        <a:buFont typeface="Arial"/>
                        <a:buChar char="•"/>
                      </a:pPr>
                      <a:r>
                        <a:rPr lang="en-US" sz="1800">
                          <a:solidFill>
                            <a:schemeClr val="tx1"/>
                          </a:solidFill>
                          <a:effectLst/>
                          <a:latin typeface="Lato" panose="020F0502020204030203" pitchFamily="34" charset="0"/>
                        </a:rPr>
                        <a:t>Access to Federal Funding and Incentives*</a:t>
                      </a:r>
                    </a:p>
                  </a:txBody>
                  <a:tcPr marL="50800" marR="50800" marT="50800" marB="5080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lvl="0" indent="-285750" algn="l" defTabSz="914400" rtl="0" eaLnBrk="1" latinLnBrk="0" hangingPunct="1">
                        <a:lnSpc>
                          <a:spcPct val="100000"/>
                        </a:lnSpc>
                        <a:spcBef>
                          <a:spcPts val="0"/>
                        </a:spcBef>
                        <a:spcAft>
                          <a:spcPts val="0"/>
                        </a:spcAft>
                        <a:buFont typeface="Arial"/>
                        <a:buChar char="•"/>
                      </a:pPr>
                      <a:r>
                        <a:rPr lang="en-US" sz="1800" b="0" kern="1200" noProof="0">
                          <a:solidFill>
                            <a:schemeClr val="tx1"/>
                          </a:solidFill>
                          <a:latin typeface="Lato" panose="020F0502020204030203" pitchFamily="34" charset="0"/>
                          <a:ea typeface="+mn-ea"/>
                          <a:cs typeface="+mn-cs"/>
                        </a:rPr>
                        <a:t>Infrastructure Readiness and Corridor Gaps</a:t>
                      </a: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0065816"/>
                  </a:ext>
                </a:extLst>
              </a:tr>
              <a:tr h="0">
                <a:tc>
                  <a:txBody>
                    <a:bodyPr/>
                    <a:lstStyle/>
                    <a:p>
                      <a:pPr marL="285750" marR="0" lvl="0" indent="-285750" algn="l" defTabSz="914400" rtl="0" eaLnBrk="1" fontAlgn="t" latinLnBrk="0" hangingPunct="1">
                        <a:lnSpc>
                          <a:spcPct val="100000"/>
                        </a:lnSpc>
                        <a:spcBef>
                          <a:spcPts val="0"/>
                        </a:spcBef>
                        <a:spcAft>
                          <a:spcPts val="0"/>
                        </a:spcAft>
                        <a:buClrTx/>
                        <a:buSzTx/>
                        <a:buFont typeface="Arial"/>
                        <a:buChar char="•"/>
                        <a:tabLst/>
                        <a:defRPr/>
                      </a:pPr>
                      <a:r>
                        <a:rPr lang="en-US" altLang="en-US" sz="1800">
                          <a:latin typeface="Lato"/>
                          <a:cs typeface="Arial"/>
                        </a:rPr>
                        <a:t>Regulatory Drivers Accelerating Market Transformation (e.g. EPA Phase 3 GHG Standards, Low-NO</a:t>
                      </a:r>
                      <a:r>
                        <a:rPr lang="en-US" altLang="en-US" sz="1800" baseline="-25000">
                          <a:latin typeface="Lato"/>
                          <a:cs typeface="Arial"/>
                        </a:rPr>
                        <a:t>X</a:t>
                      </a:r>
                      <a:r>
                        <a:rPr lang="en-US" altLang="en-US" sz="1800">
                          <a:latin typeface="Lato"/>
                          <a:cs typeface="Arial"/>
                        </a:rPr>
                        <a:t> Rule)*</a:t>
                      </a:r>
                    </a:p>
                  </a:txBody>
                  <a:tcPr marL="50800" marR="50800" marT="50800" marB="5080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rtl="0" eaLnBrk="1" fontAlgn="auto" latinLnBrk="0" hangingPunct="1">
                        <a:lnSpc>
                          <a:spcPct val="100000"/>
                        </a:lnSpc>
                        <a:spcBef>
                          <a:spcPts val="0"/>
                        </a:spcBef>
                        <a:spcAft>
                          <a:spcPts val="0"/>
                        </a:spcAft>
                        <a:buClrTx/>
                        <a:buSzTx/>
                        <a:buFont typeface="Arial"/>
                        <a:buChar char="•"/>
                      </a:pPr>
                      <a:r>
                        <a:rPr lang="en-US" sz="1800" b="0" i="0" kern="1200" noProof="0">
                          <a:solidFill>
                            <a:schemeClr val="tx1"/>
                          </a:solidFill>
                          <a:latin typeface="Lato"/>
                          <a:ea typeface="+mn-ea"/>
                          <a:cs typeface="+mn-cs"/>
                        </a:rPr>
                        <a:t>Grid Capacity and Utility Coordination Constraints (Deregulation of Market)</a:t>
                      </a:r>
                      <a:endParaRPr lang="en-US" sz="1800" b="0" i="0" kern="1200" noProof="0">
                        <a:solidFill>
                          <a:schemeClr val="tx1"/>
                        </a:solidFill>
                        <a:latin typeface="Lato" panose="020F0502020204030203" pitchFamily="34" charset="0"/>
                        <a:ea typeface="+mn-ea"/>
                        <a:cs typeface="+mn-cs"/>
                      </a:endParaRP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2505653"/>
                  </a:ext>
                </a:extLst>
              </a:tr>
              <a:tr h="677376">
                <a:tc>
                  <a:txBody>
                    <a:bodyPr/>
                    <a:lstStyle/>
                    <a:p>
                      <a:pPr marL="285750" marR="0" lvl="0" indent="-285750" algn="l" defTabSz="914400" rtl="0" eaLnBrk="1" fontAlgn="t" latinLnBrk="0" hangingPunct="1">
                        <a:lnSpc>
                          <a:spcPct val="100000"/>
                        </a:lnSpc>
                        <a:spcBef>
                          <a:spcPts val="0"/>
                        </a:spcBef>
                        <a:spcAft>
                          <a:spcPts val="0"/>
                        </a:spcAft>
                        <a:buClrTx/>
                        <a:buSzTx/>
                        <a:buFont typeface="Arial"/>
                        <a:buChar char="•"/>
                        <a:tabLst/>
                        <a:defRPr/>
                      </a:pPr>
                      <a:r>
                        <a:rPr lang="en-US" altLang="en-US" sz="1800">
                          <a:latin typeface="Lato" panose="020F0502020204030203" pitchFamily="34" charset="0"/>
                          <a:cs typeface="Arial" panose="020B0604020202020204" pitchFamily="34" charset="0"/>
                        </a:rPr>
                        <a:t>Improving Economics for Certain Freight Use Cases</a:t>
                      </a:r>
                    </a:p>
                  </a:txBody>
                  <a:tcPr marL="50800" marR="50800" marT="50800" marB="5080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b="0" i="0" kern="1200" noProof="0">
                          <a:solidFill>
                            <a:schemeClr val="tx1"/>
                          </a:solidFill>
                          <a:latin typeface="Lato" panose="020F0502020204030203" pitchFamily="34" charset="0"/>
                          <a:ea typeface="+mn-ea"/>
                          <a:cs typeface="+mn-cs"/>
                        </a:rPr>
                        <a:t>Uncertain Technology Fit for All Freight Segments (Dwell times, range, payload flexibility)</a:t>
                      </a: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0992393"/>
                  </a:ext>
                </a:extLst>
              </a:tr>
              <a:tr h="324166">
                <a:tc>
                  <a:txBody>
                    <a:bodyPr/>
                    <a:lstStyle/>
                    <a:p>
                      <a:pPr marL="285750" marR="0" lvl="0" indent="-285750" algn="l" rtl="0" eaLnBrk="1" fontAlgn="t" latinLnBrk="0" hangingPunct="1">
                        <a:lnSpc>
                          <a:spcPct val="100000"/>
                        </a:lnSpc>
                        <a:spcBef>
                          <a:spcPts val="0"/>
                        </a:spcBef>
                        <a:spcAft>
                          <a:spcPts val="0"/>
                        </a:spcAft>
                        <a:buClrTx/>
                        <a:buSzTx/>
                        <a:buFont typeface="Arial"/>
                        <a:buChar char="•"/>
                      </a:pPr>
                      <a:r>
                        <a:rPr lang="en-US" altLang="en-US" sz="1800">
                          <a:latin typeface="Lato"/>
                          <a:cs typeface="Arial"/>
                        </a:rPr>
                        <a:t>Lower Texas Electricity Costs</a:t>
                      </a:r>
                    </a:p>
                  </a:txBody>
                  <a:tcPr marL="50800" marR="50800" marT="50800" marB="5080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lvl="0" indent="-285750" algn="l" defTabSz="914400" rtl="0" eaLnBrk="1" latinLnBrk="0" hangingPunct="1">
                        <a:lnSpc>
                          <a:spcPct val="100000"/>
                        </a:lnSpc>
                        <a:spcBef>
                          <a:spcPts val="0"/>
                        </a:spcBef>
                        <a:spcAft>
                          <a:spcPts val="0"/>
                        </a:spcAft>
                        <a:buFont typeface="Arial"/>
                        <a:buChar char="•"/>
                      </a:pPr>
                      <a:r>
                        <a:rPr lang="en-US" sz="1800" b="0" kern="1200" noProof="0">
                          <a:solidFill>
                            <a:schemeClr val="tx1"/>
                          </a:solidFill>
                          <a:latin typeface="Lato" panose="020F0502020204030203" pitchFamily="34" charset="0"/>
                          <a:ea typeface="+mn-ea"/>
                          <a:cs typeface="+mn-cs"/>
                        </a:rPr>
                        <a:t>Limited State‑Level Mandates and Incentives in Texas</a:t>
                      </a: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2137785"/>
                  </a:ext>
                </a:extLst>
              </a:tr>
              <a:tr h="324166">
                <a:tc>
                  <a:txBody>
                    <a:bodyPr/>
                    <a:lstStyle/>
                    <a:p>
                      <a:pPr marL="285750" marR="0" lvl="0" indent="-285750" algn="l" defTabSz="914400" rtl="0" eaLnBrk="1" fontAlgn="t" latinLnBrk="0" hangingPunct="1">
                        <a:lnSpc>
                          <a:spcPct val="100000"/>
                        </a:lnSpc>
                        <a:spcBef>
                          <a:spcPts val="0"/>
                        </a:spcBef>
                        <a:spcAft>
                          <a:spcPts val="0"/>
                        </a:spcAft>
                        <a:buClrTx/>
                        <a:buSzTx/>
                        <a:buFont typeface="Arial"/>
                        <a:buChar char="•"/>
                        <a:tabLst/>
                        <a:defRPr/>
                      </a:pPr>
                      <a:r>
                        <a:rPr lang="en-US" altLang="en-US" sz="1800">
                          <a:latin typeface="Lato"/>
                          <a:cs typeface="Arial"/>
                        </a:rPr>
                        <a:t>Electric Alternative Fuel Corridor Designations</a:t>
                      </a:r>
                    </a:p>
                  </a:txBody>
                  <a:tcPr marL="50800" marR="50800" marT="50800" marB="50800"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lvl="0" indent="-285750" algn="l" rtl="0" eaLnBrk="1" latinLnBrk="0" hangingPunct="1">
                        <a:lnSpc>
                          <a:spcPct val="100000"/>
                        </a:lnSpc>
                        <a:spcBef>
                          <a:spcPts val="0"/>
                        </a:spcBef>
                        <a:spcAft>
                          <a:spcPts val="0"/>
                        </a:spcAft>
                        <a:buFont typeface="Arial"/>
                        <a:buChar char="•"/>
                      </a:pPr>
                      <a:r>
                        <a:rPr lang="en-US" sz="1800" b="0" kern="1200" noProof="0">
                          <a:solidFill>
                            <a:schemeClr val="tx1"/>
                          </a:solidFill>
                          <a:latin typeface="Lato"/>
                          <a:ea typeface="+mn-ea"/>
                          <a:cs typeface="+mn-cs"/>
                        </a:rPr>
                        <a:t>Lack of Exemption for Heavier EV Truck Weight</a:t>
                      </a:r>
                      <a:endParaRPr lang="en-US" sz="1800" b="0" kern="1200" noProof="0">
                        <a:solidFill>
                          <a:schemeClr val="tx1"/>
                        </a:solidFill>
                        <a:latin typeface="Lato" panose="020F0502020204030203" pitchFamily="34" charset="0"/>
                        <a:ea typeface="+mn-ea"/>
                        <a:cs typeface="+mn-cs"/>
                      </a:endParaRP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7440915"/>
                  </a:ext>
                </a:extLst>
              </a:tr>
              <a:tr h="324166">
                <a:tc>
                  <a:txBody>
                    <a:bodyPr/>
                    <a:lstStyle/>
                    <a:p>
                      <a:pPr marL="285750" lvl="0" indent="-285750" algn="l">
                        <a:lnSpc>
                          <a:spcPct val="100000"/>
                        </a:lnSpc>
                        <a:spcBef>
                          <a:spcPts val="0"/>
                        </a:spcBef>
                        <a:spcAft>
                          <a:spcPts val="0"/>
                        </a:spcAft>
                        <a:buFont typeface="Arial"/>
                        <a:buChar char="•"/>
                      </a:pPr>
                      <a:r>
                        <a:rPr lang="en-US" altLang="en-US" sz="1800">
                          <a:latin typeface="Lato"/>
                          <a:cs typeface="Arial"/>
                        </a:rPr>
                        <a:t>Manufacturing Investments</a:t>
                      </a:r>
                    </a:p>
                  </a:txBody>
                  <a:tcPr marL="50799" marR="50799" marT="50799" marB="50799" anchor="ctr">
                    <a:lnL w="0">
                      <a:noFill/>
                    </a:lnL>
                    <a:lnR w="0">
                      <a:noFill/>
                    </a:lnR>
                    <a:lnT w="0">
                      <a:noFill/>
                    </a:lnT>
                    <a:lnB w="0" cap="flat" cmpd="sng" algn="ctr">
                      <a:noFill/>
                      <a:prstDash val="solid"/>
                      <a:round/>
                      <a:headEnd type="none" w="med" len="med"/>
                      <a:tailEnd type="none" w="med" len="med"/>
                    </a:lnB>
                    <a:lnTlToBr w="0">
                      <a:noFill/>
                    </a:lnTlToBr>
                    <a:lnBlToTr w="0">
                      <a:noFill/>
                    </a:lnBlToTr>
                  </a:tcPr>
                </a:tc>
                <a:tc>
                  <a:txBody>
                    <a:bodyPr/>
                    <a:lstStyle/>
                    <a:p>
                      <a:pPr marL="285750" lvl="0" indent="-285750" algn="l">
                        <a:lnSpc>
                          <a:spcPct val="100000"/>
                        </a:lnSpc>
                        <a:spcBef>
                          <a:spcPts val="0"/>
                        </a:spcBef>
                        <a:spcAft>
                          <a:spcPts val="0"/>
                        </a:spcAft>
                        <a:buFont typeface="Arial"/>
                        <a:buChar char="•"/>
                      </a:pPr>
                      <a:r>
                        <a:rPr lang="en-US" sz="1800" b="0" i="0" u="none" strike="noStrike" kern="1200" noProof="0">
                          <a:solidFill>
                            <a:schemeClr val="tx1"/>
                          </a:solidFill>
                          <a:latin typeface="Lato"/>
                          <a:ea typeface="Lato"/>
                          <a:cs typeface="Lato"/>
                        </a:rPr>
                        <a:t>Federal Prohibition on Commercial Activities at Interstate Rest Areas</a:t>
                      </a:r>
                      <a:endParaRPr lang="en-US" sz="1800" b="0" kern="1200" noProof="0">
                        <a:solidFill>
                          <a:schemeClr val="tx1"/>
                        </a:solidFill>
                        <a:latin typeface="Lato"/>
                        <a:ea typeface="+mn-ea"/>
                        <a:cs typeface="+mn-cs"/>
                      </a:endParaRPr>
                    </a:p>
                  </a:txBody>
                  <a:tcPr anchor="ctr">
                    <a:lnL w="0">
                      <a:noFill/>
                    </a:lnL>
                    <a:lnR w="0">
                      <a:noFill/>
                    </a:lnR>
                    <a:lnT w="0">
                      <a:noFill/>
                    </a:lnT>
                    <a:lnB w="0" cap="flat" cmpd="sng" algn="ctr">
                      <a:noFill/>
                      <a:prstDash val="solid"/>
                      <a:round/>
                      <a:headEnd type="none" w="med" len="med"/>
                      <a:tailEnd type="none" w="med" len="med"/>
                    </a:lnB>
                    <a:lnTlToBr w="0">
                      <a:noFill/>
                    </a:lnTlToBr>
                    <a:lnBlToTr w="0">
                      <a:noFill/>
                    </a:lnBlToTr>
                  </a:tcPr>
                </a:tc>
                <a:extLst>
                  <a:ext uri="{0D108BD9-81ED-4DB2-BD59-A6C34878D82A}">
                    <a16:rowId xmlns:a16="http://schemas.microsoft.com/office/drawing/2014/main" val="1885010742"/>
                  </a:ext>
                </a:extLst>
              </a:tr>
              <a:tr h="324166">
                <a:tc>
                  <a:txBody>
                    <a:bodyPr/>
                    <a:lstStyle/>
                    <a:p>
                      <a:pPr marL="285750" lvl="0" indent="-285750" algn="l">
                        <a:lnSpc>
                          <a:spcPct val="100000"/>
                        </a:lnSpc>
                        <a:spcBef>
                          <a:spcPts val="0"/>
                        </a:spcBef>
                        <a:spcAft>
                          <a:spcPts val="0"/>
                        </a:spcAft>
                        <a:buFont typeface="Arial"/>
                        <a:buChar char="•"/>
                      </a:pPr>
                      <a:r>
                        <a:rPr lang="en-US" altLang="en-US" sz="1800">
                          <a:latin typeface="Lato"/>
                          <a:ea typeface="Lato"/>
                          <a:cs typeface="Lato"/>
                        </a:rPr>
                        <a:t>Business-Friendly Regulatory Environment</a:t>
                      </a:r>
                    </a:p>
                  </a:txBody>
                  <a:tcPr marL="50798" marR="50798" marT="50798" marB="50798" anchor="ctr">
                    <a:lnL w="0">
                      <a:noFill/>
                    </a:lnL>
                    <a:lnR w="0">
                      <a:noFill/>
                    </a:lnR>
                    <a:lnT w="0">
                      <a:noFill/>
                    </a:lnT>
                    <a:lnB w="0" cap="flat" cmpd="sng" algn="ctr">
                      <a:noFill/>
                      <a:prstDash val="solid"/>
                      <a:round/>
                      <a:headEnd type="none" w="med" len="med"/>
                      <a:tailEnd type="none" w="med" len="med"/>
                    </a:lnB>
                    <a:lnTlToBr w="0">
                      <a:noFill/>
                    </a:lnTlToBr>
                    <a:lnBlToTr w="0">
                      <a:noFill/>
                    </a:lnBlToTr>
                  </a:tcPr>
                </a:tc>
                <a:tc>
                  <a:txBody>
                    <a:bodyPr/>
                    <a:lstStyle/>
                    <a:p>
                      <a:pPr marL="285750" lvl="0" indent="-285750" algn="l">
                        <a:lnSpc>
                          <a:spcPct val="100000"/>
                        </a:lnSpc>
                        <a:spcBef>
                          <a:spcPts val="0"/>
                        </a:spcBef>
                        <a:spcAft>
                          <a:spcPts val="0"/>
                        </a:spcAft>
                        <a:buFont typeface="Arial"/>
                        <a:buChar char="•"/>
                      </a:pPr>
                      <a:endParaRPr lang="en-US" sz="1800" b="0" i="0" u="none" strike="noStrike" kern="1200" noProof="0">
                        <a:solidFill>
                          <a:schemeClr val="tx1"/>
                        </a:solidFill>
                        <a:latin typeface="Lato"/>
                        <a:ea typeface="Lato"/>
                        <a:cs typeface="Lato"/>
                      </a:endParaRPr>
                    </a:p>
                  </a:txBody>
                  <a:tcPr anchor="ctr">
                    <a:lnL w="0">
                      <a:noFill/>
                    </a:lnL>
                    <a:lnR w="0">
                      <a:noFill/>
                    </a:lnR>
                    <a:lnT w="0">
                      <a:noFill/>
                    </a:lnT>
                    <a:lnB w="0" cap="flat" cmpd="sng" algn="ctr">
                      <a:noFill/>
                      <a:prstDash val="solid"/>
                      <a:round/>
                      <a:headEnd type="none" w="med" len="med"/>
                      <a:tailEnd type="none" w="med" len="med"/>
                    </a:lnB>
                    <a:lnTlToBr w="0">
                      <a:noFill/>
                    </a:lnTlToBr>
                    <a:lnBlToTr w="0">
                      <a:noFill/>
                    </a:lnBlToTr>
                  </a:tcPr>
                </a:tc>
                <a:extLst>
                  <a:ext uri="{0D108BD9-81ED-4DB2-BD59-A6C34878D82A}">
                    <a16:rowId xmlns:a16="http://schemas.microsoft.com/office/drawing/2014/main" val="2827737780"/>
                  </a:ext>
                </a:extLst>
              </a:tr>
              <a:tr h="324166">
                <a:tc>
                  <a:txBody>
                    <a:bodyPr/>
                    <a:lstStyle/>
                    <a:p>
                      <a:pPr marL="285750" lvl="0" indent="-285750" algn="l">
                        <a:lnSpc>
                          <a:spcPct val="100000"/>
                        </a:lnSpc>
                        <a:spcBef>
                          <a:spcPts val="0"/>
                        </a:spcBef>
                        <a:spcAft>
                          <a:spcPts val="0"/>
                        </a:spcAft>
                        <a:buFont typeface="Arial"/>
                        <a:buChar char="•"/>
                      </a:pPr>
                      <a:r>
                        <a:rPr lang="en-US" altLang="en-US" sz="1800">
                          <a:latin typeface="Lato"/>
                          <a:ea typeface="Lato"/>
                          <a:cs typeface="Lato"/>
                        </a:rPr>
                        <a:t>Electric Availability Across Range of Vehicle Types</a:t>
                      </a:r>
                    </a:p>
                  </a:txBody>
                  <a:tcPr marL="50798" marR="50798" marT="50798" marB="50798" anchor="ctr">
                    <a:lnL w="0">
                      <a:noFill/>
                    </a:lnL>
                    <a:lnR w="0">
                      <a:noFill/>
                    </a:lnR>
                    <a:lnT w="0">
                      <a:noFill/>
                    </a:lnT>
                    <a:lnB w="0">
                      <a:noFill/>
                    </a:lnB>
                    <a:lnTlToBr w="0">
                      <a:noFill/>
                    </a:lnTlToBr>
                    <a:lnBlToTr w="0">
                      <a:noFill/>
                    </a:lnBlToTr>
                  </a:tcPr>
                </a:tc>
                <a:tc>
                  <a:txBody>
                    <a:bodyPr/>
                    <a:lstStyle/>
                    <a:p>
                      <a:pPr marL="285750" lvl="0" indent="-285750" algn="l">
                        <a:lnSpc>
                          <a:spcPct val="100000"/>
                        </a:lnSpc>
                        <a:spcBef>
                          <a:spcPts val="0"/>
                        </a:spcBef>
                        <a:spcAft>
                          <a:spcPts val="0"/>
                        </a:spcAft>
                        <a:buFont typeface="Arial"/>
                        <a:buChar char="•"/>
                      </a:pPr>
                      <a:endParaRPr lang="en-US" sz="1800" b="0" i="0" u="none" strike="noStrike" kern="1200" noProof="0">
                        <a:solidFill>
                          <a:schemeClr val="tx1"/>
                        </a:solidFill>
                        <a:latin typeface="Lato"/>
                        <a:ea typeface="Lato"/>
                        <a:cs typeface="Lato"/>
                      </a:endParaRPr>
                    </a:p>
                  </a:txBody>
                  <a:tcPr anchor="ctr">
                    <a:lnL w="0">
                      <a:noFill/>
                    </a:lnL>
                    <a:lnR w="0">
                      <a:noFill/>
                    </a:lnR>
                    <a:lnT w="0">
                      <a:noFill/>
                    </a:lnT>
                    <a:lnB w="0">
                      <a:noFill/>
                    </a:lnB>
                    <a:lnTlToBr w="0">
                      <a:noFill/>
                    </a:lnTlToBr>
                    <a:lnBlToTr w="0">
                      <a:noFill/>
                    </a:lnBlToTr>
                  </a:tcPr>
                </a:tc>
                <a:extLst>
                  <a:ext uri="{0D108BD9-81ED-4DB2-BD59-A6C34878D82A}">
                    <a16:rowId xmlns:a16="http://schemas.microsoft.com/office/drawing/2014/main" val="842338474"/>
                  </a:ext>
                </a:extLst>
              </a:tr>
            </a:tbl>
          </a:graphicData>
        </a:graphic>
      </p:graphicFrame>
      <p:sp>
        <p:nvSpPr>
          <p:cNvPr id="2" name="Rectangle 1">
            <a:extLst>
              <a:ext uri="{FF2B5EF4-FFF2-40B4-BE49-F238E27FC236}">
                <a16:creationId xmlns:a16="http://schemas.microsoft.com/office/drawing/2014/main" id="{D718DBB1-7014-A70D-3C96-7E0A56AC9124}"/>
              </a:ext>
            </a:extLst>
          </p:cNvPr>
          <p:cNvSpPr/>
          <p:nvPr/>
        </p:nvSpPr>
        <p:spPr>
          <a:xfrm>
            <a:off x="427501" y="2193939"/>
            <a:ext cx="11065119" cy="78843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0B0004020202020204"/>
              <a:ea typeface="+mn-ea"/>
              <a:cs typeface="+mn-cs"/>
            </a:endParaRPr>
          </a:p>
        </p:txBody>
      </p:sp>
      <p:sp>
        <p:nvSpPr>
          <p:cNvPr id="8" name="Slide Number Placeholder 7">
            <a:extLst>
              <a:ext uri="{FF2B5EF4-FFF2-40B4-BE49-F238E27FC236}">
                <a16:creationId xmlns:a16="http://schemas.microsoft.com/office/drawing/2014/main" id="{A8EBE54C-97D3-8674-7296-DEBAF8A9F589}"/>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4771B-AE04-41F8-8441-EC7D184086A2}" type="slidenum">
              <a:rPr kumimoji="0" lang="en-US" sz="1200" b="0" i="0" u="none" strike="noStrike" kern="1200" cap="none" spc="0" normalizeH="0" baseline="0" noProof="0" smtClean="0">
                <a:ln>
                  <a:noFill/>
                </a:ln>
                <a:solidFill>
                  <a:prstClr val="black">
                    <a:tint val="82000"/>
                  </a:prstClr>
                </a:solidFill>
                <a:effectLst/>
                <a:uLnTx/>
                <a:uFillTx/>
                <a:latin typeface="Aptos" panose="020B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82000"/>
                </a:prstClr>
              </a:solidFill>
              <a:effectLst/>
              <a:uLnTx/>
              <a:uFillTx/>
              <a:latin typeface="Aptos" panose="020B0004020202020204"/>
              <a:ea typeface="+mn-ea"/>
              <a:cs typeface="+mn-cs"/>
            </a:endParaRPr>
          </a:p>
        </p:txBody>
      </p:sp>
      <p:sp>
        <p:nvSpPr>
          <p:cNvPr id="15" name="TextBox 14">
            <a:extLst>
              <a:ext uri="{FF2B5EF4-FFF2-40B4-BE49-F238E27FC236}">
                <a16:creationId xmlns:a16="http://schemas.microsoft.com/office/drawing/2014/main" id="{7A901F0C-7C25-9EB0-195F-25A84A97C26C}"/>
              </a:ext>
            </a:extLst>
          </p:cNvPr>
          <p:cNvSpPr txBox="1"/>
          <p:nvPr/>
        </p:nvSpPr>
        <p:spPr>
          <a:xfrm>
            <a:off x="228600" y="137160"/>
            <a:ext cx="10047792" cy="1077218"/>
          </a:xfrm>
          <a:prstGeom prst="rect">
            <a:avLst/>
          </a:prstGeom>
          <a:noFill/>
        </p:spPr>
        <p:txBody>
          <a:bodyPr wrap="square" lIns="91440" tIns="0" rIns="91440" bIns="0" rtlCol="0" anchor="t">
            <a:spAutoFit/>
          </a:bodyPr>
          <a:lstStyle/>
          <a:p>
            <a:pPr>
              <a:defRPr/>
            </a:pPr>
            <a:r>
              <a:rPr kumimoji="0" lang="en-US" sz="3500" b="0" i="0" u="none" strike="noStrike" kern="1200" cap="none" spc="0" normalizeH="0" baseline="0" noProof="0">
                <a:ln>
                  <a:noFill/>
                </a:ln>
                <a:solidFill>
                  <a:srgbClr val="00446A"/>
                </a:solidFill>
                <a:effectLst/>
                <a:uLnTx/>
                <a:uFillTx/>
                <a:latin typeface="Lato"/>
                <a:ea typeface="Lato"/>
                <a:cs typeface="Lato"/>
              </a:rPr>
              <a:t>Benefits and Challenges to Freight Electrification</a:t>
            </a:r>
            <a:r>
              <a:rPr lang="en-US" sz="3500">
                <a:solidFill>
                  <a:srgbClr val="00446A"/>
                </a:solidFill>
                <a:latin typeface="Lato"/>
                <a:ea typeface="Lato"/>
                <a:cs typeface="Lato"/>
              </a:rPr>
              <a:t> in Texas</a:t>
            </a:r>
            <a:endParaRPr kumimoji="0" lang="en-US" sz="3500" b="0" i="0" u="none" strike="noStrike" kern="1200" cap="none" spc="0" normalizeH="0" baseline="0" noProof="0">
              <a:ln>
                <a:noFill/>
              </a:ln>
              <a:solidFill>
                <a:srgbClr val="00446A"/>
              </a:solidFill>
              <a:effectLst/>
              <a:uLnTx/>
              <a:uFillTx/>
              <a:latin typeface="Lato" panose="020F0502020204030203" pitchFamily="34" charset="0"/>
              <a:ea typeface="+mn-ea"/>
              <a:cs typeface="+mn-cs"/>
            </a:endParaRPr>
          </a:p>
        </p:txBody>
      </p:sp>
      <p:grpSp>
        <p:nvGrpSpPr>
          <p:cNvPr id="12" name="Group 11">
            <a:extLst>
              <a:ext uri="{FF2B5EF4-FFF2-40B4-BE49-F238E27FC236}">
                <a16:creationId xmlns:a16="http://schemas.microsoft.com/office/drawing/2014/main" id="{AFBD8116-9D84-270D-410A-7701FC22C3AB}"/>
              </a:ext>
            </a:extLst>
          </p:cNvPr>
          <p:cNvGrpSpPr/>
          <p:nvPr/>
        </p:nvGrpSpPr>
        <p:grpSpPr>
          <a:xfrm>
            <a:off x="347260" y="6315328"/>
            <a:ext cx="1270526" cy="432688"/>
            <a:chOff x="1928386" y="6244383"/>
            <a:chExt cx="1270526" cy="432688"/>
          </a:xfrm>
        </p:grpSpPr>
        <p:pic>
          <p:nvPicPr>
            <p:cNvPr id="13" name="Picture 12">
              <a:extLst>
                <a:ext uri="{FF2B5EF4-FFF2-40B4-BE49-F238E27FC236}">
                  <a16:creationId xmlns:a16="http://schemas.microsoft.com/office/drawing/2014/main" id="{16700668-FF78-376C-E8E7-FDE2312D975E}"/>
                </a:ext>
              </a:extLst>
            </p:cNvPr>
            <p:cNvPicPr>
              <a:picLocks noChangeAspect="1"/>
            </p:cNvPicPr>
            <p:nvPr/>
          </p:nvPicPr>
          <p:blipFill>
            <a:blip r:embed="rId3"/>
            <a:stretch>
              <a:fillRect/>
            </a:stretch>
          </p:blipFill>
          <p:spPr>
            <a:xfrm>
              <a:off x="2357591" y="6256411"/>
              <a:ext cx="841321" cy="420660"/>
            </a:xfrm>
            <a:prstGeom prst="rect">
              <a:avLst/>
            </a:prstGeom>
          </p:spPr>
        </p:pic>
        <p:pic>
          <p:nvPicPr>
            <p:cNvPr id="14" name="Picture 13">
              <a:extLst>
                <a:ext uri="{FF2B5EF4-FFF2-40B4-BE49-F238E27FC236}">
                  <a16:creationId xmlns:a16="http://schemas.microsoft.com/office/drawing/2014/main" id="{3F02DD7E-8AFE-1796-B4EE-8537F55F3A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sp>
        <p:nvSpPr>
          <p:cNvPr id="5" name="Footer Placeholder 3">
            <a:extLst>
              <a:ext uri="{FF2B5EF4-FFF2-40B4-BE49-F238E27FC236}">
                <a16:creationId xmlns:a16="http://schemas.microsoft.com/office/drawing/2014/main" id="{50FD7E06-2968-760E-EE0F-F28FCA42D94A}"/>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
        <p:nvSpPr>
          <p:cNvPr id="3" name="TextBox 2">
            <a:extLst>
              <a:ext uri="{FF2B5EF4-FFF2-40B4-BE49-F238E27FC236}">
                <a16:creationId xmlns:a16="http://schemas.microsoft.com/office/drawing/2014/main" id="{27D2D624-88FF-9ED3-A333-27F63AB62E7E}"/>
              </a:ext>
            </a:extLst>
          </p:cNvPr>
          <p:cNvSpPr txBox="1"/>
          <p:nvPr/>
        </p:nvSpPr>
        <p:spPr>
          <a:xfrm>
            <a:off x="4109802" y="6400764"/>
            <a:ext cx="670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effectLst/>
                <a:uLnTx/>
                <a:uFillTx/>
                <a:latin typeface="Lato"/>
                <a:ea typeface="+mn-ea"/>
                <a:cs typeface="+mn-cs"/>
              </a:rPr>
              <a:t>*Many have since been rolled back at federal level</a:t>
            </a:r>
          </a:p>
        </p:txBody>
      </p:sp>
    </p:spTree>
    <p:extLst>
      <p:ext uri="{BB962C8B-B14F-4D97-AF65-F5344CB8AC3E}">
        <p14:creationId xmlns:p14="http://schemas.microsoft.com/office/powerpoint/2010/main" val="329400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1333D-1709-89CD-7298-346E558F51C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89686B-F63F-8DE9-BFDE-6B1BBE62AF9E}"/>
              </a:ext>
            </a:extLst>
          </p:cNvPr>
          <p:cNvSpPr>
            <a:spLocks noGrp="1"/>
          </p:cNvSpPr>
          <p:nvPr>
            <p:ph type="sldNum" sz="quarter" idx="11"/>
          </p:nvPr>
        </p:nvSpPr>
        <p:spPr>
          <a:xfrm>
            <a:off x="8610600" y="6356350"/>
            <a:ext cx="2743200" cy="365125"/>
          </a:xfrm>
        </p:spPr>
        <p:txBody>
          <a:bodyPr/>
          <a:lstStyle/>
          <a:p>
            <a:fld id="{F7B4771B-AE04-41F8-8441-EC7D184086A2}" type="slidenum">
              <a:rPr lang="en-US" smtClean="0">
                <a:latin typeface="Lato" panose="020F0502020204030203" pitchFamily="34" charset="0"/>
              </a:rPr>
              <a:pPr/>
              <a:t>6</a:t>
            </a:fld>
            <a:endParaRPr lang="en-US">
              <a:latin typeface="Lato" panose="020F0502020204030203" pitchFamily="34" charset="0"/>
            </a:endParaRPr>
          </a:p>
        </p:txBody>
      </p:sp>
      <p:sp>
        <p:nvSpPr>
          <p:cNvPr id="25" name="TextBox 24">
            <a:extLst>
              <a:ext uri="{FF2B5EF4-FFF2-40B4-BE49-F238E27FC236}">
                <a16:creationId xmlns:a16="http://schemas.microsoft.com/office/drawing/2014/main" id="{0022E47E-549A-C031-BA93-BDD63B5F324F}"/>
              </a:ext>
            </a:extLst>
          </p:cNvPr>
          <p:cNvSpPr txBox="1"/>
          <p:nvPr/>
        </p:nvSpPr>
        <p:spPr>
          <a:xfrm>
            <a:off x="228600" y="137160"/>
            <a:ext cx="11125200" cy="584775"/>
          </a:xfrm>
          <a:prstGeom prst="rect">
            <a:avLst/>
          </a:prstGeom>
          <a:noFill/>
        </p:spPr>
        <p:txBody>
          <a:bodyPr wrap="square" lIns="91440" tIns="0" rIns="91440" bIns="45720" rtlCol="0" anchor="t">
            <a:spAutoFit/>
          </a:bodyPr>
          <a:lstStyle/>
          <a:p>
            <a:r>
              <a:rPr lang="en-US" sz="3500">
                <a:solidFill>
                  <a:srgbClr val="00446A"/>
                </a:solidFill>
                <a:latin typeface="Lato"/>
                <a:ea typeface="Lato"/>
                <a:cs typeface="Lato"/>
              </a:rPr>
              <a:t>Recommendations</a:t>
            </a:r>
            <a:endParaRPr lang="en-US"/>
          </a:p>
        </p:txBody>
      </p:sp>
      <p:grpSp>
        <p:nvGrpSpPr>
          <p:cNvPr id="2" name="Group 1">
            <a:extLst>
              <a:ext uri="{FF2B5EF4-FFF2-40B4-BE49-F238E27FC236}">
                <a16:creationId xmlns:a16="http://schemas.microsoft.com/office/drawing/2014/main" id="{76BC7AAA-EE0F-D164-D217-F11BE96BB0E0}"/>
              </a:ext>
            </a:extLst>
          </p:cNvPr>
          <p:cNvGrpSpPr/>
          <p:nvPr/>
        </p:nvGrpSpPr>
        <p:grpSpPr>
          <a:xfrm>
            <a:off x="347260" y="6315328"/>
            <a:ext cx="1270526" cy="432688"/>
            <a:chOff x="1928386" y="6244383"/>
            <a:chExt cx="1270526" cy="432688"/>
          </a:xfrm>
        </p:grpSpPr>
        <p:pic>
          <p:nvPicPr>
            <p:cNvPr id="3" name="Picture 2">
              <a:extLst>
                <a:ext uri="{FF2B5EF4-FFF2-40B4-BE49-F238E27FC236}">
                  <a16:creationId xmlns:a16="http://schemas.microsoft.com/office/drawing/2014/main" id="{ACA573CE-DBB2-2667-C750-382083A10EF2}"/>
                </a:ext>
              </a:extLst>
            </p:cNvPr>
            <p:cNvPicPr>
              <a:picLocks noChangeAspect="1"/>
            </p:cNvPicPr>
            <p:nvPr/>
          </p:nvPicPr>
          <p:blipFill>
            <a:blip r:embed="rId3"/>
            <a:stretch>
              <a:fillRect/>
            </a:stretch>
          </p:blipFill>
          <p:spPr>
            <a:xfrm>
              <a:off x="2357591" y="6256411"/>
              <a:ext cx="841321" cy="420660"/>
            </a:xfrm>
            <a:prstGeom prst="rect">
              <a:avLst/>
            </a:prstGeom>
          </p:spPr>
        </p:pic>
        <p:pic>
          <p:nvPicPr>
            <p:cNvPr id="9" name="Picture 8">
              <a:extLst>
                <a:ext uri="{FF2B5EF4-FFF2-40B4-BE49-F238E27FC236}">
                  <a16:creationId xmlns:a16="http://schemas.microsoft.com/office/drawing/2014/main" id="{4515F837-C724-B166-2B9D-022314D878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sp>
        <p:nvSpPr>
          <p:cNvPr id="11" name="Footer Placeholder 3">
            <a:extLst>
              <a:ext uri="{FF2B5EF4-FFF2-40B4-BE49-F238E27FC236}">
                <a16:creationId xmlns:a16="http://schemas.microsoft.com/office/drawing/2014/main" id="{590FE932-5B09-936B-C1FC-74270B0E1A92}"/>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
        <p:nvSpPr>
          <p:cNvPr id="7" name="Rectangle: Rounded Corners 6">
            <a:extLst>
              <a:ext uri="{FF2B5EF4-FFF2-40B4-BE49-F238E27FC236}">
                <a16:creationId xmlns:a16="http://schemas.microsoft.com/office/drawing/2014/main" id="{79C2BD18-6BD1-0B1F-55C5-3ACB5B70C561}"/>
              </a:ext>
            </a:extLst>
          </p:cNvPr>
          <p:cNvSpPr/>
          <p:nvPr/>
        </p:nvSpPr>
        <p:spPr>
          <a:xfrm>
            <a:off x="259433" y="706396"/>
            <a:ext cx="3488106" cy="52575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u="sng">
                <a:solidFill>
                  <a:schemeClr val="bg1"/>
                </a:solidFill>
                <a:latin typeface="Lato"/>
                <a:ea typeface="Lato"/>
                <a:cs typeface="Lato"/>
              </a:rPr>
              <a:t>Strategic</a:t>
            </a:r>
            <a:endParaRPr lang="en-US" sz="2000" u="sng">
              <a:solidFill>
                <a:schemeClr val="bg1"/>
              </a:solidFill>
              <a:latin typeface="Lato"/>
              <a:ea typeface="Lato"/>
              <a:cs typeface="Lato"/>
            </a:endParaRPr>
          </a:p>
          <a:p>
            <a:pPr algn="ctr"/>
            <a:endParaRPr lang="en-US">
              <a:solidFill>
                <a:schemeClr val="bg1"/>
              </a:solidFill>
            </a:endParaRPr>
          </a:p>
          <a:p>
            <a:pPr marL="342900" indent="-342900">
              <a:buFont typeface="Wingdings,Sans-Serif"/>
              <a:buChar char="§"/>
            </a:pPr>
            <a:r>
              <a:rPr lang="en-US" sz="2000">
                <a:solidFill>
                  <a:schemeClr val="bg1"/>
                </a:solidFill>
                <a:latin typeface="Lato"/>
                <a:ea typeface="Lato"/>
                <a:cs typeface="Lato"/>
              </a:rPr>
              <a:t>Comprehensive state plan</a:t>
            </a:r>
          </a:p>
          <a:p>
            <a:pPr marL="342900" indent="-342900">
              <a:buFont typeface="Wingdings,Sans-Serif"/>
              <a:buChar char="§"/>
            </a:pPr>
            <a:endParaRPr lang="en-US" sz="2000">
              <a:solidFill>
                <a:schemeClr val="bg1"/>
              </a:solidFill>
              <a:latin typeface="Lato"/>
              <a:ea typeface="Lato"/>
              <a:cs typeface="Lato"/>
            </a:endParaRPr>
          </a:p>
          <a:p>
            <a:pPr marL="342900" indent="-342900">
              <a:buFont typeface="Wingdings,Sans-Serif"/>
              <a:buChar char="§"/>
            </a:pPr>
            <a:r>
              <a:rPr lang="en-US" sz="2000">
                <a:solidFill>
                  <a:schemeClr val="bg1"/>
                </a:solidFill>
                <a:latin typeface="Lato"/>
                <a:ea typeface="Lato"/>
                <a:cs typeface="Lato"/>
              </a:rPr>
              <a:t>Private-public partnerships </a:t>
            </a:r>
          </a:p>
          <a:p>
            <a:pPr marL="342900" indent="-342900">
              <a:buFont typeface="Wingdings,Sans-Serif"/>
              <a:buChar char="§"/>
            </a:pPr>
            <a:endParaRPr lang="en-US" sz="2000">
              <a:solidFill>
                <a:schemeClr val="bg1"/>
              </a:solidFill>
              <a:latin typeface="Lato"/>
              <a:ea typeface="Lato"/>
              <a:cs typeface="Lato"/>
            </a:endParaRPr>
          </a:p>
          <a:p>
            <a:pPr marL="342900" indent="-342900">
              <a:buFont typeface="Wingdings,Sans-Serif"/>
              <a:buChar char="§"/>
            </a:pPr>
            <a:r>
              <a:rPr lang="en-US" sz="2000">
                <a:solidFill>
                  <a:schemeClr val="bg1"/>
                </a:solidFill>
                <a:latin typeface="Lato"/>
                <a:ea typeface="Lato"/>
                <a:cs typeface="Lato"/>
              </a:rPr>
              <a:t>Electric truck advisory committee</a:t>
            </a:r>
          </a:p>
          <a:p>
            <a:pPr marL="342900" indent="-342900">
              <a:buFont typeface="Wingdings,Sans-Serif"/>
              <a:buChar char="§"/>
            </a:pPr>
            <a:endParaRPr lang="en-US" sz="2000">
              <a:solidFill>
                <a:schemeClr val="bg1"/>
              </a:solidFill>
              <a:latin typeface="Lato"/>
              <a:ea typeface="Lato"/>
              <a:cs typeface="Lato"/>
            </a:endParaRPr>
          </a:p>
          <a:p>
            <a:pPr marL="342900" indent="-342900">
              <a:buFont typeface="Wingdings,Sans-Serif"/>
              <a:buChar char="§"/>
            </a:pPr>
            <a:r>
              <a:rPr lang="en-US" sz="2000">
                <a:solidFill>
                  <a:schemeClr val="bg1"/>
                </a:solidFill>
                <a:latin typeface="Lato"/>
                <a:ea typeface="Lato"/>
                <a:cs typeface="Lato"/>
              </a:rPr>
              <a:t>Standardized data reporting</a:t>
            </a:r>
          </a:p>
          <a:p>
            <a:pPr marL="342900" indent="-342900">
              <a:buFont typeface="Wingdings,Sans-Serif"/>
              <a:buChar char="§"/>
            </a:pPr>
            <a:endParaRPr lang="en-US" sz="2000">
              <a:solidFill>
                <a:schemeClr val="bg1"/>
              </a:solidFill>
              <a:latin typeface="Lato"/>
              <a:ea typeface="Lato"/>
              <a:cs typeface="Lato"/>
            </a:endParaRPr>
          </a:p>
          <a:p>
            <a:pPr marL="342900" indent="-342900">
              <a:buFont typeface="Wingdings,Sans-Serif"/>
              <a:buChar char="§"/>
            </a:pPr>
            <a:r>
              <a:rPr lang="en-US" sz="2000">
                <a:solidFill>
                  <a:schemeClr val="bg1"/>
                </a:solidFill>
                <a:latin typeface="Lato"/>
                <a:ea typeface="Lato"/>
                <a:cs typeface="Lato"/>
              </a:rPr>
              <a:t>Technical assistance </a:t>
            </a:r>
            <a:endParaRPr lang="en-US">
              <a:solidFill>
                <a:schemeClr val="bg1"/>
              </a:solidFill>
            </a:endParaRPr>
          </a:p>
        </p:txBody>
      </p:sp>
      <p:sp>
        <p:nvSpPr>
          <p:cNvPr id="10" name="Rectangle: Rounded Corners 9">
            <a:extLst>
              <a:ext uri="{FF2B5EF4-FFF2-40B4-BE49-F238E27FC236}">
                <a16:creationId xmlns:a16="http://schemas.microsoft.com/office/drawing/2014/main" id="{3FE48A0C-A94E-FE3A-61E5-822E8970174F}"/>
              </a:ext>
            </a:extLst>
          </p:cNvPr>
          <p:cNvSpPr/>
          <p:nvPr/>
        </p:nvSpPr>
        <p:spPr>
          <a:xfrm>
            <a:off x="4348214" y="697103"/>
            <a:ext cx="3515984" cy="52668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u="sng">
                <a:solidFill>
                  <a:schemeClr val="bg1"/>
                </a:solidFill>
                <a:latin typeface="Lato"/>
                <a:ea typeface="Lato"/>
                <a:cs typeface="Lato"/>
              </a:rPr>
              <a:t>Policy</a:t>
            </a:r>
          </a:p>
          <a:p>
            <a:pPr algn="ctr"/>
            <a:endParaRPr lang="en-US" sz="2000" u="sng">
              <a:solidFill>
                <a:schemeClr val="bg1"/>
              </a:solidFill>
              <a:latin typeface="Lato"/>
              <a:ea typeface="Lato"/>
              <a:cs typeface="Lato"/>
            </a:endParaRPr>
          </a:p>
          <a:p>
            <a:pPr marL="171450" indent="-171450">
              <a:buFont typeface="Wingdings,Sans-Serif"/>
              <a:buChar char="§"/>
            </a:pPr>
            <a:r>
              <a:rPr lang="en-US" sz="2000">
                <a:solidFill>
                  <a:schemeClr val="bg1"/>
                </a:solidFill>
                <a:latin typeface="Lato"/>
                <a:ea typeface="Lato"/>
                <a:cs typeface="Lato"/>
              </a:rPr>
              <a:t>Uniform statewide standards for MHDV infrastructure</a:t>
            </a:r>
          </a:p>
          <a:p>
            <a:pPr marL="171450" indent="-171450">
              <a:buFont typeface="Wingdings,Sans-Serif"/>
              <a:buChar char="§"/>
            </a:pPr>
            <a:endParaRPr lang="en-US" sz="2000">
              <a:solidFill>
                <a:schemeClr val="bg1"/>
              </a:solidFill>
              <a:latin typeface="Lato"/>
              <a:ea typeface="Lato"/>
              <a:cs typeface="Lato"/>
            </a:endParaRPr>
          </a:p>
          <a:p>
            <a:pPr marL="171450" indent="-171450">
              <a:buFont typeface="Wingdings,Sans-Serif"/>
              <a:buChar char="§"/>
            </a:pPr>
            <a:r>
              <a:rPr lang="en-US" sz="2000">
                <a:solidFill>
                  <a:schemeClr val="bg1"/>
                </a:solidFill>
                <a:latin typeface="Lato"/>
                <a:ea typeface="Lato"/>
                <a:cs typeface="Lato"/>
              </a:rPr>
              <a:t>Enhance infrastructure funding and incentives</a:t>
            </a:r>
          </a:p>
          <a:p>
            <a:pPr marL="171450" indent="-171450">
              <a:buFont typeface="Wingdings,Sans-Serif"/>
              <a:buChar char="§"/>
            </a:pPr>
            <a:endParaRPr lang="en-US" sz="2000">
              <a:solidFill>
                <a:schemeClr val="bg1"/>
              </a:solidFill>
              <a:latin typeface="Lato"/>
              <a:ea typeface="Lato"/>
              <a:cs typeface="Lato"/>
            </a:endParaRPr>
          </a:p>
          <a:p>
            <a:pPr marL="171450" indent="-171450">
              <a:buFont typeface="Wingdings,Sans-Serif"/>
              <a:buChar char="§"/>
            </a:pPr>
            <a:r>
              <a:rPr lang="en-US" sz="2000">
                <a:solidFill>
                  <a:schemeClr val="bg1"/>
                </a:solidFill>
                <a:latin typeface="Lato"/>
                <a:ea typeface="Lato"/>
                <a:cs typeface="Lato"/>
              </a:rPr>
              <a:t>Dedicate state agency resources</a:t>
            </a:r>
          </a:p>
          <a:p>
            <a:pPr marL="171450" indent="-171450">
              <a:buFont typeface="Wingdings,Sans-Serif"/>
              <a:buChar char="§"/>
            </a:pPr>
            <a:endParaRPr lang="en-US" sz="2000">
              <a:solidFill>
                <a:schemeClr val="bg1"/>
              </a:solidFill>
              <a:latin typeface="Lato"/>
              <a:ea typeface="Lato"/>
              <a:cs typeface="Lato"/>
            </a:endParaRPr>
          </a:p>
          <a:p>
            <a:pPr marL="171450" indent="-171450">
              <a:buFont typeface="Wingdings,Sans-Serif"/>
              <a:buChar char="§"/>
            </a:pPr>
            <a:r>
              <a:rPr lang="en-US" sz="2000">
                <a:solidFill>
                  <a:schemeClr val="bg1"/>
                </a:solidFill>
                <a:latin typeface="Lato"/>
                <a:ea typeface="Lato"/>
                <a:cs typeface="Lato"/>
              </a:rPr>
              <a:t>Develop/adopt industry tools/methods for deployment</a:t>
            </a:r>
          </a:p>
        </p:txBody>
      </p:sp>
      <p:sp>
        <p:nvSpPr>
          <p:cNvPr id="13" name="Rectangle: Rounded Corners 12">
            <a:extLst>
              <a:ext uri="{FF2B5EF4-FFF2-40B4-BE49-F238E27FC236}">
                <a16:creationId xmlns:a16="http://schemas.microsoft.com/office/drawing/2014/main" id="{3FC4D8F2-B52A-45D5-1641-3C3B43FB46C7}"/>
              </a:ext>
            </a:extLst>
          </p:cNvPr>
          <p:cNvSpPr/>
          <p:nvPr/>
        </p:nvSpPr>
        <p:spPr>
          <a:xfrm>
            <a:off x="8464872" y="706395"/>
            <a:ext cx="3488107" cy="52575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u="sng">
                <a:solidFill>
                  <a:schemeClr val="bg1"/>
                </a:solidFill>
                <a:latin typeface="Lato"/>
                <a:ea typeface="Lato"/>
                <a:cs typeface="Lato"/>
              </a:rPr>
              <a:t>Collaboration</a:t>
            </a:r>
          </a:p>
          <a:p>
            <a:pPr algn="ctr"/>
            <a:endParaRPr lang="en-US" sz="2000" u="sng">
              <a:solidFill>
                <a:schemeClr val="bg1"/>
              </a:solidFill>
              <a:latin typeface="Lato"/>
              <a:ea typeface="Lato"/>
              <a:cs typeface="Lato"/>
            </a:endParaRPr>
          </a:p>
          <a:p>
            <a:pPr marL="171450" indent="-171450">
              <a:buFont typeface="Wingdings,Sans-Serif"/>
              <a:buChar char="§"/>
            </a:pPr>
            <a:r>
              <a:rPr lang="en-US" sz="2000">
                <a:solidFill>
                  <a:schemeClr val="bg1"/>
                </a:solidFill>
                <a:latin typeface="Lato"/>
                <a:ea typeface="Lato"/>
                <a:cs typeface="Lato"/>
              </a:rPr>
              <a:t>State/local/utility/ private entity partnerships for streamlining and best practices</a:t>
            </a:r>
          </a:p>
          <a:p>
            <a:pPr marL="171450" indent="-171450">
              <a:buFont typeface="Wingdings,Sans-Serif"/>
              <a:buChar char="§"/>
            </a:pPr>
            <a:endParaRPr lang="en-US" sz="2000">
              <a:solidFill>
                <a:schemeClr val="bg1"/>
              </a:solidFill>
              <a:latin typeface="Lato"/>
              <a:ea typeface="Lato"/>
              <a:cs typeface="Lato"/>
            </a:endParaRPr>
          </a:p>
          <a:p>
            <a:pPr marL="171450" indent="-171450">
              <a:buFont typeface="Wingdings,Sans-Serif"/>
              <a:buChar char="§"/>
            </a:pPr>
            <a:r>
              <a:rPr lang="en-US" sz="2000">
                <a:solidFill>
                  <a:schemeClr val="bg1"/>
                </a:solidFill>
                <a:latin typeface="Lato"/>
                <a:ea typeface="Lato"/>
                <a:cs typeface="Lato"/>
              </a:rPr>
              <a:t>Support regional pilot projects for innovative technology and approaches</a:t>
            </a:r>
            <a:endParaRPr lang="en-US">
              <a:solidFill>
                <a:schemeClr val="bg1"/>
              </a:solidFill>
            </a:endParaRPr>
          </a:p>
        </p:txBody>
      </p:sp>
      <p:sp>
        <p:nvSpPr>
          <p:cNvPr id="15" name="Cross 14">
            <a:extLst>
              <a:ext uri="{FF2B5EF4-FFF2-40B4-BE49-F238E27FC236}">
                <a16:creationId xmlns:a16="http://schemas.microsoft.com/office/drawing/2014/main" id="{08464245-0B22-63D3-7BB9-34FA9164EF9A}"/>
              </a:ext>
            </a:extLst>
          </p:cNvPr>
          <p:cNvSpPr/>
          <p:nvPr/>
        </p:nvSpPr>
        <p:spPr>
          <a:xfrm>
            <a:off x="3792633" y="3184191"/>
            <a:ext cx="487180" cy="499672"/>
          </a:xfrm>
          <a:prstGeom prst="plus">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a:extLst>
              <a:ext uri="{FF2B5EF4-FFF2-40B4-BE49-F238E27FC236}">
                <a16:creationId xmlns:a16="http://schemas.microsoft.com/office/drawing/2014/main" id="{5BC43B98-FBFC-D2FF-A5C8-683A01A1D709}"/>
              </a:ext>
            </a:extLst>
          </p:cNvPr>
          <p:cNvSpPr/>
          <p:nvPr/>
        </p:nvSpPr>
        <p:spPr>
          <a:xfrm>
            <a:off x="7918584" y="3184191"/>
            <a:ext cx="487180" cy="499672"/>
          </a:xfrm>
          <a:prstGeom prst="plus">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578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1F79-C589-176C-11E5-603D30FD2B4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F49BC1-8EE4-AD62-9E54-31DD21281A95}"/>
              </a:ext>
            </a:extLst>
          </p:cNvPr>
          <p:cNvSpPr>
            <a:spLocks noGrp="1"/>
          </p:cNvSpPr>
          <p:nvPr>
            <p:ph type="sldNum" sz="quarter" idx="11"/>
          </p:nvPr>
        </p:nvSpPr>
        <p:spPr>
          <a:xfrm>
            <a:off x="8610600" y="6356350"/>
            <a:ext cx="2743200" cy="365125"/>
          </a:xfrm>
        </p:spPr>
        <p:txBody>
          <a:bodyPr/>
          <a:lstStyle/>
          <a:p>
            <a:fld id="{F7B4771B-AE04-41F8-8441-EC7D184086A2}" type="slidenum">
              <a:rPr lang="en-US" smtClean="0">
                <a:latin typeface="Lato" panose="020F0502020204030203" pitchFamily="34" charset="0"/>
              </a:rPr>
              <a:pPr/>
              <a:t>7</a:t>
            </a:fld>
            <a:endParaRPr lang="en-US">
              <a:latin typeface="Lato" panose="020F0502020204030203" pitchFamily="34" charset="0"/>
            </a:endParaRPr>
          </a:p>
        </p:txBody>
      </p:sp>
      <p:sp>
        <p:nvSpPr>
          <p:cNvPr id="25" name="TextBox 24">
            <a:extLst>
              <a:ext uri="{FF2B5EF4-FFF2-40B4-BE49-F238E27FC236}">
                <a16:creationId xmlns:a16="http://schemas.microsoft.com/office/drawing/2014/main" id="{12FAA7D8-88AA-FE8F-31B3-5838EB50CFA6}"/>
              </a:ext>
            </a:extLst>
          </p:cNvPr>
          <p:cNvSpPr txBox="1"/>
          <p:nvPr/>
        </p:nvSpPr>
        <p:spPr>
          <a:xfrm>
            <a:off x="228600" y="137160"/>
            <a:ext cx="11125200" cy="584775"/>
          </a:xfrm>
          <a:prstGeom prst="rect">
            <a:avLst/>
          </a:prstGeom>
          <a:noFill/>
        </p:spPr>
        <p:txBody>
          <a:bodyPr wrap="square" lIns="91440" tIns="0" rIns="91440" bIns="45720" rtlCol="0" anchor="t">
            <a:spAutoFit/>
          </a:bodyPr>
          <a:lstStyle/>
          <a:p>
            <a:r>
              <a:rPr lang="en-US" sz="3500">
                <a:solidFill>
                  <a:srgbClr val="00446A"/>
                </a:solidFill>
                <a:latin typeface="Lato"/>
                <a:ea typeface="Lato"/>
                <a:cs typeface="Lato"/>
              </a:rPr>
              <a:t>Conversion Estimate and Vehicle Details</a:t>
            </a:r>
            <a:endParaRPr lang="en-US" sz="3500">
              <a:solidFill>
                <a:srgbClr val="00446A"/>
              </a:solidFill>
              <a:latin typeface="Lato" panose="020F0502020204030203" pitchFamily="34" charset="0"/>
              <a:ea typeface="Lato"/>
              <a:cs typeface="Lato"/>
            </a:endParaRPr>
          </a:p>
        </p:txBody>
      </p:sp>
      <p:sp>
        <p:nvSpPr>
          <p:cNvPr id="5" name="TextBox 4">
            <a:extLst>
              <a:ext uri="{FF2B5EF4-FFF2-40B4-BE49-F238E27FC236}">
                <a16:creationId xmlns:a16="http://schemas.microsoft.com/office/drawing/2014/main" id="{1AEF686B-69F8-FD42-4B46-81B33521112C}"/>
              </a:ext>
            </a:extLst>
          </p:cNvPr>
          <p:cNvSpPr txBox="1"/>
          <p:nvPr/>
        </p:nvSpPr>
        <p:spPr>
          <a:xfrm>
            <a:off x="233942" y="3465463"/>
            <a:ext cx="6278309" cy="2164695"/>
          </a:xfrm>
          <a:prstGeom prst="rect">
            <a:avLst/>
          </a:prstGeom>
          <a:noFill/>
        </p:spPr>
        <p:txBody>
          <a:bodyPr wrap="square" lIns="91440" tIns="45720" rIns="91440" bIns="45720" anchor="t">
            <a:spAutoFit/>
          </a:bodyPr>
          <a:lstStyle/>
          <a:p>
            <a:pPr>
              <a:spcAft>
                <a:spcPts val="200"/>
              </a:spcAft>
              <a:defRPr/>
            </a:pPr>
            <a:r>
              <a:rPr lang="en-US" sz="2000" b="1">
                <a:solidFill>
                  <a:srgbClr val="000000"/>
                </a:solidFill>
                <a:latin typeface="Lato"/>
                <a:ea typeface="Lato"/>
                <a:cs typeface="Lato"/>
              </a:rPr>
              <a:t>Example Truck Stop Conversion</a:t>
            </a:r>
          </a:p>
          <a:p>
            <a:pPr marL="342900" indent="-342900">
              <a:spcAft>
                <a:spcPts val="200"/>
              </a:spcAft>
              <a:buFont typeface="Arial"/>
              <a:buChar char="•"/>
              <a:defRPr/>
            </a:pPr>
            <a:r>
              <a:rPr lang="en-US">
                <a:solidFill>
                  <a:srgbClr val="000000"/>
                </a:solidFill>
                <a:latin typeface="Lato"/>
                <a:ea typeface="Lato"/>
                <a:cs typeface="Lato"/>
              </a:rPr>
              <a:t>12 pull-through diesel pumps replaced with 12-megawatt (MW) capable Direct Current Fast Charge (DCFC)</a:t>
            </a:r>
          </a:p>
          <a:p>
            <a:pPr marL="342900" indent="-342900">
              <a:spcAft>
                <a:spcPts val="200"/>
              </a:spcAft>
              <a:buFont typeface="Arial"/>
              <a:buChar char="•"/>
              <a:defRPr/>
            </a:pPr>
            <a:r>
              <a:rPr lang="en-US">
                <a:solidFill>
                  <a:srgbClr val="000000"/>
                </a:solidFill>
                <a:latin typeface="Lato"/>
                <a:ea typeface="Lato"/>
                <a:cs typeface="Lato"/>
              </a:rPr>
              <a:t>12 MW (maximum power demand)</a:t>
            </a:r>
          </a:p>
          <a:p>
            <a:pPr marL="342900" indent="-342900">
              <a:spcAft>
                <a:spcPts val="200"/>
              </a:spcAft>
              <a:buFont typeface="Arial"/>
              <a:buChar char="•"/>
              <a:defRPr/>
            </a:pPr>
            <a:r>
              <a:rPr lang="en-US">
                <a:solidFill>
                  <a:srgbClr val="000000"/>
                </a:solidFill>
                <a:latin typeface="Lato"/>
                <a:ea typeface="Lato"/>
                <a:cs typeface="Lato"/>
              </a:rPr>
              <a:t>~$6M capital cost (stations, equipment, dispensers, etc.) </a:t>
            </a:r>
          </a:p>
          <a:p>
            <a:pPr marL="342900" indent="-342900">
              <a:spcAft>
                <a:spcPts val="200"/>
              </a:spcAft>
              <a:buFont typeface="Arial"/>
              <a:buChar char="•"/>
              <a:defRPr/>
            </a:pPr>
            <a:r>
              <a:rPr lang="en-US">
                <a:solidFill>
                  <a:srgbClr val="000000"/>
                </a:solidFill>
                <a:latin typeface="Lato"/>
                <a:ea typeface="Lato"/>
                <a:cs typeface="Lato"/>
              </a:rPr>
              <a:t>~$3M electrical substation/distribution network upgrade </a:t>
            </a:r>
          </a:p>
        </p:txBody>
      </p:sp>
      <p:grpSp>
        <p:nvGrpSpPr>
          <p:cNvPr id="2" name="Group 1">
            <a:extLst>
              <a:ext uri="{FF2B5EF4-FFF2-40B4-BE49-F238E27FC236}">
                <a16:creationId xmlns:a16="http://schemas.microsoft.com/office/drawing/2014/main" id="{3B8A843F-E7F4-2612-E7A3-2CFBDB5E8F2B}"/>
              </a:ext>
            </a:extLst>
          </p:cNvPr>
          <p:cNvGrpSpPr/>
          <p:nvPr/>
        </p:nvGrpSpPr>
        <p:grpSpPr>
          <a:xfrm>
            <a:off x="347260" y="6315328"/>
            <a:ext cx="1270526" cy="432688"/>
            <a:chOff x="1928386" y="6244383"/>
            <a:chExt cx="1270526" cy="432688"/>
          </a:xfrm>
        </p:grpSpPr>
        <p:pic>
          <p:nvPicPr>
            <p:cNvPr id="3" name="Picture 2">
              <a:extLst>
                <a:ext uri="{FF2B5EF4-FFF2-40B4-BE49-F238E27FC236}">
                  <a16:creationId xmlns:a16="http://schemas.microsoft.com/office/drawing/2014/main" id="{13D14A24-BA0C-0E38-49AF-A4B338EFF7AD}"/>
                </a:ext>
              </a:extLst>
            </p:cNvPr>
            <p:cNvPicPr>
              <a:picLocks noChangeAspect="1"/>
            </p:cNvPicPr>
            <p:nvPr/>
          </p:nvPicPr>
          <p:blipFill>
            <a:blip r:embed="rId3"/>
            <a:stretch>
              <a:fillRect/>
            </a:stretch>
          </p:blipFill>
          <p:spPr>
            <a:xfrm>
              <a:off x="2357591" y="6256411"/>
              <a:ext cx="841321" cy="420660"/>
            </a:xfrm>
            <a:prstGeom prst="rect">
              <a:avLst/>
            </a:prstGeom>
          </p:spPr>
        </p:pic>
        <p:pic>
          <p:nvPicPr>
            <p:cNvPr id="9" name="Picture 8">
              <a:extLst>
                <a:ext uri="{FF2B5EF4-FFF2-40B4-BE49-F238E27FC236}">
                  <a16:creationId xmlns:a16="http://schemas.microsoft.com/office/drawing/2014/main" id="{623FD0D6-9EC4-84DF-14E8-DC0F7CC11D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pic>
        <p:nvPicPr>
          <p:cNvPr id="8" name="Picture 7" descr="Aerial view of a parking lot with trucks&#10;&#10;AI-generated content may be incorrect.">
            <a:extLst>
              <a:ext uri="{FF2B5EF4-FFF2-40B4-BE49-F238E27FC236}">
                <a16:creationId xmlns:a16="http://schemas.microsoft.com/office/drawing/2014/main" id="{C1A087B1-D339-F6EF-C5D0-DB22D08637CF}"/>
              </a:ext>
            </a:extLst>
          </p:cNvPr>
          <p:cNvPicPr>
            <a:picLocks noChangeAspect="1"/>
          </p:cNvPicPr>
          <p:nvPr/>
        </p:nvPicPr>
        <p:blipFill>
          <a:blip r:embed="rId5"/>
          <a:stretch>
            <a:fillRect/>
          </a:stretch>
        </p:blipFill>
        <p:spPr>
          <a:xfrm>
            <a:off x="1367670" y="996974"/>
            <a:ext cx="4000172" cy="2435569"/>
          </a:xfrm>
          <a:prstGeom prst="rect">
            <a:avLst/>
          </a:prstGeom>
        </p:spPr>
      </p:pic>
      <p:sp>
        <p:nvSpPr>
          <p:cNvPr id="6" name="TextBox 5">
            <a:extLst>
              <a:ext uri="{FF2B5EF4-FFF2-40B4-BE49-F238E27FC236}">
                <a16:creationId xmlns:a16="http://schemas.microsoft.com/office/drawing/2014/main" id="{F050ECDA-206A-5B8E-3E7C-35541F356B05}"/>
              </a:ext>
            </a:extLst>
          </p:cNvPr>
          <p:cNvSpPr txBox="1"/>
          <p:nvPr/>
        </p:nvSpPr>
        <p:spPr>
          <a:xfrm>
            <a:off x="6824160" y="1089065"/>
            <a:ext cx="4852728"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2000" b="1" i="0" u="none" strike="noStrike" baseline="0">
                <a:solidFill>
                  <a:srgbClr val="000000"/>
                </a:solidFill>
                <a:latin typeface="Lato"/>
                <a:ea typeface="Segoe UI"/>
                <a:cs typeface="Segoe UI"/>
              </a:rPr>
              <a:t>Texas </a:t>
            </a:r>
            <a:r>
              <a:rPr lang="en-US" sz="2000" b="1">
                <a:solidFill>
                  <a:srgbClr val="000000"/>
                </a:solidFill>
                <a:latin typeface="Lato"/>
                <a:ea typeface="Segoe UI"/>
                <a:cs typeface="Segoe UI"/>
              </a:rPr>
              <a:t>Electric Vehicle </a:t>
            </a:r>
            <a:r>
              <a:rPr lang="en-US" sz="2000" b="1" i="0" u="none" strike="noStrike" baseline="0">
                <a:solidFill>
                  <a:srgbClr val="000000"/>
                </a:solidFill>
                <a:latin typeface="Lato"/>
                <a:ea typeface="Segoe UI"/>
                <a:cs typeface="Segoe UI"/>
              </a:rPr>
              <a:t>Registration Data*</a:t>
            </a:r>
          </a:p>
          <a:p>
            <a:pPr marL="285750" indent="-285750" algn="l" rtl="0">
              <a:buFont typeface="Arial" panose="020B0604020202020204" pitchFamily="34" charset="0"/>
              <a:buChar char="•"/>
            </a:pPr>
            <a:r>
              <a:rPr lang="en-US" sz="1800" b="0" i="0" u="none" strike="noStrike" baseline="0">
                <a:solidFill>
                  <a:srgbClr val="000000"/>
                </a:solidFill>
                <a:latin typeface="Lato"/>
                <a:ea typeface="Arial"/>
                <a:cs typeface="Arial"/>
              </a:rPr>
              <a:t>248 Heavy-duty electric trucks </a:t>
            </a:r>
          </a:p>
          <a:p>
            <a:pPr marL="742950" lvl="1" indent="-285750">
              <a:buFont typeface="Arial" panose="020B0604020202020204" pitchFamily="34" charset="0"/>
              <a:buChar char="•"/>
            </a:pPr>
            <a:r>
              <a:rPr lang="en-US">
                <a:solidFill>
                  <a:srgbClr val="000000"/>
                </a:solidFill>
                <a:latin typeface="Lato"/>
                <a:ea typeface="Arial"/>
                <a:cs typeface="Arial"/>
              </a:rPr>
              <a:t>89 in the NCTCOG region</a:t>
            </a:r>
            <a:endParaRPr lang="en-US" b="0" i="0" u="none" strike="noStrike" baseline="0">
              <a:solidFill>
                <a:srgbClr val="000000"/>
              </a:solidFill>
              <a:latin typeface="Lato"/>
              <a:ea typeface="Arial"/>
              <a:cs typeface="Arial"/>
            </a:endParaRPr>
          </a:p>
          <a:p>
            <a:pPr marL="285750" indent="-285750" algn="l" rtl="0">
              <a:buFont typeface="Arial" panose="020B0604020202020204" pitchFamily="34" charset="0"/>
              <a:buChar char="•"/>
            </a:pPr>
            <a:r>
              <a:rPr lang="en-US" sz="1800" b="0" i="0" u="none" strike="noStrike" baseline="0">
                <a:solidFill>
                  <a:srgbClr val="000000"/>
                </a:solidFill>
                <a:latin typeface="Lato"/>
                <a:ea typeface="Arial"/>
                <a:cs typeface="Arial"/>
              </a:rPr>
              <a:t>5,044 Medium-duty electric vehicles</a:t>
            </a:r>
          </a:p>
          <a:p>
            <a:pPr marL="742950" lvl="1" indent="-285750">
              <a:buFont typeface="Arial" panose="020B0604020202020204" pitchFamily="34" charset="0"/>
              <a:buChar char="•"/>
            </a:pPr>
            <a:r>
              <a:rPr lang="en-US">
                <a:solidFill>
                  <a:srgbClr val="000000"/>
                </a:solidFill>
                <a:latin typeface="Lato"/>
                <a:ea typeface="Arial"/>
                <a:cs typeface="Arial"/>
              </a:rPr>
              <a:t>2,370 in the NCTCOG Region</a:t>
            </a:r>
          </a:p>
          <a:p>
            <a:pPr marL="285750" indent="-285750">
              <a:buFont typeface="Arial" panose="020B0604020202020204" pitchFamily="34" charset="0"/>
              <a:buChar char="•"/>
            </a:pPr>
            <a:r>
              <a:rPr lang="en-US">
                <a:solidFill>
                  <a:srgbClr val="000000"/>
                </a:solidFill>
                <a:latin typeface="Lato"/>
                <a:ea typeface="Arial"/>
                <a:cs typeface="Arial"/>
              </a:rPr>
              <a:t>Current EV registration data available at: </a:t>
            </a:r>
            <a:r>
              <a:rPr lang="en-US" b="0" i="0" u="none" strike="noStrike" baseline="0">
                <a:solidFill>
                  <a:srgbClr val="467886"/>
                </a:solidFill>
                <a:latin typeface="Lato"/>
                <a:ea typeface="Arial"/>
                <a:cs typeface="Arial"/>
                <a:hlinkClick r:id="rId6">
                  <a:extLst>
                    <a:ext uri="{A12FA001-AC4F-418D-AE19-62706E023703}">
                      <ahyp:hlinkClr xmlns:ahyp="http://schemas.microsoft.com/office/drawing/2018/hyperlinkcolor" val="tx"/>
                    </a:ext>
                  </a:extLst>
                </a:hlinkClick>
              </a:rPr>
              <a:t>www.dfwcleancities.org/registration-data-and-maps</a:t>
            </a:r>
            <a:r>
              <a:rPr lang="en-US" sz="1800" b="0" i="0">
                <a:solidFill>
                  <a:schemeClr val="tx2">
                    <a:lumMod val="90000"/>
                    <a:lumOff val="10000"/>
                  </a:schemeClr>
                </a:solidFill>
                <a:latin typeface="Lato"/>
                <a:ea typeface="Segoe UI"/>
                <a:cs typeface="Segoe UI"/>
                <a:hlinkClick r:id="rId6">
                  <a:extLst>
                    <a:ext uri="{A12FA001-AC4F-418D-AE19-62706E023703}">
                      <ahyp:hlinkClr xmlns:ahyp="http://schemas.microsoft.com/office/drawing/2018/hyperlinkcolor" val="tx"/>
                    </a:ext>
                  </a:extLst>
                </a:hlinkClick>
              </a:rPr>
              <a:t>​</a:t>
            </a:r>
            <a:endParaRPr lang="en-US" sz="1800" b="0" i="0">
              <a:solidFill>
                <a:schemeClr val="tx2">
                  <a:lumMod val="90000"/>
                  <a:lumOff val="10000"/>
                </a:schemeClr>
              </a:solidFill>
              <a:latin typeface="Lato"/>
              <a:ea typeface="Segoe UI"/>
              <a:cs typeface="Segoe UI"/>
            </a:endParaRPr>
          </a:p>
          <a:p>
            <a:endParaRPr lang="en-US" sz="1800" b="0" i="0">
              <a:solidFill>
                <a:srgbClr val="000000"/>
              </a:solidFill>
              <a:latin typeface="Lato"/>
              <a:ea typeface="Segoe UI"/>
              <a:cs typeface="Segoe UI"/>
            </a:endParaRPr>
          </a:p>
          <a:p>
            <a:pPr algn="l" rtl="0"/>
            <a:r>
              <a:rPr lang="en-US" sz="2000" b="1" i="0" u="none" strike="noStrike" baseline="0">
                <a:solidFill>
                  <a:srgbClr val="000000"/>
                </a:solidFill>
                <a:latin typeface="Lato"/>
                <a:ea typeface="Segoe UI"/>
                <a:cs typeface="Segoe UI"/>
              </a:rPr>
              <a:t>Fleet Return on Investment (Battery vs Diesel Delivery Truck)</a:t>
            </a:r>
            <a:endParaRPr lang="en-US" sz="2000" b="0" i="0">
              <a:solidFill>
                <a:srgbClr val="000000"/>
              </a:solidFill>
              <a:latin typeface="Lato"/>
              <a:ea typeface="Segoe UI"/>
              <a:cs typeface="Segoe UI"/>
            </a:endParaRPr>
          </a:p>
          <a:p>
            <a:pPr marL="285750" indent="-285750">
              <a:buFont typeface="Arial,Sans-Serif"/>
              <a:buChar char="•"/>
            </a:pPr>
            <a:r>
              <a:rPr lang="en-US" sz="1800" b="0" i="0" u="none" strike="noStrike" baseline="0">
                <a:solidFill>
                  <a:srgbClr val="000000"/>
                </a:solidFill>
                <a:latin typeface="Lato"/>
                <a:ea typeface="Arial"/>
                <a:cs typeface="Arial"/>
              </a:rPr>
              <a:t>Texas: ~7-year payback (~$0.8/kWh) </a:t>
            </a:r>
          </a:p>
          <a:p>
            <a:pPr marL="285750" indent="-285750">
              <a:buFont typeface="Arial,Sans-Serif"/>
              <a:buChar char="•"/>
            </a:pPr>
            <a:r>
              <a:rPr lang="en-US">
                <a:solidFill>
                  <a:srgbClr val="000000"/>
                </a:solidFill>
                <a:latin typeface="Lato"/>
                <a:ea typeface="Arial"/>
                <a:cs typeface="Arial"/>
              </a:rPr>
              <a:t>U.S. Average: </a:t>
            </a:r>
            <a:r>
              <a:rPr lang="en-US" sz="1800" b="0" i="0" u="none" strike="noStrike" baseline="0">
                <a:solidFill>
                  <a:srgbClr val="000000"/>
                </a:solidFill>
                <a:latin typeface="Lato"/>
                <a:ea typeface="Arial"/>
                <a:cs typeface="Arial"/>
              </a:rPr>
              <a:t>~7.7-year payback (~$0.12/kWh)</a:t>
            </a:r>
          </a:p>
          <a:p>
            <a:pPr algn="ctr"/>
            <a:endParaRPr lang="en-US"/>
          </a:p>
        </p:txBody>
      </p:sp>
      <p:sp>
        <p:nvSpPr>
          <p:cNvPr id="11" name="TextBox 10">
            <a:extLst>
              <a:ext uri="{FF2B5EF4-FFF2-40B4-BE49-F238E27FC236}">
                <a16:creationId xmlns:a16="http://schemas.microsoft.com/office/drawing/2014/main" id="{40100E79-4649-ACCA-30A5-A4E9FB96C6A7}"/>
              </a:ext>
            </a:extLst>
          </p:cNvPr>
          <p:cNvSpPr txBox="1"/>
          <p:nvPr/>
        </p:nvSpPr>
        <p:spPr>
          <a:xfrm>
            <a:off x="9373147" y="6009977"/>
            <a:ext cx="2490598" cy="307777"/>
          </a:xfrm>
          <a:prstGeom prst="rect">
            <a:avLst/>
          </a:prstGeom>
          <a:noFill/>
        </p:spPr>
        <p:txBody>
          <a:bodyPr wrap="square" lIns="91440" tIns="45720" rIns="91440" bIns="45720" anchor="t">
            <a:spAutoFit/>
          </a:bodyPr>
          <a:lstStyle/>
          <a:p>
            <a:pPr algn="r">
              <a:spcAft>
                <a:spcPts val="200"/>
              </a:spcAft>
              <a:defRPr/>
            </a:pPr>
            <a:r>
              <a:rPr lang="en-US" sz="1400" b="1">
                <a:solidFill>
                  <a:srgbClr val="000000"/>
                </a:solidFill>
                <a:latin typeface="Lato"/>
                <a:ea typeface="Lato"/>
                <a:cs typeface="Lato"/>
              </a:rPr>
              <a:t>*As of April 28, 2026</a:t>
            </a:r>
            <a:endParaRPr lang="en-US" sz="1400"/>
          </a:p>
        </p:txBody>
      </p:sp>
      <p:sp>
        <p:nvSpPr>
          <p:cNvPr id="13" name="Footer Placeholder 3">
            <a:extLst>
              <a:ext uri="{FF2B5EF4-FFF2-40B4-BE49-F238E27FC236}">
                <a16:creationId xmlns:a16="http://schemas.microsoft.com/office/drawing/2014/main" id="{5B5802EE-922C-B522-377B-89907C2C93C2}"/>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Tree>
    <p:extLst>
      <p:ext uri="{BB962C8B-B14F-4D97-AF65-F5344CB8AC3E}">
        <p14:creationId xmlns:p14="http://schemas.microsoft.com/office/powerpoint/2010/main" val="243051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09A56-39D5-A4D2-00F9-032C319C525E}"/>
            </a:ext>
          </a:extLst>
        </p:cNvPr>
        <p:cNvGrpSpPr/>
        <p:nvPr/>
      </p:nvGrpSpPr>
      <p:grpSpPr>
        <a:xfrm>
          <a:off x="0" y="0"/>
          <a:ext cx="0" cy="0"/>
          <a:chOff x="0" y="0"/>
          <a:chExt cx="0" cy="0"/>
        </a:xfrm>
      </p:grpSpPr>
      <p:graphicFrame>
        <p:nvGraphicFramePr>
          <p:cNvPr id="7" name="Table 23">
            <a:extLst>
              <a:ext uri="{FF2B5EF4-FFF2-40B4-BE49-F238E27FC236}">
                <a16:creationId xmlns:a16="http://schemas.microsoft.com/office/drawing/2014/main" id="{E20D4DDE-197E-C489-01D1-DC086310F9CD}"/>
              </a:ext>
            </a:extLst>
          </p:cNvPr>
          <p:cNvGraphicFramePr>
            <a:graphicFrameLocks noGrp="1"/>
          </p:cNvGraphicFramePr>
          <p:nvPr>
            <p:extLst>
              <p:ext uri="{D42A27DB-BD31-4B8C-83A1-F6EECF244321}">
                <p14:modId xmlns:p14="http://schemas.microsoft.com/office/powerpoint/2010/main" val="1079246289"/>
              </p:ext>
            </p:extLst>
          </p:nvPr>
        </p:nvGraphicFramePr>
        <p:xfrm>
          <a:off x="394748" y="1935831"/>
          <a:ext cx="11408384" cy="3068579"/>
        </p:xfrm>
        <a:graphic>
          <a:graphicData uri="http://schemas.openxmlformats.org/drawingml/2006/table">
            <a:tbl>
              <a:tblPr firstRow="1" bandRow="1">
                <a:tableStyleId>{69012ECD-51FC-41F1-AA8D-1B2483CD663E}</a:tableStyleId>
              </a:tblPr>
              <a:tblGrid>
                <a:gridCol w="2209839">
                  <a:extLst>
                    <a:ext uri="{9D8B030D-6E8A-4147-A177-3AD203B41FA5}">
                      <a16:colId xmlns:a16="http://schemas.microsoft.com/office/drawing/2014/main" val="2195878741"/>
                    </a:ext>
                  </a:extLst>
                </a:gridCol>
                <a:gridCol w="1839709">
                  <a:extLst>
                    <a:ext uri="{9D8B030D-6E8A-4147-A177-3AD203B41FA5}">
                      <a16:colId xmlns:a16="http://schemas.microsoft.com/office/drawing/2014/main" val="1808642125"/>
                    </a:ext>
                  </a:extLst>
                </a:gridCol>
                <a:gridCol w="1839709">
                  <a:extLst>
                    <a:ext uri="{9D8B030D-6E8A-4147-A177-3AD203B41FA5}">
                      <a16:colId xmlns:a16="http://schemas.microsoft.com/office/drawing/2014/main" val="1889554256"/>
                    </a:ext>
                  </a:extLst>
                </a:gridCol>
                <a:gridCol w="1839709">
                  <a:extLst>
                    <a:ext uri="{9D8B030D-6E8A-4147-A177-3AD203B41FA5}">
                      <a16:colId xmlns:a16="http://schemas.microsoft.com/office/drawing/2014/main" val="1883970480"/>
                    </a:ext>
                  </a:extLst>
                </a:gridCol>
                <a:gridCol w="1839709">
                  <a:extLst>
                    <a:ext uri="{9D8B030D-6E8A-4147-A177-3AD203B41FA5}">
                      <a16:colId xmlns:a16="http://schemas.microsoft.com/office/drawing/2014/main" val="349599542"/>
                    </a:ext>
                  </a:extLst>
                </a:gridCol>
                <a:gridCol w="1839709">
                  <a:extLst>
                    <a:ext uri="{9D8B030D-6E8A-4147-A177-3AD203B41FA5}">
                      <a16:colId xmlns:a16="http://schemas.microsoft.com/office/drawing/2014/main" val="2911455487"/>
                    </a:ext>
                  </a:extLst>
                </a:gridCol>
              </a:tblGrid>
              <a:tr h="404901">
                <a:tc>
                  <a:txBody>
                    <a:bodyPr/>
                    <a:lstStyle/>
                    <a:p>
                      <a:pPr algn="ctr"/>
                      <a:r>
                        <a:rPr lang="en-US" sz="2000" b="1" kern="1200">
                          <a:solidFill>
                            <a:schemeClr val="bg1"/>
                          </a:solidFill>
                          <a:latin typeface="Lato"/>
                        </a:rPr>
                        <a:t>From</a:t>
                      </a:r>
                    </a:p>
                  </a:txBody>
                  <a:tcPr anchor="ctr">
                    <a:lnL w="12700" cap="flat" cmpd="sng" algn="ctr">
                      <a:solidFill>
                        <a:schemeClr val="accent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p>
                      <a:pPr algn="ctr"/>
                      <a:r>
                        <a:rPr lang="en-US" sz="2000">
                          <a:solidFill>
                            <a:schemeClr val="bg1"/>
                          </a:solidFill>
                          <a:latin typeface="Lato"/>
                        </a:rPr>
                        <a:t>To</a:t>
                      </a:r>
                      <a:endParaRPr lang="en-US" sz="2000">
                        <a:solidFill>
                          <a:schemeClr val="bg1"/>
                        </a:solidFill>
                        <a:latin typeface="Lato"/>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a:txBody>
                    <a:bodyPr/>
                    <a:lstStyle/>
                    <a:p>
                      <a:pPr lvl="0" algn="ctr">
                        <a:buNone/>
                      </a:pPr>
                      <a:r>
                        <a:rPr lang="en-US" sz="2000">
                          <a:solidFill>
                            <a:schemeClr val="bg1"/>
                          </a:solidFill>
                          <a:latin typeface="Lato"/>
                        </a:rPr>
                        <a:t>Corridor</a:t>
                      </a:r>
                    </a:p>
                  </a:txBody>
                  <a:tcPr anchor="ctr">
                    <a:lnL w="12700">
                      <a:solidFill>
                        <a:schemeClr val="bg2"/>
                      </a:solidFill>
                    </a:lnL>
                    <a:lnR w="12700">
                      <a:solidFill>
                        <a:schemeClr val="bg2"/>
                      </a:solidFill>
                    </a:lnR>
                    <a:lnT w="12700">
                      <a:solidFill>
                        <a:schemeClr val="accent1"/>
                      </a:solidFill>
                    </a:lnT>
                    <a:lnB w="12700">
                      <a:solidFill>
                        <a:schemeClr val="accent1"/>
                      </a:solidFill>
                    </a:lnB>
                    <a:lnTlToBr w="0">
                      <a:noFill/>
                    </a:lnTlToBr>
                    <a:lnBlToTr w="0">
                      <a:noFill/>
                    </a:lnBlToTr>
                    <a:solidFill>
                      <a:srgbClr val="156082"/>
                    </a:solidFill>
                  </a:tcPr>
                </a:tc>
                <a:tc>
                  <a:txBody>
                    <a:bodyPr/>
                    <a:lstStyle/>
                    <a:p>
                      <a:pPr lvl="0" algn="ctr">
                        <a:buNone/>
                      </a:pPr>
                      <a:r>
                        <a:rPr lang="en-US" sz="2000">
                          <a:solidFill>
                            <a:schemeClr val="bg1"/>
                          </a:solidFill>
                          <a:latin typeface="Lato"/>
                        </a:rPr>
                        <a:t>Corridor Length (Miles)</a:t>
                      </a:r>
                    </a:p>
                  </a:txBody>
                  <a:tcPr anchor="ctr">
                    <a:lnL w="12700" cap="flat" cmpd="sng" algn="ctr">
                      <a:solidFill>
                        <a:schemeClr val="bg2"/>
                      </a:solidFill>
                      <a:prstDash val="solid"/>
                      <a:round/>
                      <a:headEnd type="none" w="med" len="med"/>
                      <a:tailEnd type="none" w="med" len="med"/>
                    </a:lnL>
                    <a:lnR w="12700">
                      <a:solidFill>
                        <a:schemeClr val="bg2"/>
                      </a:solidFill>
                    </a:lnR>
                    <a:lnT w="12700">
                      <a:solidFill>
                        <a:schemeClr val="accent1"/>
                      </a:solidFill>
                    </a:lnT>
                    <a:lnB w="12700">
                      <a:solidFill>
                        <a:schemeClr val="accent1"/>
                      </a:solidFill>
                    </a:lnB>
                    <a:lnTlToBr w="0">
                      <a:noFill/>
                    </a:lnTlToBr>
                    <a:lnBlToTr w="0">
                      <a:noFill/>
                    </a:lnBlToTr>
                    <a:solidFill>
                      <a:srgbClr val="156082"/>
                    </a:solidFill>
                  </a:tcPr>
                </a:tc>
                <a:tc>
                  <a:txBody>
                    <a:bodyPr/>
                    <a:lstStyle/>
                    <a:p>
                      <a:pPr lvl="0" algn="ctr">
                        <a:buNone/>
                      </a:pPr>
                      <a:r>
                        <a:rPr lang="en-US" sz="2000">
                          <a:solidFill>
                            <a:schemeClr val="bg1"/>
                          </a:solidFill>
                          <a:latin typeface="Lato"/>
                        </a:rPr>
                        <a:t>Potential MHDV Stops</a:t>
                      </a:r>
                    </a:p>
                  </a:txBody>
                  <a:tcPr anchor="ctr">
                    <a:lnL w="12700">
                      <a:solidFill>
                        <a:schemeClr val="bg2"/>
                      </a:solidFill>
                    </a:lnL>
                    <a:lnR w="12700">
                      <a:solidFill>
                        <a:schemeClr val="bg2"/>
                      </a:solidFill>
                    </a:lnR>
                    <a:lnT w="12700">
                      <a:solidFill>
                        <a:schemeClr val="accent1"/>
                      </a:solidFill>
                    </a:lnT>
                    <a:lnB w="12700">
                      <a:solidFill>
                        <a:schemeClr val="accent1"/>
                      </a:solidFill>
                    </a:lnB>
                    <a:lnTlToBr w="0">
                      <a:noFill/>
                    </a:lnTlToBr>
                    <a:lnBlToTr w="0">
                      <a:noFill/>
                    </a:lnBlToTr>
                    <a:solidFill>
                      <a:srgbClr val="156082"/>
                    </a:solidFill>
                  </a:tcPr>
                </a:tc>
                <a:tc>
                  <a:txBody>
                    <a:bodyPr/>
                    <a:lstStyle/>
                    <a:p>
                      <a:pPr lvl="0" algn="ctr">
                        <a:buNone/>
                      </a:pPr>
                      <a:r>
                        <a:rPr lang="en-US" sz="2000">
                          <a:solidFill>
                            <a:schemeClr val="bg1"/>
                          </a:solidFill>
                          <a:latin typeface="Lato"/>
                        </a:rPr>
                        <a:t>Miles Between Stops</a:t>
                      </a:r>
                    </a:p>
                  </a:txBody>
                  <a:tcPr anchor="ctr">
                    <a:lnL w="12700">
                      <a:solidFill>
                        <a:schemeClr val="bg2"/>
                      </a:solidFill>
                    </a:lnL>
                    <a:lnR w="12700">
                      <a:solidFill>
                        <a:schemeClr val="accent1"/>
                      </a:solidFill>
                    </a:lnR>
                    <a:lnT w="12700">
                      <a:solidFill>
                        <a:schemeClr val="accent1"/>
                      </a:solidFill>
                    </a:lnT>
                    <a:lnB w="12700">
                      <a:solidFill>
                        <a:schemeClr val="accent1"/>
                      </a:solidFill>
                    </a:lnB>
                    <a:lnTlToBr w="0">
                      <a:noFill/>
                    </a:lnTlToBr>
                    <a:lnBlToTr w="0">
                      <a:noFill/>
                    </a:lnBlToTr>
                    <a:solidFill>
                      <a:srgbClr val="156082"/>
                    </a:solidFill>
                  </a:tcPr>
                </a:tc>
                <a:extLst>
                  <a:ext uri="{0D108BD9-81ED-4DB2-BD59-A6C34878D82A}">
                    <a16:rowId xmlns:a16="http://schemas.microsoft.com/office/drawing/2014/main" val="2012742309"/>
                  </a:ext>
                </a:extLst>
              </a:tr>
              <a:tr h="416647">
                <a:tc>
                  <a:txBody>
                    <a:bodyPr/>
                    <a:lstStyle/>
                    <a:p>
                      <a:pPr marL="0" marR="0" fontAlgn="t">
                        <a:spcBef>
                          <a:spcPts val="0"/>
                        </a:spcBef>
                        <a:spcAft>
                          <a:spcPts val="0"/>
                        </a:spcAft>
                      </a:pPr>
                      <a:r>
                        <a:rPr lang="en-US" sz="2000">
                          <a:solidFill>
                            <a:schemeClr val="tx1"/>
                          </a:solidFill>
                          <a:effectLst/>
                          <a:latin typeface="Lato"/>
                        </a:rPr>
                        <a:t>DFW</a:t>
                      </a:r>
                    </a:p>
                  </a:txBody>
                  <a:tcPr marL="50800" marR="50800" marT="50800" marB="50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defTabSz="914400" rtl="0" eaLnBrk="1" latinLnBrk="0" hangingPunct="1">
                        <a:lnSpc>
                          <a:spcPct val="100000"/>
                        </a:lnSpc>
                        <a:spcBef>
                          <a:spcPts val="0"/>
                        </a:spcBef>
                        <a:spcAft>
                          <a:spcPts val="0"/>
                        </a:spcAft>
                        <a:buNone/>
                      </a:pPr>
                      <a:r>
                        <a:rPr lang="en-US" sz="2000" b="0" kern="1200" noProof="0">
                          <a:solidFill>
                            <a:schemeClr val="tx1"/>
                          </a:solidFill>
                          <a:latin typeface="Lato"/>
                          <a:ea typeface="+mn-ea"/>
                          <a:cs typeface="+mn-cs"/>
                        </a:rPr>
                        <a:t>Houston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defTabSz="914400">
                        <a:lnSpc>
                          <a:spcPct val="100000"/>
                        </a:lnSpc>
                        <a:spcBef>
                          <a:spcPts val="0"/>
                        </a:spcBef>
                        <a:spcAft>
                          <a:spcPts val="0"/>
                        </a:spcAft>
                        <a:buNone/>
                      </a:pPr>
                      <a:r>
                        <a:rPr lang="en-US" sz="2000" b="0" kern="1200" noProof="0">
                          <a:solidFill>
                            <a:schemeClr val="tx1"/>
                          </a:solidFill>
                          <a:latin typeface="Lato"/>
                          <a:ea typeface="+mn-ea"/>
                          <a:cs typeface="+mn-cs"/>
                        </a:rPr>
                        <a:t>IH-45</a:t>
                      </a:r>
                    </a:p>
                  </a:txBody>
                  <a:tcPr anchor="ctr">
                    <a:lnL w="12700">
                      <a:solidFill>
                        <a:schemeClr val="accent1"/>
                      </a:solidFill>
                    </a:lnL>
                    <a:lnR w="12700">
                      <a:solidFill>
                        <a:schemeClr val="accent1"/>
                      </a:solidFill>
                    </a:lnR>
                    <a:lnT w="12700">
                      <a:solidFill>
                        <a:schemeClr val="accent1"/>
                      </a:solidFill>
                    </a:lnT>
                    <a:lnB w="12700">
                      <a:solidFill>
                        <a:schemeClr val="accent1"/>
                      </a:solidFill>
                    </a:lnB>
                    <a:lnTlToBr w="0">
                      <a:noFill/>
                    </a:lnTlToBr>
                    <a:lnBlToTr w="0">
                      <a:noFill/>
                    </a:lnBlToTr>
                  </a:tcPr>
                </a:tc>
                <a:tc>
                  <a:txBody>
                    <a:bodyPr/>
                    <a:lstStyle/>
                    <a:p>
                      <a:pPr marL="0" lvl="0" indent="0" algn="l" defTabSz="914400">
                        <a:lnSpc>
                          <a:spcPct val="100000"/>
                        </a:lnSpc>
                        <a:spcBef>
                          <a:spcPts val="0"/>
                        </a:spcBef>
                        <a:spcAft>
                          <a:spcPts val="0"/>
                        </a:spcAft>
                        <a:buNone/>
                      </a:pPr>
                      <a:r>
                        <a:rPr lang="en-US" sz="2000" b="0" kern="1200" noProof="0">
                          <a:solidFill>
                            <a:schemeClr val="tx1"/>
                          </a:solidFill>
                          <a:latin typeface="Lato"/>
                          <a:ea typeface="+mn-ea"/>
                          <a:cs typeface="+mn-cs"/>
                        </a:rPr>
                        <a:t>230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accent1"/>
                      </a:solidFill>
                    </a:lnT>
                    <a:lnB w="12700">
                      <a:solidFill>
                        <a:schemeClr val="accent1"/>
                      </a:solidFill>
                    </a:lnB>
                    <a:lnTlToBr w="0">
                      <a:noFill/>
                    </a:lnTlToBr>
                    <a:lnBlToTr w="0">
                      <a:noFill/>
                    </a:lnBlToTr>
                  </a:tcPr>
                </a:tc>
                <a:tc>
                  <a:txBody>
                    <a:bodyPr/>
                    <a:lstStyle/>
                    <a:p>
                      <a:pPr marL="0" lvl="0" indent="0" algn="l" defTabSz="914400">
                        <a:lnSpc>
                          <a:spcPct val="100000"/>
                        </a:lnSpc>
                        <a:spcBef>
                          <a:spcPts val="0"/>
                        </a:spcBef>
                        <a:spcAft>
                          <a:spcPts val="0"/>
                        </a:spcAft>
                        <a:buNone/>
                      </a:pPr>
                      <a:r>
                        <a:rPr lang="en-US" sz="2000" b="0" kern="1200" noProof="0">
                          <a:solidFill>
                            <a:schemeClr val="tx1"/>
                          </a:solidFill>
                          <a:latin typeface="Lato"/>
                          <a:ea typeface="+mn-ea"/>
                          <a:cs typeface="+mn-cs"/>
                        </a:rPr>
                        <a:t>3</a:t>
                      </a:r>
                    </a:p>
                  </a:txBody>
                  <a:tcPr anchor="ctr">
                    <a:lnL w="12700">
                      <a:solidFill>
                        <a:schemeClr val="accent1"/>
                      </a:solidFill>
                    </a:lnL>
                    <a:lnR w="12700" cap="flat" cmpd="sng" algn="ctr">
                      <a:solidFill>
                        <a:schemeClr val="accent1"/>
                      </a:solidFill>
                      <a:prstDash val="solid"/>
                      <a:round/>
                      <a:headEnd type="none" w="med" len="med"/>
                      <a:tailEnd type="none" w="med" len="med"/>
                    </a:lnR>
                    <a:lnT w="12700">
                      <a:solidFill>
                        <a:schemeClr val="accent1"/>
                      </a:solidFill>
                    </a:lnT>
                    <a:lnB w="12700">
                      <a:solidFill>
                        <a:schemeClr val="accent1"/>
                      </a:solidFill>
                    </a:lnB>
                    <a:lnTlToBr w="0">
                      <a:noFill/>
                    </a:lnTlToBr>
                    <a:lnBlToTr w="0">
                      <a:noFill/>
                    </a:lnBlToTr>
                  </a:tcPr>
                </a:tc>
                <a:tc>
                  <a:txBody>
                    <a:bodyPr/>
                    <a:lstStyle/>
                    <a:p>
                      <a:pPr marL="0" lvl="0" indent="0" algn="l" defTabSz="914400">
                        <a:lnSpc>
                          <a:spcPct val="100000"/>
                        </a:lnSpc>
                        <a:spcBef>
                          <a:spcPts val="0"/>
                        </a:spcBef>
                        <a:spcAft>
                          <a:spcPts val="0"/>
                        </a:spcAft>
                        <a:buNone/>
                      </a:pPr>
                      <a:r>
                        <a:rPr lang="en-US" sz="2000" b="0" kern="1200" noProof="0">
                          <a:solidFill>
                            <a:schemeClr val="tx1"/>
                          </a:solidFill>
                          <a:latin typeface="Lato"/>
                          <a:ea typeface="+mn-ea"/>
                          <a:cs typeface="+mn-cs"/>
                        </a:rPr>
                        <a:t>58</a:t>
                      </a:r>
                    </a:p>
                  </a:txBody>
                  <a:tcPr anchor="ctr">
                    <a:lnL w="12700">
                      <a:solidFill>
                        <a:schemeClr val="accent1"/>
                      </a:solidFill>
                    </a:lnL>
                    <a:lnR w="12700">
                      <a:solidFill>
                        <a:schemeClr val="accent1"/>
                      </a:solidFill>
                    </a:lnR>
                    <a:lnT w="12700">
                      <a:solidFill>
                        <a:schemeClr val="accent1"/>
                      </a:solidFill>
                    </a:lnT>
                    <a:lnB w="12700">
                      <a:solidFill>
                        <a:schemeClr val="accent1"/>
                      </a:solidFill>
                    </a:lnB>
                    <a:lnTlToBr w="0">
                      <a:noFill/>
                    </a:lnTlToBr>
                    <a:lnBlToTr w="0">
                      <a:noFill/>
                    </a:lnBlToTr>
                  </a:tcPr>
                </a:tc>
                <a:extLst>
                  <a:ext uri="{0D108BD9-81ED-4DB2-BD59-A6C34878D82A}">
                    <a16:rowId xmlns:a16="http://schemas.microsoft.com/office/drawing/2014/main" val="4210065816"/>
                  </a:ext>
                </a:extLst>
              </a:tr>
              <a:tr h="41664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en-US" sz="2000">
                          <a:latin typeface="Lato"/>
                          <a:cs typeface="Arial"/>
                        </a:rPr>
                        <a:t>DFW</a:t>
                      </a:r>
                    </a:p>
                  </a:txBody>
                  <a:tcPr marL="50800" marR="50800" marT="50800" marB="50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i="0" kern="1200" noProof="0">
                          <a:solidFill>
                            <a:schemeClr val="tx1"/>
                          </a:solidFill>
                          <a:latin typeface="Lato"/>
                          <a:ea typeface="+mn-ea"/>
                          <a:cs typeface="+mn-cs"/>
                        </a:rPr>
                        <a:t>El Paso</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00000"/>
                        </a:lnSpc>
                        <a:spcBef>
                          <a:spcPts val="0"/>
                        </a:spcBef>
                        <a:spcAft>
                          <a:spcPts val="0"/>
                        </a:spcAft>
                        <a:buNone/>
                      </a:pPr>
                      <a:r>
                        <a:rPr lang="en-US" sz="2000" b="0" i="0" kern="1200" noProof="0">
                          <a:solidFill>
                            <a:schemeClr val="tx1"/>
                          </a:solidFill>
                          <a:latin typeface="Lato"/>
                          <a:ea typeface="+mn-ea"/>
                          <a:cs typeface="+mn-cs"/>
                        </a:rPr>
                        <a:t>IH-20 </a:t>
                      </a:r>
                    </a:p>
                  </a:txBody>
                  <a:tcPr anchor="ctr">
                    <a:lnL w="12700">
                      <a:solidFill>
                        <a:schemeClr val="accent1"/>
                      </a:solidFill>
                    </a:lnL>
                    <a:lnR w="12700">
                      <a:solidFill>
                        <a:schemeClr val="accent1"/>
                      </a:solidFill>
                    </a:lnR>
                    <a:lnT w="12700">
                      <a:solidFill>
                        <a:schemeClr val="accent1"/>
                      </a:solidFill>
                    </a:lnT>
                    <a:lnB w="12700">
                      <a:solidFill>
                        <a:schemeClr val="accent1"/>
                      </a:solidFill>
                    </a:lnB>
                    <a:lnTlToBr w="0">
                      <a:noFill/>
                    </a:lnTlToBr>
                    <a:lnBlToTr w="0">
                      <a:noFill/>
                    </a:lnBlToTr>
                  </a:tcPr>
                </a:tc>
                <a:tc>
                  <a:txBody>
                    <a:bodyPr/>
                    <a:lstStyle/>
                    <a:p>
                      <a:pPr marL="0" marR="0" lvl="0" indent="0" algn="l" rtl="0">
                        <a:lnSpc>
                          <a:spcPct val="100000"/>
                        </a:lnSpc>
                        <a:spcBef>
                          <a:spcPts val="0"/>
                        </a:spcBef>
                        <a:spcAft>
                          <a:spcPts val="0"/>
                        </a:spcAft>
                        <a:buClrTx/>
                        <a:buSzTx/>
                        <a:buFontTx/>
                        <a:buNone/>
                      </a:pPr>
                      <a:r>
                        <a:rPr lang="en-US" sz="2000" b="0" i="0" kern="1200" noProof="0">
                          <a:solidFill>
                            <a:schemeClr val="tx1"/>
                          </a:solidFill>
                          <a:latin typeface="Lato"/>
                          <a:ea typeface="+mn-ea"/>
                          <a:cs typeface="+mn-cs"/>
                        </a:rPr>
                        <a:t>605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00000"/>
                        </a:lnSpc>
                        <a:spcBef>
                          <a:spcPts val="0"/>
                        </a:spcBef>
                        <a:spcAft>
                          <a:spcPts val="0"/>
                        </a:spcAft>
                        <a:buNone/>
                      </a:pPr>
                      <a:r>
                        <a:rPr lang="en-US" sz="2000" b="0" i="0" kern="1200" noProof="0">
                          <a:solidFill>
                            <a:schemeClr val="tx1"/>
                          </a:solidFill>
                          <a:latin typeface="Lato"/>
                          <a:ea typeface="+mn-ea"/>
                          <a:cs typeface="+mn-cs"/>
                        </a:rPr>
                        <a:t>5</a:t>
                      </a:r>
                    </a:p>
                  </a:txBody>
                  <a:tcPr anchor="ctr">
                    <a:lnL w="12700">
                      <a:solidFill>
                        <a:schemeClr val="accent1"/>
                      </a:solidFill>
                    </a:lnL>
                    <a:lnR w="12700" cap="flat" cmpd="sng" algn="ctr">
                      <a:solidFill>
                        <a:schemeClr val="accent1"/>
                      </a:solidFill>
                      <a:prstDash val="solid"/>
                      <a:round/>
                      <a:headEnd type="none" w="med" len="med"/>
                      <a:tailEnd type="none" w="med" len="med"/>
                    </a:lnR>
                    <a:lnT w="12700">
                      <a:solidFill>
                        <a:schemeClr val="accent1"/>
                      </a:solidFill>
                    </a:lnT>
                    <a:lnB w="12700">
                      <a:solidFill>
                        <a:schemeClr val="accent1"/>
                      </a:solidFill>
                    </a:lnB>
                    <a:lnTlToBr w="0">
                      <a:noFill/>
                    </a:lnTlToBr>
                    <a:lnBlToTr w="0">
                      <a:noFill/>
                    </a:lnBlToTr>
                  </a:tcPr>
                </a:tc>
                <a:tc>
                  <a:txBody>
                    <a:bodyPr/>
                    <a:lstStyle/>
                    <a:p>
                      <a:pPr marL="0" lvl="0" indent="0" algn="l">
                        <a:lnSpc>
                          <a:spcPct val="100000"/>
                        </a:lnSpc>
                        <a:spcBef>
                          <a:spcPts val="0"/>
                        </a:spcBef>
                        <a:spcAft>
                          <a:spcPts val="0"/>
                        </a:spcAft>
                        <a:buNone/>
                      </a:pPr>
                      <a:r>
                        <a:rPr lang="en-US" sz="2000" b="0" i="0" kern="1200" noProof="0">
                          <a:solidFill>
                            <a:schemeClr val="tx1"/>
                          </a:solidFill>
                          <a:latin typeface="Lato"/>
                          <a:ea typeface="+mn-ea"/>
                          <a:cs typeface="+mn-cs"/>
                        </a:rPr>
                        <a:t>101</a:t>
                      </a:r>
                    </a:p>
                  </a:txBody>
                  <a:tcPr anchor="ctr">
                    <a:lnL w="12700">
                      <a:solidFill>
                        <a:schemeClr val="accent1"/>
                      </a:solidFill>
                    </a:lnL>
                    <a:lnR w="12700" cap="flat" cmpd="sng" algn="ctr">
                      <a:solidFill>
                        <a:schemeClr val="accent1"/>
                      </a:solidFill>
                      <a:prstDash val="solid"/>
                      <a:round/>
                      <a:headEnd type="none" w="med" len="med"/>
                      <a:tailEnd type="none" w="med" len="med"/>
                    </a:lnR>
                    <a:lnT w="12700">
                      <a:solidFill>
                        <a:schemeClr val="accent1"/>
                      </a:solidFill>
                    </a:lnT>
                    <a:lnB w="12700">
                      <a:solidFill>
                        <a:schemeClr val="accent1"/>
                      </a:solidFill>
                    </a:lnB>
                    <a:lnTlToBr w="0">
                      <a:noFill/>
                    </a:lnTlToBr>
                    <a:lnBlToTr w="0">
                      <a:noFill/>
                    </a:lnBlToTr>
                  </a:tcPr>
                </a:tc>
                <a:extLst>
                  <a:ext uri="{0D108BD9-81ED-4DB2-BD59-A6C34878D82A}">
                    <a16:rowId xmlns:a16="http://schemas.microsoft.com/office/drawing/2014/main" val="3512505653"/>
                  </a:ext>
                </a:extLst>
              </a:tr>
              <a:tr h="41664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en-US" sz="2000">
                          <a:latin typeface="Lato"/>
                          <a:cs typeface="Arial"/>
                        </a:rPr>
                        <a:t>DFW</a:t>
                      </a:r>
                    </a:p>
                  </a:txBody>
                  <a:tcPr marL="50800" marR="50800" marT="50800" marB="50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noProof="0">
                          <a:solidFill>
                            <a:schemeClr val="tx1"/>
                          </a:solidFill>
                          <a:latin typeface="Lato"/>
                          <a:ea typeface="+mn-ea"/>
                          <a:cs typeface="+mn-cs"/>
                        </a:rPr>
                        <a:t>Texarkana</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defTabSz="914400">
                        <a:lnSpc>
                          <a:spcPct val="100000"/>
                        </a:lnSpc>
                        <a:spcBef>
                          <a:spcPts val="0"/>
                        </a:spcBef>
                        <a:spcAft>
                          <a:spcPts val="0"/>
                        </a:spcAft>
                        <a:buNone/>
                        <a:tabLst/>
                        <a:defRPr/>
                      </a:pPr>
                      <a:r>
                        <a:rPr lang="en-US" sz="2000" b="0" i="0" kern="1200" noProof="0">
                          <a:solidFill>
                            <a:schemeClr val="tx1"/>
                          </a:solidFill>
                          <a:latin typeface="Lato"/>
                          <a:ea typeface="+mn-ea"/>
                          <a:cs typeface="+mn-cs"/>
                        </a:rPr>
                        <a:t>IH-30</a:t>
                      </a:r>
                    </a:p>
                  </a:txBody>
                  <a:tcPr anchor="ctr">
                    <a:lnL w="12700">
                      <a:solidFill>
                        <a:schemeClr val="accent1"/>
                      </a:solidFill>
                    </a:lnL>
                    <a:lnR w="12700">
                      <a:solidFill>
                        <a:schemeClr val="accent1"/>
                      </a:solidFill>
                    </a:lnR>
                    <a:lnT w="12700">
                      <a:solidFill>
                        <a:schemeClr val="accent1"/>
                      </a:solidFill>
                    </a:lnT>
                    <a:lnB w="12700">
                      <a:solidFill>
                        <a:schemeClr val="accent1"/>
                      </a:solidFill>
                    </a:lnB>
                    <a:lnTlToBr w="0">
                      <a:noFill/>
                    </a:lnTlToBr>
                    <a:lnBlToTr w="0">
                      <a:noFill/>
                    </a:lnBlToTr>
                  </a:tcPr>
                </a:tc>
                <a:tc>
                  <a:txBody>
                    <a:bodyPr/>
                    <a:lstStyle/>
                    <a:p>
                      <a:pPr marL="0" lvl="0" indent="0" algn="l" defTabSz="914400">
                        <a:lnSpc>
                          <a:spcPct val="100000"/>
                        </a:lnSpc>
                        <a:spcBef>
                          <a:spcPts val="0"/>
                        </a:spcBef>
                        <a:spcAft>
                          <a:spcPts val="0"/>
                        </a:spcAft>
                        <a:buNone/>
                        <a:tabLst/>
                        <a:defRPr/>
                      </a:pPr>
                      <a:r>
                        <a:rPr lang="en-US" sz="2000" b="0" i="0" kern="1200" noProof="0">
                          <a:solidFill>
                            <a:schemeClr val="tx1"/>
                          </a:solidFill>
                          <a:latin typeface="Lato"/>
                          <a:ea typeface="+mn-ea"/>
                          <a:cs typeface="+mn-cs"/>
                        </a:rPr>
                        <a:t>190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accent1"/>
                      </a:solidFill>
                    </a:lnT>
                    <a:lnB w="12700">
                      <a:solidFill>
                        <a:schemeClr val="accent1"/>
                      </a:solidFill>
                    </a:lnB>
                    <a:lnTlToBr w="0">
                      <a:noFill/>
                    </a:lnTlToBr>
                    <a:lnBlToTr w="0">
                      <a:noFill/>
                    </a:lnBlToTr>
                  </a:tcPr>
                </a:tc>
                <a:tc>
                  <a:txBody>
                    <a:bodyPr/>
                    <a:lstStyle/>
                    <a:p>
                      <a:pPr marL="0" lvl="0" indent="0" algn="l">
                        <a:lnSpc>
                          <a:spcPct val="100000"/>
                        </a:lnSpc>
                        <a:spcBef>
                          <a:spcPts val="0"/>
                        </a:spcBef>
                        <a:spcAft>
                          <a:spcPts val="0"/>
                        </a:spcAft>
                        <a:buNone/>
                      </a:pPr>
                      <a:r>
                        <a:rPr lang="en-US" sz="2000" b="0" i="0" kern="1200" noProof="0">
                          <a:solidFill>
                            <a:schemeClr val="tx1"/>
                          </a:solidFill>
                          <a:latin typeface="Lato"/>
                          <a:ea typeface="+mn-ea"/>
                          <a:cs typeface="+mn-cs"/>
                        </a:rPr>
                        <a:t>2</a:t>
                      </a:r>
                    </a:p>
                  </a:txBody>
                  <a:tcPr anchor="ctr">
                    <a:lnL w="12700">
                      <a:solidFill>
                        <a:schemeClr val="accent1"/>
                      </a:solidFill>
                    </a:lnL>
                    <a:lnR w="12700" cap="flat" cmpd="sng" algn="ctr">
                      <a:solidFill>
                        <a:schemeClr val="accent1"/>
                      </a:solidFill>
                      <a:prstDash val="solid"/>
                      <a:round/>
                      <a:headEnd type="none" w="med" len="med"/>
                      <a:tailEnd type="none" w="med" len="med"/>
                    </a:lnR>
                    <a:lnT w="12700">
                      <a:solidFill>
                        <a:schemeClr val="accent1"/>
                      </a:solidFill>
                    </a:lnT>
                    <a:lnB w="12700">
                      <a:solidFill>
                        <a:schemeClr val="accent1"/>
                      </a:solidFill>
                    </a:lnB>
                    <a:lnTlToBr w="0">
                      <a:noFill/>
                    </a:lnTlToBr>
                    <a:lnBlToTr w="0">
                      <a:noFill/>
                    </a:lnBlToTr>
                  </a:tcPr>
                </a:tc>
                <a:tc>
                  <a:txBody>
                    <a:bodyPr/>
                    <a:lstStyle/>
                    <a:p>
                      <a:pPr marL="0" lvl="0" indent="0" algn="l" defTabSz="914400">
                        <a:lnSpc>
                          <a:spcPct val="100000"/>
                        </a:lnSpc>
                        <a:spcBef>
                          <a:spcPts val="0"/>
                        </a:spcBef>
                        <a:spcAft>
                          <a:spcPts val="0"/>
                        </a:spcAft>
                        <a:buNone/>
                        <a:tabLst/>
                        <a:defRPr/>
                      </a:pPr>
                      <a:r>
                        <a:rPr lang="en-US" sz="2000" b="0" i="0" kern="1200" noProof="0">
                          <a:solidFill>
                            <a:schemeClr val="tx1"/>
                          </a:solidFill>
                          <a:latin typeface="Lato"/>
                          <a:ea typeface="+mn-ea"/>
                          <a:cs typeface="+mn-cs"/>
                        </a:rPr>
                        <a:t>63</a:t>
                      </a:r>
                    </a:p>
                  </a:txBody>
                  <a:tcPr anchor="ctr">
                    <a:lnL w="12700">
                      <a:solidFill>
                        <a:schemeClr val="accent1"/>
                      </a:solidFill>
                    </a:lnL>
                    <a:lnR w="12700">
                      <a:solidFill>
                        <a:schemeClr val="accent1"/>
                      </a:solidFill>
                    </a:lnR>
                    <a:lnT w="12700">
                      <a:solidFill>
                        <a:schemeClr val="accent1"/>
                      </a:solidFill>
                    </a:lnT>
                    <a:lnB w="12700">
                      <a:solidFill>
                        <a:schemeClr val="accent1"/>
                      </a:solidFill>
                    </a:lnB>
                    <a:lnTlToBr w="0">
                      <a:noFill/>
                    </a:lnTlToBr>
                    <a:lnBlToTr w="0">
                      <a:noFill/>
                    </a:lnBlToTr>
                  </a:tcPr>
                </a:tc>
                <a:extLst>
                  <a:ext uri="{0D108BD9-81ED-4DB2-BD59-A6C34878D82A}">
                    <a16:rowId xmlns:a16="http://schemas.microsoft.com/office/drawing/2014/main" val="990992393"/>
                  </a:ext>
                </a:extLst>
              </a:tr>
              <a:tr h="32416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en-US" sz="2000">
                          <a:latin typeface="Lato"/>
                          <a:cs typeface="Arial"/>
                        </a:rPr>
                        <a:t>DFW</a:t>
                      </a:r>
                    </a:p>
                  </a:txBody>
                  <a:tcPr marL="50800" marR="50800" marT="50800" marB="508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defTabSz="914400" rtl="0" eaLnBrk="1" latinLnBrk="0" hangingPunct="1">
                        <a:lnSpc>
                          <a:spcPct val="100000"/>
                        </a:lnSpc>
                        <a:spcBef>
                          <a:spcPts val="0"/>
                        </a:spcBef>
                        <a:spcAft>
                          <a:spcPts val="0"/>
                        </a:spcAft>
                        <a:buNone/>
                      </a:pPr>
                      <a:r>
                        <a:rPr lang="en-US" sz="2000" b="0" kern="1200" noProof="0">
                          <a:solidFill>
                            <a:schemeClr val="tx1"/>
                          </a:solidFill>
                          <a:latin typeface="Lato"/>
                          <a:ea typeface="+mn-ea"/>
                          <a:cs typeface="+mn-cs"/>
                        </a:rPr>
                        <a:t>Shreveport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00000"/>
                        </a:lnSpc>
                        <a:spcBef>
                          <a:spcPts val="0"/>
                        </a:spcBef>
                        <a:spcAft>
                          <a:spcPts val="0"/>
                        </a:spcAft>
                        <a:buNone/>
                      </a:pPr>
                      <a:r>
                        <a:rPr lang="en-US" sz="2000" b="0" kern="1200" noProof="0">
                          <a:solidFill>
                            <a:schemeClr val="tx1"/>
                          </a:solidFill>
                          <a:latin typeface="Lato"/>
                          <a:ea typeface="+mn-ea"/>
                          <a:cs typeface="+mn-cs"/>
                        </a:rPr>
                        <a:t>IH-20 </a:t>
                      </a:r>
                    </a:p>
                  </a:txBody>
                  <a:tcPr anchor="ctr">
                    <a:lnL w="12700">
                      <a:solidFill>
                        <a:schemeClr val="accent1"/>
                      </a:solidFill>
                    </a:lnL>
                    <a:lnR w="12700">
                      <a:solidFill>
                        <a:schemeClr val="accent1"/>
                      </a:solidFill>
                    </a:lnR>
                    <a:lnT w="12700">
                      <a:solidFill>
                        <a:schemeClr val="accent1"/>
                      </a:solidFill>
                    </a:lnT>
                    <a:lnB w="12700">
                      <a:solidFill>
                        <a:schemeClr val="accent1"/>
                      </a:solidFill>
                    </a:lnB>
                    <a:lnTlToBr w="0">
                      <a:noFill/>
                    </a:lnTlToBr>
                    <a:lnBlToTr w="0">
                      <a:noFill/>
                    </a:lnBlToTr>
                  </a:tcPr>
                </a:tc>
                <a:tc>
                  <a:txBody>
                    <a:bodyPr/>
                    <a:lstStyle/>
                    <a:p>
                      <a:pPr marL="0" lvl="0" indent="0" algn="l" defTabSz="914400">
                        <a:lnSpc>
                          <a:spcPct val="100000"/>
                        </a:lnSpc>
                        <a:spcBef>
                          <a:spcPts val="0"/>
                        </a:spcBef>
                        <a:spcAft>
                          <a:spcPts val="0"/>
                        </a:spcAft>
                        <a:buNone/>
                      </a:pPr>
                      <a:r>
                        <a:rPr lang="en-US" sz="2000" b="0" kern="1200" noProof="0">
                          <a:solidFill>
                            <a:schemeClr val="tx1"/>
                          </a:solidFill>
                          <a:latin typeface="Lato"/>
                          <a:ea typeface="+mn-ea"/>
                          <a:cs typeface="+mn-cs"/>
                        </a:rPr>
                        <a:t>195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a:solidFill>
                        <a:schemeClr val="accent1"/>
                      </a:solidFill>
                    </a:lnT>
                    <a:lnB w="12700" cap="flat" cmpd="sng" algn="ctr">
                      <a:solidFill>
                        <a:schemeClr val="accent1"/>
                      </a:solidFill>
                      <a:prstDash val="solid"/>
                      <a:round/>
                      <a:headEnd type="none" w="med" len="med"/>
                      <a:tailEnd type="none" w="med" len="med"/>
                    </a:lnB>
                    <a:lnTlToBr w="0">
                      <a:noFill/>
                    </a:lnTlToBr>
                    <a:lnBlToTr w="0">
                      <a:noFill/>
                    </a:lnBlToTr>
                  </a:tcPr>
                </a:tc>
                <a:tc>
                  <a:txBody>
                    <a:bodyPr/>
                    <a:lstStyle/>
                    <a:p>
                      <a:pPr marL="0" lvl="0" indent="0" algn="l" defTabSz="914400">
                        <a:lnSpc>
                          <a:spcPct val="100000"/>
                        </a:lnSpc>
                        <a:spcBef>
                          <a:spcPts val="0"/>
                        </a:spcBef>
                        <a:spcAft>
                          <a:spcPts val="0"/>
                        </a:spcAft>
                        <a:buNone/>
                      </a:pPr>
                      <a:r>
                        <a:rPr lang="en-US" sz="2000" b="0" kern="1200" noProof="0">
                          <a:solidFill>
                            <a:schemeClr val="tx1"/>
                          </a:solidFill>
                          <a:latin typeface="Lato"/>
                          <a:ea typeface="+mn-ea"/>
                          <a:cs typeface="+mn-cs"/>
                        </a:rPr>
                        <a:t>2</a:t>
                      </a:r>
                    </a:p>
                  </a:txBody>
                  <a:tcPr anchor="ctr">
                    <a:lnL w="12700">
                      <a:solidFill>
                        <a:schemeClr val="accent1"/>
                      </a:solidFill>
                    </a:lnL>
                    <a:lnR w="12700" cap="flat" cmpd="sng" algn="ctr">
                      <a:solidFill>
                        <a:schemeClr val="accent1"/>
                      </a:solidFill>
                      <a:prstDash val="solid"/>
                      <a:round/>
                      <a:headEnd type="none" w="med" len="med"/>
                      <a:tailEnd type="none" w="med" len="med"/>
                    </a:lnR>
                    <a:lnT w="12700">
                      <a:solidFill>
                        <a:schemeClr val="accent1"/>
                      </a:solidFill>
                    </a:lnT>
                    <a:lnB w="12700" cap="flat" cmpd="sng" algn="ctr">
                      <a:solidFill>
                        <a:schemeClr val="accent1"/>
                      </a:solidFill>
                      <a:prstDash val="solid"/>
                      <a:round/>
                      <a:headEnd type="none" w="med" len="med"/>
                      <a:tailEnd type="none" w="med" len="med"/>
                    </a:lnB>
                    <a:lnTlToBr w="0">
                      <a:noFill/>
                    </a:lnTlToBr>
                    <a:lnBlToTr w="0">
                      <a:noFill/>
                    </a:lnBlToTr>
                  </a:tcPr>
                </a:tc>
                <a:tc>
                  <a:txBody>
                    <a:bodyPr/>
                    <a:lstStyle/>
                    <a:p>
                      <a:pPr marL="0" lvl="0" indent="0" algn="l" defTabSz="914400">
                        <a:lnSpc>
                          <a:spcPct val="100000"/>
                        </a:lnSpc>
                        <a:spcBef>
                          <a:spcPts val="0"/>
                        </a:spcBef>
                        <a:spcAft>
                          <a:spcPts val="0"/>
                        </a:spcAft>
                        <a:buNone/>
                      </a:pPr>
                      <a:r>
                        <a:rPr lang="en-US" sz="2000" b="0" kern="1200" noProof="0">
                          <a:solidFill>
                            <a:schemeClr val="tx1"/>
                          </a:solidFill>
                          <a:latin typeface="Lato"/>
                          <a:ea typeface="+mn-ea"/>
                          <a:cs typeface="+mn-cs"/>
                        </a:rPr>
                        <a:t>65</a:t>
                      </a:r>
                    </a:p>
                  </a:txBody>
                  <a:tcPr anchor="ctr">
                    <a:lnL w="12700">
                      <a:solidFill>
                        <a:schemeClr val="accent1"/>
                      </a:solidFill>
                    </a:lnL>
                    <a:lnR w="12700">
                      <a:solidFill>
                        <a:schemeClr val="accent1"/>
                      </a:solidFill>
                    </a:lnR>
                    <a:lnT w="12700">
                      <a:solidFill>
                        <a:schemeClr val="accent1"/>
                      </a:solidFill>
                    </a:lnT>
                    <a:lnB w="12700" cap="flat" cmpd="sng" algn="ctr">
                      <a:solidFill>
                        <a:schemeClr val="accent1"/>
                      </a:solidFill>
                      <a:prstDash val="solid"/>
                      <a:round/>
                      <a:headEnd type="none" w="med" len="med"/>
                      <a:tailEnd type="none" w="med" len="med"/>
                    </a:lnB>
                    <a:lnTlToBr w="0">
                      <a:noFill/>
                    </a:lnTlToBr>
                    <a:lnBlToTr w="0">
                      <a:noFill/>
                    </a:lnBlToTr>
                  </a:tcPr>
                </a:tc>
                <a:extLst>
                  <a:ext uri="{0D108BD9-81ED-4DB2-BD59-A6C34878D82A}">
                    <a16:rowId xmlns:a16="http://schemas.microsoft.com/office/drawing/2014/main" val="812137785"/>
                  </a:ext>
                </a:extLst>
              </a:tr>
              <a:tr h="324166">
                <a:tc>
                  <a:txBody>
                    <a:bodyPr/>
                    <a:lstStyle/>
                    <a:p>
                      <a:pPr marL="0" lvl="0" indent="0" algn="l">
                        <a:lnSpc>
                          <a:spcPct val="100000"/>
                        </a:lnSpc>
                        <a:spcBef>
                          <a:spcPts val="0"/>
                        </a:spcBef>
                        <a:spcAft>
                          <a:spcPts val="0"/>
                        </a:spcAft>
                        <a:buNone/>
                      </a:pPr>
                      <a:r>
                        <a:rPr lang="en-US" altLang="en-US" sz="2000">
                          <a:latin typeface="Lato"/>
                          <a:cs typeface="Arial"/>
                        </a:rPr>
                        <a:t>San Antonio</a:t>
                      </a:r>
                    </a:p>
                  </a:txBody>
                  <a:tcPr marL="50799" marR="50799" marT="50799" marB="50799" anchor="ctr">
                    <a:lnL w="12700">
                      <a:solidFill>
                        <a:schemeClr val="accent1"/>
                      </a:solidFill>
                    </a:lnL>
                    <a:lnR w="12700">
                      <a:solidFill>
                        <a:schemeClr val="accent1"/>
                      </a:solidFill>
                    </a:lnR>
                    <a:lnT w="12700">
                      <a:solidFill>
                        <a:schemeClr val="accent1"/>
                      </a:solidFill>
                    </a:lnT>
                    <a:lnB w="12700">
                      <a:solidFill>
                        <a:schemeClr val="accent1"/>
                      </a:solidFill>
                    </a:lnB>
                    <a:lnTlToBr w="0">
                      <a:noFill/>
                    </a:lnTlToBr>
                    <a:lnBlToTr w="0">
                      <a:noFill/>
                    </a:lnBlToTr>
                  </a:tcPr>
                </a:tc>
                <a:tc>
                  <a:txBody>
                    <a:bodyPr/>
                    <a:lstStyle/>
                    <a:p>
                      <a:pPr marL="0" lvl="0" indent="0" algn="l" defTabSz="914400">
                        <a:lnSpc>
                          <a:spcPct val="100000"/>
                        </a:lnSpc>
                        <a:spcBef>
                          <a:spcPts val="0"/>
                        </a:spcBef>
                        <a:spcAft>
                          <a:spcPts val="0"/>
                        </a:spcAft>
                        <a:buNone/>
                      </a:pPr>
                      <a:r>
                        <a:rPr lang="en-US" sz="2000" b="0" kern="1200" noProof="0">
                          <a:solidFill>
                            <a:schemeClr val="tx1"/>
                          </a:solidFill>
                          <a:latin typeface="Lato"/>
                          <a:ea typeface="+mn-ea"/>
                          <a:cs typeface="+mn-cs"/>
                        </a:rPr>
                        <a:t>DFW</a:t>
                      </a:r>
                    </a:p>
                  </a:txBody>
                  <a:tcPr anchor="ctr">
                    <a:lnL w="12700">
                      <a:solidFill>
                        <a:schemeClr val="accent1"/>
                      </a:solidFill>
                    </a:lnL>
                    <a:lnR w="12700">
                      <a:solidFill>
                        <a:schemeClr val="accent1"/>
                      </a:solidFill>
                    </a:lnR>
                    <a:lnT w="12700">
                      <a:solidFill>
                        <a:schemeClr val="accent1"/>
                      </a:solidFill>
                    </a:lnT>
                    <a:lnB w="12700">
                      <a:solidFill>
                        <a:schemeClr val="accent1"/>
                      </a:solidFill>
                    </a:lnB>
                    <a:lnTlToBr w="0">
                      <a:noFill/>
                    </a:lnTlToBr>
                    <a:lnBlToTr w="0">
                      <a:noFill/>
                    </a:lnBlToTr>
                  </a:tcPr>
                </a:tc>
                <a:tc>
                  <a:txBody>
                    <a:bodyPr/>
                    <a:lstStyle/>
                    <a:p>
                      <a:pPr marL="0" lvl="0" indent="0" algn="l">
                        <a:lnSpc>
                          <a:spcPct val="100000"/>
                        </a:lnSpc>
                        <a:spcBef>
                          <a:spcPts val="0"/>
                        </a:spcBef>
                        <a:spcAft>
                          <a:spcPts val="0"/>
                        </a:spcAft>
                        <a:buNone/>
                      </a:pPr>
                      <a:r>
                        <a:rPr lang="en-US" sz="2000" b="0" kern="1200" noProof="0">
                          <a:solidFill>
                            <a:schemeClr val="tx1"/>
                          </a:solidFill>
                          <a:latin typeface="Lato"/>
                          <a:ea typeface="+mn-ea"/>
                          <a:cs typeface="+mn-cs"/>
                        </a:rPr>
                        <a:t>IH-35</a:t>
                      </a:r>
                    </a:p>
                  </a:txBody>
                  <a:tcPr anchor="ctr">
                    <a:lnL w="12700">
                      <a:solidFill>
                        <a:schemeClr val="accent1"/>
                      </a:solidFill>
                    </a:lnL>
                    <a:lnR w="12700">
                      <a:solidFill>
                        <a:schemeClr val="accent1"/>
                      </a:solidFill>
                    </a:lnR>
                    <a:lnT w="12700">
                      <a:solidFill>
                        <a:schemeClr val="accent1"/>
                      </a:solidFill>
                    </a:lnT>
                    <a:lnB w="12700">
                      <a:solidFill>
                        <a:schemeClr val="accent1"/>
                      </a:solidFill>
                    </a:lnB>
                    <a:lnTlToBr w="0">
                      <a:noFill/>
                    </a:lnTlToBr>
                    <a:lnBlToTr w="0">
                      <a:noFill/>
                    </a:lnBlToTr>
                  </a:tcPr>
                </a:tc>
                <a:tc>
                  <a:txBody>
                    <a:bodyPr/>
                    <a:lstStyle/>
                    <a:p>
                      <a:pPr marL="0" lvl="0" indent="0" algn="l" defTabSz="914400">
                        <a:lnSpc>
                          <a:spcPct val="100000"/>
                        </a:lnSpc>
                        <a:spcBef>
                          <a:spcPts val="0"/>
                        </a:spcBef>
                        <a:spcAft>
                          <a:spcPts val="0"/>
                        </a:spcAft>
                        <a:buNone/>
                      </a:pPr>
                      <a:r>
                        <a:rPr lang="en-US" sz="2000" b="0" kern="1200" noProof="0">
                          <a:solidFill>
                            <a:schemeClr val="tx1"/>
                          </a:solidFill>
                          <a:latin typeface="Lato"/>
                          <a:ea typeface="+mn-ea"/>
                          <a:cs typeface="+mn-cs"/>
                        </a:rPr>
                        <a:t>250</a:t>
                      </a:r>
                    </a:p>
                  </a:txBody>
                  <a:tcPr anchor="ctr">
                    <a:lnL w="12700" cap="flat" cmpd="sng" algn="ctr">
                      <a:solidFill>
                        <a:schemeClr val="accent1"/>
                      </a:solidFill>
                      <a:prstDash val="solid"/>
                      <a:round/>
                      <a:headEnd type="none" w="med" len="med"/>
                      <a:tailEnd type="none" w="med" len="med"/>
                    </a:lnL>
                    <a:lnR w="12700">
                      <a:solidFill>
                        <a:schemeClr val="accent1"/>
                      </a:solidFill>
                    </a:lnR>
                    <a:lnT w="12700">
                      <a:solidFill>
                        <a:schemeClr val="accent1"/>
                      </a:solidFill>
                    </a:lnT>
                    <a:lnB w="12700">
                      <a:solidFill>
                        <a:schemeClr val="accent1"/>
                      </a:solidFill>
                    </a:lnB>
                    <a:lnTlToBr w="0">
                      <a:noFill/>
                    </a:lnTlToBr>
                    <a:lnBlToTr w="0">
                      <a:noFill/>
                    </a:lnBlToTr>
                  </a:tcPr>
                </a:tc>
                <a:tc>
                  <a:txBody>
                    <a:bodyPr/>
                    <a:lstStyle/>
                    <a:p>
                      <a:pPr marL="0" lvl="0" indent="0" algn="l" defTabSz="914400">
                        <a:lnSpc>
                          <a:spcPct val="100000"/>
                        </a:lnSpc>
                        <a:spcBef>
                          <a:spcPts val="0"/>
                        </a:spcBef>
                        <a:spcAft>
                          <a:spcPts val="0"/>
                        </a:spcAft>
                        <a:buNone/>
                      </a:pPr>
                      <a:r>
                        <a:rPr lang="en-US" sz="2000" b="0" kern="1200" noProof="0">
                          <a:solidFill>
                            <a:schemeClr val="tx1"/>
                          </a:solidFill>
                          <a:latin typeface="Lato"/>
                          <a:ea typeface="+mn-ea"/>
                          <a:cs typeface="+mn-cs"/>
                        </a:rPr>
                        <a:t>3</a:t>
                      </a:r>
                    </a:p>
                  </a:txBody>
                  <a:tcPr anchor="ctr">
                    <a:lnL w="12700">
                      <a:solidFill>
                        <a:schemeClr val="accent1"/>
                      </a:solidFill>
                    </a:lnL>
                    <a:lnR w="12700">
                      <a:solidFill>
                        <a:schemeClr val="accent1"/>
                      </a:solidFill>
                    </a:lnR>
                    <a:lnT w="12700">
                      <a:solidFill>
                        <a:schemeClr val="accent1"/>
                      </a:solidFill>
                    </a:lnT>
                    <a:lnB w="12700">
                      <a:solidFill>
                        <a:schemeClr val="accent1"/>
                      </a:solidFill>
                    </a:lnB>
                    <a:lnTlToBr w="0">
                      <a:noFill/>
                    </a:lnTlToBr>
                    <a:lnBlToTr w="0">
                      <a:noFill/>
                    </a:lnBlToTr>
                  </a:tcPr>
                </a:tc>
                <a:tc>
                  <a:txBody>
                    <a:bodyPr/>
                    <a:lstStyle/>
                    <a:p>
                      <a:pPr marL="0" lvl="0" indent="0" algn="l" defTabSz="914400">
                        <a:lnSpc>
                          <a:spcPct val="100000"/>
                        </a:lnSpc>
                        <a:spcBef>
                          <a:spcPts val="0"/>
                        </a:spcBef>
                        <a:spcAft>
                          <a:spcPts val="0"/>
                        </a:spcAft>
                        <a:buNone/>
                      </a:pPr>
                      <a:r>
                        <a:rPr lang="en-US" sz="2000" b="0" kern="1200" noProof="0">
                          <a:solidFill>
                            <a:schemeClr val="tx1"/>
                          </a:solidFill>
                          <a:latin typeface="Lato"/>
                          <a:ea typeface="+mn-ea"/>
                          <a:cs typeface="+mn-cs"/>
                        </a:rPr>
                        <a:t>63</a:t>
                      </a:r>
                    </a:p>
                  </a:txBody>
                  <a:tcPr anchor="ctr">
                    <a:lnL w="12700">
                      <a:solidFill>
                        <a:schemeClr val="accent1"/>
                      </a:solidFill>
                    </a:lnL>
                    <a:lnR w="12700">
                      <a:solidFill>
                        <a:schemeClr val="accent1"/>
                      </a:solidFill>
                    </a:lnR>
                    <a:lnT w="12700">
                      <a:solidFill>
                        <a:schemeClr val="accent1"/>
                      </a:solidFill>
                    </a:lnT>
                    <a:lnB w="12700">
                      <a:solidFill>
                        <a:schemeClr val="accent1"/>
                      </a:solidFill>
                    </a:lnB>
                    <a:lnTlToBr w="0">
                      <a:noFill/>
                    </a:lnTlToBr>
                    <a:lnBlToTr w="0">
                      <a:noFill/>
                    </a:lnBlToTr>
                  </a:tcPr>
                </a:tc>
                <a:extLst>
                  <a:ext uri="{0D108BD9-81ED-4DB2-BD59-A6C34878D82A}">
                    <a16:rowId xmlns:a16="http://schemas.microsoft.com/office/drawing/2014/main" val="3821351047"/>
                  </a:ext>
                </a:extLst>
              </a:tr>
            </a:tbl>
          </a:graphicData>
        </a:graphic>
      </p:graphicFrame>
      <p:sp>
        <p:nvSpPr>
          <p:cNvPr id="2" name="Rectangle 1">
            <a:extLst>
              <a:ext uri="{FF2B5EF4-FFF2-40B4-BE49-F238E27FC236}">
                <a16:creationId xmlns:a16="http://schemas.microsoft.com/office/drawing/2014/main" id="{BE66BBF6-34D6-6B2F-96AB-CE76EA7119DD}"/>
              </a:ext>
            </a:extLst>
          </p:cNvPr>
          <p:cNvSpPr/>
          <p:nvPr/>
        </p:nvSpPr>
        <p:spPr>
          <a:xfrm>
            <a:off x="466246" y="2193939"/>
            <a:ext cx="11026374" cy="98216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ptos" panose="020B0004020202020204"/>
              <a:ea typeface="+mn-ea"/>
              <a:cs typeface="+mn-cs"/>
            </a:endParaRPr>
          </a:p>
        </p:txBody>
      </p:sp>
      <p:sp>
        <p:nvSpPr>
          <p:cNvPr id="8" name="Slide Number Placeholder 7">
            <a:extLst>
              <a:ext uri="{FF2B5EF4-FFF2-40B4-BE49-F238E27FC236}">
                <a16:creationId xmlns:a16="http://schemas.microsoft.com/office/drawing/2014/main" id="{955C518E-95FF-B997-9DD3-02B7AD66BAD3}"/>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4771B-AE04-41F8-8441-EC7D184086A2}" type="slidenum">
              <a:rPr kumimoji="0" lang="en-US" sz="1200" b="0" i="0" u="none" strike="noStrike" kern="1200" cap="none" spc="0" normalizeH="0" baseline="0" noProof="0" smtClean="0">
                <a:ln>
                  <a:noFill/>
                </a:ln>
                <a:solidFill>
                  <a:prstClr val="black">
                    <a:tint val="82000"/>
                  </a:prstClr>
                </a:solidFill>
                <a:effectLst/>
                <a:uLnTx/>
                <a:uFillTx/>
                <a:latin typeface="Aptos" panose="020B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82000"/>
                </a:prstClr>
              </a:solidFill>
              <a:effectLst/>
              <a:uLnTx/>
              <a:uFillTx/>
              <a:latin typeface="Aptos" panose="020B0004020202020204"/>
              <a:ea typeface="+mn-ea"/>
              <a:cs typeface="+mn-cs"/>
            </a:endParaRPr>
          </a:p>
        </p:txBody>
      </p:sp>
      <p:sp>
        <p:nvSpPr>
          <p:cNvPr id="15" name="TextBox 14">
            <a:extLst>
              <a:ext uri="{FF2B5EF4-FFF2-40B4-BE49-F238E27FC236}">
                <a16:creationId xmlns:a16="http://schemas.microsoft.com/office/drawing/2014/main" id="{BF81873D-FF0A-CBB3-7932-457052FDF9A2}"/>
              </a:ext>
            </a:extLst>
          </p:cNvPr>
          <p:cNvSpPr txBox="1"/>
          <p:nvPr/>
        </p:nvSpPr>
        <p:spPr>
          <a:xfrm>
            <a:off x="228600" y="137160"/>
            <a:ext cx="10047792" cy="1077218"/>
          </a:xfrm>
          <a:prstGeom prst="rect">
            <a:avLst/>
          </a:prstGeom>
          <a:noFill/>
        </p:spPr>
        <p:txBody>
          <a:bodyPr wrap="square" lIns="91440" tIns="0" rIns="91440" bIns="0" rtlCol="0" anchor="t">
            <a:spAutoFit/>
          </a:bodyPr>
          <a:lstStyle/>
          <a:p>
            <a:pPr>
              <a:defRPr/>
            </a:pPr>
            <a:r>
              <a:rPr lang="en-US" sz="3500">
                <a:solidFill>
                  <a:srgbClr val="00446A"/>
                </a:solidFill>
                <a:latin typeface="Lato"/>
                <a:ea typeface="Lato"/>
                <a:cs typeface="Lato"/>
              </a:rPr>
              <a:t>Potential MHDV Charging Stops for Corridors that Enter DFW</a:t>
            </a:r>
            <a:endParaRPr lang="en-US" sz="3500" b="0" i="0" u="none" strike="noStrike" kern="1200" cap="none" spc="0" normalizeH="0" baseline="0" noProof="0">
              <a:ln>
                <a:noFill/>
              </a:ln>
              <a:solidFill>
                <a:srgbClr val="00446A"/>
              </a:solidFill>
              <a:effectLst/>
              <a:uLnTx/>
              <a:uFillTx/>
              <a:latin typeface="Lato" panose="020F0502020204030203" pitchFamily="34" charset="0"/>
              <a:ea typeface="Lato"/>
              <a:cs typeface="Lato"/>
            </a:endParaRPr>
          </a:p>
        </p:txBody>
      </p:sp>
      <p:grpSp>
        <p:nvGrpSpPr>
          <p:cNvPr id="12" name="Group 11">
            <a:extLst>
              <a:ext uri="{FF2B5EF4-FFF2-40B4-BE49-F238E27FC236}">
                <a16:creationId xmlns:a16="http://schemas.microsoft.com/office/drawing/2014/main" id="{5AB0832C-B928-8BC0-B483-74D32B28E01E}"/>
              </a:ext>
            </a:extLst>
          </p:cNvPr>
          <p:cNvGrpSpPr/>
          <p:nvPr/>
        </p:nvGrpSpPr>
        <p:grpSpPr>
          <a:xfrm>
            <a:off x="347260" y="6315328"/>
            <a:ext cx="1270526" cy="432688"/>
            <a:chOff x="1928386" y="6244383"/>
            <a:chExt cx="1270526" cy="432688"/>
          </a:xfrm>
        </p:grpSpPr>
        <p:pic>
          <p:nvPicPr>
            <p:cNvPr id="13" name="Picture 12">
              <a:extLst>
                <a:ext uri="{FF2B5EF4-FFF2-40B4-BE49-F238E27FC236}">
                  <a16:creationId xmlns:a16="http://schemas.microsoft.com/office/drawing/2014/main" id="{1879E0AE-29FC-3D33-9EB7-3350F4DF015F}"/>
                </a:ext>
              </a:extLst>
            </p:cNvPr>
            <p:cNvPicPr>
              <a:picLocks noChangeAspect="1"/>
            </p:cNvPicPr>
            <p:nvPr/>
          </p:nvPicPr>
          <p:blipFill>
            <a:blip r:embed="rId3"/>
            <a:stretch>
              <a:fillRect/>
            </a:stretch>
          </p:blipFill>
          <p:spPr>
            <a:xfrm>
              <a:off x="2357591" y="6256411"/>
              <a:ext cx="841321" cy="420660"/>
            </a:xfrm>
            <a:prstGeom prst="rect">
              <a:avLst/>
            </a:prstGeom>
          </p:spPr>
        </p:pic>
        <p:pic>
          <p:nvPicPr>
            <p:cNvPr id="14" name="Picture 13">
              <a:extLst>
                <a:ext uri="{FF2B5EF4-FFF2-40B4-BE49-F238E27FC236}">
                  <a16:creationId xmlns:a16="http://schemas.microsoft.com/office/drawing/2014/main" id="{F050440D-77DB-36D0-739C-A762AE71AF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28386" y="6244383"/>
              <a:ext cx="417278" cy="420660"/>
            </a:xfrm>
            <a:prstGeom prst="rect">
              <a:avLst/>
            </a:prstGeom>
          </p:spPr>
        </p:pic>
      </p:grpSp>
      <p:sp>
        <p:nvSpPr>
          <p:cNvPr id="3" name="Footer Placeholder 3">
            <a:extLst>
              <a:ext uri="{FF2B5EF4-FFF2-40B4-BE49-F238E27FC236}">
                <a16:creationId xmlns:a16="http://schemas.microsoft.com/office/drawing/2014/main" id="{F2678900-3379-DEDF-30F6-B281CD2779A9}"/>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
        <p:nvSpPr>
          <p:cNvPr id="5" name="TextBox 4">
            <a:extLst>
              <a:ext uri="{FF2B5EF4-FFF2-40B4-BE49-F238E27FC236}">
                <a16:creationId xmlns:a16="http://schemas.microsoft.com/office/drawing/2014/main" id="{384C8461-F757-732F-6B6E-29ADF966AA38}"/>
              </a:ext>
            </a:extLst>
          </p:cNvPr>
          <p:cNvSpPr txBox="1"/>
          <p:nvPr/>
        </p:nvSpPr>
        <p:spPr>
          <a:xfrm>
            <a:off x="4828853" y="5474202"/>
            <a:ext cx="6855953" cy="461665"/>
          </a:xfrm>
          <a:prstGeom prst="rect">
            <a:avLst/>
          </a:prstGeom>
          <a:noFill/>
        </p:spPr>
        <p:txBody>
          <a:bodyPr wrap="square" lIns="91440" tIns="45720" rIns="91440" bIns="45720" anchor="t">
            <a:spAutoFit/>
          </a:bodyPr>
          <a:lstStyle/>
          <a:p>
            <a:pPr algn="r">
              <a:spcAft>
                <a:spcPts val="200"/>
              </a:spcAft>
              <a:defRPr/>
            </a:pPr>
            <a:r>
              <a:rPr lang="en-US" sz="2400" b="1">
                <a:latin typeface="Lato"/>
                <a:ea typeface="Lato"/>
                <a:cs typeface="Lato"/>
              </a:rPr>
              <a:t>Total MHDV Charging Stops Needed: 15</a:t>
            </a:r>
          </a:p>
        </p:txBody>
      </p:sp>
    </p:spTree>
    <p:extLst>
      <p:ext uri="{BB962C8B-B14F-4D97-AF65-F5344CB8AC3E}">
        <p14:creationId xmlns:p14="http://schemas.microsoft.com/office/powerpoint/2010/main" val="70404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90576-A32E-DF8F-60E8-86059B6C425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6CDC1B-3294-CBB6-1F20-9CBE174D47E8}"/>
              </a:ext>
            </a:extLst>
          </p:cNvPr>
          <p:cNvSpPr txBox="1"/>
          <p:nvPr/>
        </p:nvSpPr>
        <p:spPr>
          <a:xfrm>
            <a:off x="1461891" y="2045754"/>
            <a:ext cx="9279570" cy="2764028"/>
          </a:xfrm>
          <a:prstGeom prst="rect">
            <a:avLst/>
          </a:prstGeom>
        </p:spPr>
        <p:txBody>
          <a:bodyPr vert="horz" lIns="91440" tIns="45720" rIns="91440" bIns="45720" rtlCol="0" anchor="ctr">
            <a:normAutofit/>
          </a:bodyPr>
          <a:lstStyle/>
          <a:p>
            <a:pPr algn="ctr">
              <a:spcBef>
                <a:spcPct val="0"/>
              </a:spcBef>
              <a:spcAft>
                <a:spcPts val="600"/>
              </a:spcAft>
            </a:pPr>
            <a:r>
              <a:rPr lang="en-US" sz="4800">
                <a:solidFill>
                  <a:srgbClr val="002060"/>
                </a:solidFill>
                <a:latin typeface="Lato"/>
                <a:ea typeface="Lato"/>
                <a:cs typeface="Lato"/>
              </a:rPr>
              <a:t>Texas Electric Vehicle Infrastructure Plan: Phase II</a:t>
            </a:r>
            <a:endParaRPr lang="en-US" sz="4800">
              <a:latin typeface="Lato"/>
              <a:ea typeface="Lato"/>
              <a:cs typeface="Lato"/>
            </a:endParaRPr>
          </a:p>
        </p:txBody>
      </p:sp>
      <p:pic>
        <p:nvPicPr>
          <p:cNvPr id="3" name="Picture 2" descr="A picture containing drawing&#10;&#10;Description automatically generated">
            <a:extLst>
              <a:ext uri="{FF2B5EF4-FFF2-40B4-BE49-F238E27FC236}">
                <a16:creationId xmlns:a16="http://schemas.microsoft.com/office/drawing/2014/main" id="{2507D45C-9116-EA31-5BF8-0726B4C7E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92" y="6293726"/>
            <a:ext cx="630477" cy="408642"/>
          </a:xfrm>
          <a:prstGeom prst="rect">
            <a:avLst/>
          </a:prstGeom>
        </p:spPr>
      </p:pic>
      <p:pic>
        <p:nvPicPr>
          <p:cNvPr id="4" name="Picture 3" descr="A blue circle with white text and city skyline&#10;&#10;AI-generated content may be incorrect.">
            <a:extLst>
              <a:ext uri="{FF2B5EF4-FFF2-40B4-BE49-F238E27FC236}">
                <a16:creationId xmlns:a16="http://schemas.microsoft.com/office/drawing/2014/main" id="{9677F36B-B4B5-426B-2B99-9F42998195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13" y="6262223"/>
            <a:ext cx="457200" cy="460439"/>
          </a:xfrm>
          <a:prstGeom prst="rect">
            <a:avLst/>
          </a:prstGeom>
        </p:spPr>
      </p:pic>
      <p:sp>
        <p:nvSpPr>
          <p:cNvPr id="9" name="Slide Number Placeholder 8">
            <a:extLst>
              <a:ext uri="{FF2B5EF4-FFF2-40B4-BE49-F238E27FC236}">
                <a16:creationId xmlns:a16="http://schemas.microsoft.com/office/drawing/2014/main" id="{C0B92F54-542D-59B8-85D3-9FDC8D2186F6}"/>
              </a:ext>
            </a:extLst>
          </p:cNvPr>
          <p:cNvSpPr>
            <a:spLocks noGrp="1"/>
          </p:cNvSpPr>
          <p:nvPr>
            <p:ph type="sldNum" sz="quarter" idx="12"/>
          </p:nvPr>
        </p:nvSpPr>
        <p:spPr/>
        <p:txBody>
          <a:bodyPr/>
          <a:lstStyle/>
          <a:p>
            <a:fld id="{330EA680-D336-4FF7-8B7A-9848BB0A1C32}" type="slidenum">
              <a:rPr lang="en-US" smtClean="0"/>
              <a:t>9</a:t>
            </a:fld>
            <a:endParaRPr lang="en-US"/>
          </a:p>
        </p:txBody>
      </p:sp>
      <p:sp>
        <p:nvSpPr>
          <p:cNvPr id="6" name="Rectangle 5">
            <a:extLst>
              <a:ext uri="{FF2B5EF4-FFF2-40B4-BE49-F238E27FC236}">
                <a16:creationId xmlns:a16="http://schemas.microsoft.com/office/drawing/2014/main" id="{7D316662-0FF0-9458-7B4D-95D1C50B1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reeform: Shape 6">
            <a:extLst>
              <a:ext uri="{FF2B5EF4-FFF2-40B4-BE49-F238E27FC236}">
                <a16:creationId xmlns:a16="http://schemas.microsoft.com/office/drawing/2014/main" id="{00B7F29E-3148-ACCA-3458-2537F0F78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A811BDC-C4B9-BBED-1CBF-D765584D7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B3637EF-2E52-E9D1-1796-050699B87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7ECA8CBF-E544-4AA9-B944-403660C14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solidFill>
              <a:srgbClr val="EFEFE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E2E6844-FD3A-3870-185F-DC50BFFB6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678221E-B817-551D-669D-8780849DF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ooter Placeholder 3">
            <a:extLst>
              <a:ext uri="{FF2B5EF4-FFF2-40B4-BE49-F238E27FC236}">
                <a16:creationId xmlns:a16="http://schemas.microsoft.com/office/drawing/2014/main" id="{8CDDE29A-E322-7B6B-2E98-E15C824C7F22}"/>
              </a:ext>
            </a:extLst>
          </p:cNvPr>
          <p:cNvSpPr txBox="1">
            <a:spLocks/>
          </p:cNvSpPr>
          <p:nvPr/>
        </p:nvSpPr>
        <p:spPr>
          <a:xfrm>
            <a:off x="1520493" y="6335266"/>
            <a:ext cx="53419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446A"/>
                </a:solidFill>
                <a:latin typeface="Lato"/>
                <a:ea typeface="Lato"/>
                <a:cs typeface="Lato"/>
              </a:rPr>
              <a:t>Zero Emissions Freight Update</a:t>
            </a:r>
            <a:endParaRPr lang="en-US" sz="1100">
              <a:solidFill>
                <a:srgbClr val="00446A"/>
              </a:solidFill>
              <a:latin typeface="Lato" panose="020F0502020204030203" pitchFamily="34" charset="0"/>
            </a:endParaRPr>
          </a:p>
        </p:txBody>
      </p:sp>
    </p:spTree>
    <p:extLst>
      <p:ext uri="{BB962C8B-B14F-4D97-AF65-F5344CB8AC3E}">
        <p14:creationId xmlns:p14="http://schemas.microsoft.com/office/powerpoint/2010/main" val="1194051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XYZ xmlns="bef29ec2-f0c6-41a4-b3b7-602938016a4e" xsi:nil="true"/>
    <IncludeinAnnualSurvey xmlns="bef29ec2-f0c6-41a4-b3b7-602938016a4e" xsi:nil="true"/>
    <TaxCatchAll xmlns="63e65089-ab74-4853-96fc-bd73bea5e971" xsi:nil="true"/>
    <lcf76f155ced4ddcb4097134ff3c332f xmlns="bef29ec2-f0c6-41a4-b3b7-602938016a4e">
      <Terms xmlns="http://schemas.microsoft.com/office/infopath/2007/PartnerControls"/>
    </lcf76f155ced4ddcb4097134ff3c332f>
    <Notes xmlns="bef29ec2-f0c6-41a4-b3b7-602938016a4e" xsi:nil="true"/>
    <CommentDueDate xmlns="bef29ec2-f0c6-41a4-b3b7-602938016a4e">2026-04-06T05:00:00+00:00</CommentDue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F82E953B316440A0E4DB7A7865B4F6" ma:contentTypeVersion="24" ma:contentTypeDescription="Create a new document." ma:contentTypeScope="" ma:versionID="bef2576cd3631e3c7f3aacd2c40c3897">
  <xsd:schema xmlns:xsd="http://www.w3.org/2001/XMLSchema" xmlns:xs="http://www.w3.org/2001/XMLSchema" xmlns:p="http://schemas.microsoft.com/office/2006/metadata/properties" xmlns:ns2="bef29ec2-f0c6-41a4-b3b7-602938016a4e" xmlns:ns3="990db03e-417b-405e-b653-8e4030a482c2" xmlns:ns4="63e65089-ab74-4853-96fc-bd73bea5e971" targetNamespace="http://schemas.microsoft.com/office/2006/metadata/properties" ma:root="true" ma:fieldsID="2a762db5b6872ee000f6356e2f9b23a2" ns2:_="" ns3:_="" ns4:_="">
    <xsd:import namespace="bef29ec2-f0c6-41a4-b3b7-602938016a4e"/>
    <xsd:import namespace="990db03e-417b-405e-b653-8e4030a482c2"/>
    <xsd:import namespace="63e65089-ab74-4853-96fc-bd73bea5e9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lcf76f155ced4ddcb4097134ff3c332f" minOccurs="0"/>
                <xsd:element ref="ns4:TaxCatchAll" minOccurs="0"/>
                <xsd:element ref="ns2:Notes" minOccurs="0"/>
                <xsd:element ref="ns2:MediaServiceObjectDetectorVersions" minOccurs="0"/>
                <xsd:element ref="ns2:MediaServiceSearchProperties" minOccurs="0"/>
                <xsd:element ref="ns2:XYZ" minOccurs="0"/>
                <xsd:element ref="ns2:IncludeinAnnualSurvey" minOccurs="0"/>
                <xsd:element ref="ns2:MediaServiceBillingMetadata" minOccurs="0"/>
                <xsd:element ref="ns2:MediaServiceLocation" minOccurs="0"/>
                <xsd:element ref="ns2:CommentDu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f29ec2-f0c6-41a4-b3b7-602938016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42d3f74-2fdb-41e0-9a2a-a7ed73b29eaf" ma:termSetId="09814cd3-568e-fe90-9814-8d621ff8fb84" ma:anchorId="fba54fb3-c3e1-fe81-a776-ca4b69148c4d" ma:open="true" ma:isKeyword="false">
      <xsd:complexType>
        <xsd:sequence>
          <xsd:element ref="pc:Terms" minOccurs="0" maxOccurs="1"/>
        </xsd:sequence>
      </xsd:complexType>
    </xsd:element>
    <xsd:element name="Notes" ma:index="23" nillable="true" ma:displayName="Notes" ma:description="Fleet Assistance &amp; Coaching resources" ma:format="Dropdown" ma:internalName="Note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XYZ" ma:index="26" nillable="true" ma:displayName="XYZ " ma:description="Describe Folder " ma:format="Dropdown" ma:internalName="XYZ">
      <xsd:simpleType>
        <xsd:restriction base="dms:Note">
          <xsd:maxLength value="255"/>
        </xsd:restriction>
      </xsd:simpleType>
    </xsd:element>
    <xsd:element name="IncludeinAnnualSurvey" ma:index="27" nillable="true" ma:displayName="Include in Annual Survey" ma:format="Dropdown" ma:internalName="IncludeinAnnualSurvey">
      <xsd:simpleType>
        <xsd:restriction base="dms:Choice">
          <xsd:enumeration value="Yes"/>
          <xsd:enumeration value="No"/>
        </xsd:restriction>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MediaServiceLocation" ma:index="29" nillable="true" ma:displayName="Location" ma:indexed="true" ma:internalName="MediaServiceLocation" ma:readOnly="true">
      <xsd:simpleType>
        <xsd:restriction base="dms:Text"/>
      </xsd:simpleType>
    </xsd:element>
    <xsd:element name="CommentDueDate" ma:index="30" nillable="true" ma:displayName="Comment Due Date" ma:default="2026-04-06T05:00:00.000Z" ma:description="Enter the date that comments are due" ma:format="DateOnly" ma:internalName="CommentDu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90db03e-417b-405e-b653-8e4030a482c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e65089-ab74-4853-96fc-bd73bea5e97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c3b05f3-4103-456d-90bc-26016921b171}" ma:internalName="TaxCatchAll" ma:showField="CatchAllData" ma:web="990db03e-417b-405e-b653-8e4030a482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0E71C0-F7D6-4768-B3D7-6307BC16753F}">
  <ds:schemaRefs>
    <ds:schemaRef ds:uri="63e65089-ab74-4853-96fc-bd73bea5e971"/>
    <ds:schemaRef ds:uri="990db03e-417b-405e-b653-8e4030a482c2"/>
    <ds:schemaRef ds:uri="bef29ec2-f0c6-41a4-b3b7-602938016a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34F39E-6FA1-4927-A3D9-4E634606FBAE}">
  <ds:schemaRefs>
    <ds:schemaRef ds:uri="63e65089-ab74-4853-96fc-bd73bea5e971"/>
    <ds:schemaRef ds:uri="990db03e-417b-405e-b653-8e4030a482c2"/>
    <ds:schemaRef ds:uri="bef29ec2-f0c6-41a4-b3b7-602938016a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78B2C7-CCE5-4A7A-AB93-39556A8F0655}">
  <ds:schemaRefs>
    <ds:schemaRef ds:uri="http://schemas.microsoft.com/sharepoint/v3/contenttype/forms"/>
  </ds:schemaRefs>
</ds:datastoreItem>
</file>

<file path=docMetadata/LabelInfo.xml><?xml version="1.0" encoding="utf-8"?>
<clbl:labelList xmlns:clbl="http://schemas.microsoft.com/office/2020/mipLabelMetadata">
  <clbl:label id="{a061e953-577f-44bc-90d4-dd6552c79708}" enabled="1" method="Privileged" siteId="{2f5e7ebc-22b0-4fbe-934c-aabddb4e29b1}" contentBits="0"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14</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Texas Electric Vehicle  Infrastructure Plan</vt:lpstr>
      <vt:lpstr>Texas Electric Vehicle Infrastructure Plan: Megawatt Charging Stations</vt:lpstr>
      <vt:lpstr>PowerPoint Presentation</vt:lpstr>
      <vt:lpstr>PowerPoint Presentation</vt:lpstr>
      <vt:lpstr>PowerPoint Presentation</vt:lpstr>
      <vt:lpstr>PowerPoint Presentation</vt:lpstr>
      <vt:lpstr>PowerPoint Presentation</vt:lpstr>
      <vt:lpstr>PowerPoint Presentation</vt:lpstr>
    </vt:vector>
  </TitlesOfParts>
  <Company>North Central Texas Council of Governments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Quinnton DeBolt</dc:creator>
  <cp:revision>2</cp:revision>
  <dcterms:created xsi:type="dcterms:W3CDTF">2026-04-29T19:16:29Z</dcterms:created>
  <dcterms:modified xsi:type="dcterms:W3CDTF">2026-05-13T13:33:06Z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0x010100F9F82E953B316440A0E4DB7A7865B4F6</vt:lpwstr>
  </property>
  <property fmtid="{D5CDD505-2E9C-101B-9397-08002B2CF9AE}" pid="3" name="MediaServiceImageTags">
    <vt:lpwstr/>
  </property>
</Properties>
</file>