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5"/>
  </p:sldMasterIdLst>
  <p:notesMasterIdLst>
    <p:notesMasterId r:id="rId38"/>
  </p:notesMasterIdLst>
  <p:handoutMasterIdLst>
    <p:handoutMasterId r:id="rId39"/>
  </p:handoutMasterIdLst>
  <p:sldIdLst>
    <p:sldId id="256" r:id="rId6"/>
    <p:sldId id="336" r:id="rId7"/>
    <p:sldId id="333" r:id="rId8"/>
    <p:sldId id="334" r:id="rId9"/>
    <p:sldId id="309" r:id="rId10"/>
    <p:sldId id="351" r:id="rId11"/>
    <p:sldId id="326" r:id="rId12"/>
    <p:sldId id="340" r:id="rId13"/>
    <p:sldId id="268" r:id="rId14"/>
    <p:sldId id="361" r:id="rId15"/>
    <p:sldId id="359" r:id="rId16"/>
    <p:sldId id="360" r:id="rId17"/>
    <p:sldId id="342" r:id="rId18"/>
    <p:sldId id="344" r:id="rId19"/>
    <p:sldId id="343" r:id="rId20"/>
    <p:sldId id="341" r:id="rId21"/>
    <p:sldId id="270" r:id="rId22"/>
    <p:sldId id="355" r:id="rId23"/>
    <p:sldId id="347" r:id="rId24"/>
    <p:sldId id="348" r:id="rId25"/>
    <p:sldId id="263" r:id="rId26"/>
    <p:sldId id="269" r:id="rId27"/>
    <p:sldId id="310" r:id="rId28"/>
    <p:sldId id="327" r:id="rId29"/>
    <p:sldId id="352" r:id="rId30"/>
    <p:sldId id="353" r:id="rId31"/>
    <p:sldId id="354" r:id="rId32"/>
    <p:sldId id="279" r:id="rId33"/>
    <p:sldId id="308" r:id="rId34"/>
    <p:sldId id="349" r:id="rId35"/>
    <p:sldId id="280" r:id="rId36"/>
    <p:sldId id="33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9" d="100"/>
          <a:sy n="109" d="100"/>
        </p:scale>
        <p:origin x="30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9074"/>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59074"/>
          </a:xfrm>
          <a:prstGeom prst="rect">
            <a:avLst/>
          </a:prstGeom>
        </p:spPr>
        <p:txBody>
          <a:bodyPr vert="horz" lIns="89730" tIns="44865" rIns="89730" bIns="44865" rtlCol="0"/>
          <a:lstStyle>
            <a:lvl1pPr algn="r">
              <a:defRPr sz="1200"/>
            </a:lvl1pPr>
          </a:lstStyle>
          <a:p>
            <a:fld id="{35356516-8B21-496A-BB61-55763A162DEA}" type="datetimeFigureOut">
              <a:rPr lang="en-US" smtClean="0"/>
              <a:t>8/15/2018</a:t>
            </a:fld>
            <a:endParaRPr lang="en-US"/>
          </a:p>
        </p:txBody>
      </p:sp>
      <p:sp>
        <p:nvSpPr>
          <p:cNvPr id="4" name="Footer Placeholder 3"/>
          <p:cNvSpPr>
            <a:spLocks noGrp="1"/>
          </p:cNvSpPr>
          <p:nvPr>
            <p:ph type="ftr" sz="quarter" idx="2"/>
          </p:nvPr>
        </p:nvSpPr>
        <p:spPr>
          <a:xfrm>
            <a:off x="1" y="8684927"/>
            <a:ext cx="2972421" cy="459074"/>
          </a:xfrm>
          <a:prstGeom prst="rect">
            <a:avLst/>
          </a:prstGeom>
        </p:spPr>
        <p:txBody>
          <a:bodyPr vert="horz" lIns="89730" tIns="44865" rIns="89730"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684927"/>
            <a:ext cx="2972421" cy="459074"/>
          </a:xfrm>
          <a:prstGeom prst="rect">
            <a:avLst/>
          </a:prstGeom>
        </p:spPr>
        <p:txBody>
          <a:bodyPr vert="horz" lIns="89730" tIns="44865" rIns="89730" bIns="44865" rtlCol="0" anchor="b"/>
          <a:lstStyle>
            <a:lvl1pPr algn="r">
              <a:defRPr sz="1200"/>
            </a:lvl1pPr>
          </a:lstStyle>
          <a:p>
            <a:fld id="{4459C0F7-FC51-4324-BB07-60BCF2EF7CFA}" type="slidenum">
              <a:rPr lang="en-US" smtClean="0"/>
              <a:t>‹#›</a:t>
            </a:fld>
            <a:endParaRPr lang="en-US"/>
          </a:p>
        </p:txBody>
      </p:sp>
    </p:spTree>
    <p:extLst>
      <p:ext uri="{BB962C8B-B14F-4D97-AF65-F5344CB8AC3E}">
        <p14:creationId xmlns:p14="http://schemas.microsoft.com/office/powerpoint/2010/main" val="1708214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C993DF54-DF59-4000-938D-F5DA26A860FC}" type="datetimeFigureOut">
              <a:rPr lang="en-US" smtClean="0"/>
              <a:t>8/15/2018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B2576EBA-C7B4-45D8-BAC2-2C18C091854D}" type="slidenum">
              <a:rPr lang="en-US" smtClean="0"/>
              <a:t>‹#›</a:t>
            </a:fld>
            <a:endParaRPr lang="en-US"/>
          </a:p>
        </p:txBody>
      </p:sp>
    </p:spTree>
    <p:extLst>
      <p:ext uri="{BB962C8B-B14F-4D97-AF65-F5344CB8AC3E}">
        <p14:creationId xmlns:p14="http://schemas.microsoft.com/office/powerpoint/2010/main" val="1208643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76EBA-C7B4-45D8-BAC2-2C18C091854D}" type="slidenum">
              <a:rPr lang="en-US" smtClean="0"/>
              <a:t>2</a:t>
            </a:fld>
            <a:endParaRPr lang="en-US"/>
          </a:p>
        </p:txBody>
      </p:sp>
    </p:spTree>
    <p:extLst>
      <p:ext uri="{BB962C8B-B14F-4D97-AF65-F5344CB8AC3E}">
        <p14:creationId xmlns:p14="http://schemas.microsoft.com/office/powerpoint/2010/main" val="224155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713F3-BB4C-403B-A7BE-A58423B58A54}" type="slidenum">
              <a:rPr lang="en-US" smtClean="0"/>
              <a:pPr/>
              <a:t>25</a:t>
            </a:fld>
            <a:endParaRPr lang="en-US" dirty="0"/>
          </a:p>
        </p:txBody>
      </p:sp>
    </p:spTree>
    <p:extLst>
      <p:ext uri="{BB962C8B-B14F-4D97-AF65-F5344CB8AC3E}">
        <p14:creationId xmlns:p14="http://schemas.microsoft.com/office/powerpoint/2010/main" val="319248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713F3-BB4C-403B-A7BE-A58423B58A54}" type="slidenum">
              <a:rPr lang="en-US" smtClean="0"/>
              <a:pPr/>
              <a:t>26</a:t>
            </a:fld>
            <a:endParaRPr lang="en-US" dirty="0"/>
          </a:p>
        </p:txBody>
      </p:sp>
    </p:spTree>
    <p:extLst>
      <p:ext uri="{BB962C8B-B14F-4D97-AF65-F5344CB8AC3E}">
        <p14:creationId xmlns:p14="http://schemas.microsoft.com/office/powerpoint/2010/main" val="423032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76EBA-C7B4-45D8-BAC2-2C18C091854D}" type="slidenum">
              <a:rPr lang="en-US" smtClean="0"/>
              <a:t>31</a:t>
            </a:fld>
            <a:endParaRPr lang="en-US"/>
          </a:p>
        </p:txBody>
      </p:sp>
    </p:spTree>
    <p:extLst>
      <p:ext uri="{BB962C8B-B14F-4D97-AF65-F5344CB8AC3E}">
        <p14:creationId xmlns:p14="http://schemas.microsoft.com/office/powerpoint/2010/main" val="55963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76EBA-C7B4-45D8-BAC2-2C18C091854D}" type="slidenum">
              <a:rPr lang="en-US" smtClean="0"/>
              <a:t>32</a:t>
            </a:fld>
            <a:endParaRPr lang="en-US"/>
          </a:p>
        </p:txBody>
      </p:sp>
    </p:spTree>
    <p:extLst>
      <p:ext uri="{BB962C8B-B14F-4D97-AF65-F5344CB8AC3E}">
        <p14:creationId xmlns:p14="http://schemas.microsoft.com/office/powerpoint/2010/main" val="353943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5DC3DF-D75B-40B9-AA30-A8B620185661}" type="datetime1">
              <a:rPr lang="en-US" smtClean="0"/>
              <a:t>8/15/2018</a:t>
            </a:fld>
            <a:endParaRPr lang="en-US" dirty="0"/>
          </a:p>
        </p:txBody>
      </p:sp>
      <p:sp>
        <p:nvSpPr>
          <p:cNvPr id="5" name="Footer Placeholder 4"/>
          <p:cNvSpPr>
            <a:spLocks noGrp="1"/>
          </p:cNvSpPr>
          <p:nvPr>
            <p:ph type="ftr" sz="quarter" idx="11"/>
          </p:nvPr>
        </p:nvSpPr>
        <p:spPr/>
        <p:txBody>
          <a:bodyPr/>
          <a:lstStyle/>
          <a:p>
            <a:r>
              <a:rPr lang="en-US" smtClean="0"/>
              <a:t>www.nctcog.org/envir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49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B794AE-C5E0-4867-90E6-9FB47CF6E2E4}" type="datetime1">
              <a:rPr lang="en-US" smtClean="0"/>
              <a:t>8/15/2018</a:t>
            </a:fld>
            <a:endParaRPr lang="en-US" dirty="0"/>
          </a:p>
        </p:txBody>
      </p:sp>
      <p:sp>
        <p:nvSpPr>
          <p:cNvPr id="5" name="Footer Placeholder 4"/>
          <p:cNvSpPr>
            <a:spLocks noGrp="1"/>
          </p:cNvSpPr>
          <p:nvPr>
            <p:ph type="ftr" sz="quarter" idx="11"/>
          </p:nvPr>
        </p:nvSpPr>
        <p:spPr/>
        <p:txBody>
          <a:bodyPr/>
          <a:lstStyle/>
          <a:p>
            <a:r>
              <a:rPr lang="en-US" smtClean="0"/>
              <a:t>www.nctcog.org/envir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507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22799-6704-4E27-9186-7F8F1BAABF5A}" type="datetime1">
              <a:rPr lang="en-US" smtClean="0"/>
              <a:t>8/15/2018</a:t>
            </a:fld>
            <a:endParaRPr lang="en-US" dirty="0"/>
          </a:p>
        </p:txBody>
      </p:sp>
      <p:sp>
        <p:nvSpPr>
          <p:cNvPr id="5" name="Footer Placeholder 4"/>
          <p:cNvSpPr>
            <a:spLocks noGrp="1"/>
          </p:cNvSpPr>
          <p:nvPr>
            <p:ph type="ftr" sz="quarter" idx="11"/>
          </p:nvPr>
        </p:nvSpPr>
        <p:spPr/>
        <p:txBody>
          <a:bodyPr/>
          <a:lstStyle/>
          <a:p>
            <a:r>
              <a:rPr lang="en-US" smtClean="0"/>
              <a:t>www.nctcog.org/envir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71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016CD6-DAED-4D77-80FF-DE2574574212}" type="datetime1">
              <a:rPr lang="en-US" smtClean="0"/>
              <a:t>8/15/2018</a:t>
            </a:fld>
            <a:endParaRPr lang="en-US" dirty="0"/>
          </a:p>
        </p:txBody>
      </p:sp>
      <p:sp>
        <p:nvSpPr>
          <p:cNvPr id="5" name="Footer Placeholder 4"/>
          <p:cNvSpPr>
            <a:spLocks noGrp="1"/>
          </p:cNvSpPr>
          <p:nvPr>
            <p:ph type="ftr" sz="quarter" idx="11"/>
          </p:nvPr>
        </p:nvSpPr>
        <p:spPr/>
        <p:txBody>
          <a:bodyPr/>
          <a:lstStyle/>
          <a:p>
            <a:r>
              <a:rPr lang="en-US" smtClean="0"/>
              <a:t>www.nctcog.org/envir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439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ACBD0-A564-427D-A96D-1FF643E7995D}" type="datetime1">
              <a:rPr lang="en-US" smtClean="0"/>
              <a:t>8/15/2018</a:t>
            </a:fld>
            <a:endParaRPr lang="en-US" dirty="0"/>
          </a:p>
        </p:txBody>
      </p:sp>
      <p:sp>
        <p:nvSpPr>
          <p:cNvPr id="5" name="Footer Placeholder 4"/>
          <p:cNvSpPr>
            <a:spLocks noGrp="1"/>
          </p:cNvSpPr>
          <p:nvPr>
            <p:ph type="ftr" sz="quarter" idx="11"/>
          </p:nvPr>
        </p:nvSpPr>
        <p:spPr/>
        <p:txBody>
          <a:bodyPr/>
          <a:lstStyle/>
          <a:p>
            <a:r>
              <a:rPr lang="en-US" smtClean="0"/>
              <a:t>www.nctcog.org/envir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01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608BA-C154-4541-AAED-A8188ABBEF1A}" type="datetime1">
              <a:rPr lang="en-US" smtClean="0"/>
              <a:t>8/15/2018</a:t>
            </a:fld>
            <a:endParaRPr lang="en-US" dirty="0"/>
          </a:p>
        </p:txBody>
      </p:sp>
      <p:sp>
        <p:nvSpPr>
          <p:cNvPr id="6" name="Footer Placeholder 5"/>
          <p:cNvSpPr>
            <a:spLocks noGrp="1"/>
          </p:cNvSpPr>
          <p:nvPr>
            <p:ph type="ftr" sz="quarter" idx="11"/>
          </p:nvPr>
        </p:nvSpPr>
        <p:spPr/>
        <p:txBody>
          <a:bodyPr/>
          <a:lstStyle/>
          <a:p>
            <a:r>
              <a:rPr lang="en-US" smtClean="0"/>
              <a:t>www.nctcog.org/envir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03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0F7DDB-7172-4568-A30A-43892AA6B416}" type="datetime1">
              <a:rPr lang="en-US" smtClean="0"/>
              <a:t>8/15/2018</a:t>
            </a:fld>
            <a:endParaRPr lang="en-US" dirty="0"/>
          </a:p>
        </p:txBody>
      </p:sp>
      <p:sp>
        <p:nvSpPr>
          <p:cNvPr id="8" name="Footer Placeholder 7"/>
          <p:cNvSpPr>
            <a:spLocks noGrp="1"/>
          </p:cNvSpPr>
          <p:nvPr>
            <p:ph type="ftr" sz="quarter" idx="11"/>
          </p:nvPr>
        </p:nvSpPr>
        <p:spPr/>
        <p:txBody>
          <a:bodyPr/>
          <a:lstStyle/>
          <a:p>
            <a:r>
              <a:rPr lang="en-US" smtClean="0"/>
              <a:t>www.nctcog.org/envir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378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0AF274-8E0A-4DEA-9298-3EDB4A2DDB7A}" type="datetime1">
              <a:rPr lang="en-US" smtClean="0"/>
              <a:t>8/15/2018</a:t>
            </a:fld>
            <a:endParaRPr lang="en-US"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179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3845D2-AB7A-4AAD-8CA5-68D56DCAA911}" type="datetime1">
              <a:rPr lang="en-US" smtClean="0"/>
              <a:t>8/15/2018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www.nctcog.org/envir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125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09D165B-C344-4007-8661-E150933BE1B8}" type="datetime1">
              <a:rPr lang="en-US" smtClean="0"/>
              <a:t>8/15/2018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www.nctcog.org/envir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376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C10AF-80B7-497E-A9DA-D4BBAF7E6C88}" type="datetime1">
              <a:rPr lang="en-US" smtClean="0"/>
              <a:t>8/15/2018</a:t>
            </a:fld>
            <a:endParaRPr lang="en-US" dirty="0"/>
          </a:p>
        </p:txBody>
      </p:sp>
      <p:sp>
        <p:nvSpPr>
          <p:cNvPr id="6" name="Footer Placeholder 5"/>
          <p:cNvSpPr>
            <a:spLocks noGrp="1"/>
          </p:cNvSpPr>
          <p:nvPr>
            <p:ph type="ftr" sz="quarter" idx="11"/>
          </p:nvPr>
        </p:nvSpPr>
        <p:spPr/>
        <p:txBody>
          <a:bodyPr/>
          <a:lstStyle/>
          <a:p>
            <a:r>
              <a:rPr lang="en-US" smtClean="0"/>
              <a:t>www.nctcog.org/envir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237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7E09F28-3DB5-4B48-B4E8-672AA0BD5845}" type="datetime1">
              <a:rPr lang="en-US" smtClean="0"/>
              <a:t>8/15/2018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www.nctcog.org/envir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4787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nctcog.org/envir/public-works/annual-public-works-roundup/2018-public-works-roundup"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nctcog.org/nctcg/media/Environment-and-Development/Committee%20Documents/PubWorks/FY2018/PWC_Summary_2018_05_10.pdf?ext=.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hyperlink" Target="http://www.nctcog.org/envir17.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Mason@nctcog.org" TargetMode="External"/><Relationship Id="rId2" Type="http://schemas.openxmlformats.org/officeDocument/2006/relationships/hyperlink" Target="mailto:mistie.gardner@cor.gov"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mailto:mpalacios@weatherfordtx.gov"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pwitx.org/" TargetMode="Externa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nctx-tpwa.org/index.html" TargetMode="External"/><Relationship Id="rId7" Type="http://schemas.openxmlformats.org/officeDocument/2006/relationships/image" Target="../media/image34.pn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g"/><Relationship Id="rId9"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nctcog.org/envir/pwcostsh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Works Council </a:t>
            </a:r>
            <a:endParaRPr lang="en-US" dirty="0"/>
          </a:p>
        </p:txBody>
      </p:sp>
      <p:sp>
        <p:nvSpPr>
          <p:cNvPr id="3" name="Subtitle 2"/>
          <p:cNvSpPr>
            <a:spLocks noGrp="1"/>
          </p:cNvSpPr>
          <p:nvPr>
            <p:ph type="subTitle" idx="1"/>
          </p:nvPr>
        </p:nvSpPr>
        <p:spPr/>
        <p:txBody>
          <a:bodyPr/>
          <a:lstStyle/>
          <a:p>
            <a:r>
              <a:rPr lang="en-US" dirty="0" smtClean="0"/>
              <a:t>AUGUST 16, 2018</a:t>
            </a:r>
            <a:endParaRPr lang="en-US"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spTree>
    <p:extLst>
      <p:ext uri="{BB962C8B-B14F-4D97-AF65-F5344CB8AC3E}">
        <p14:creationId xmlns:p14="http://schemas.microsoft.com/office/powerpoint/2010/main" val="1741336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b="54040"/>
          <a:stretch/>
        </p:blipFill>
        <p:spPr>
          <a:xfrm>
            <a:off x="6692593" y="2359384"/>
            <a:ext cx="3723116" cy="1823717"/>
          </a:xfrm>
          <a:prstGeom prst="rect">
            <a:avLst/>
          </a:prstGeom>
        </p:spPr>
      </p:pic>
      <p:pic>
        <p:nvPicPr>
          <p:cNvPr id="14" name="Picture 13"/>
          <p:cNvPicPr>
            <a:picLocks noChangeAspect="1"/>
          </p:cNvPicPr>
          <p:nvPr/>
        </p:nvPicPr>
        <p:blipFill rotWithShape="1">
          <a:blip r:embed="rId3"/>
          <a:srcRect t="32734" r="21947" b="38591"/>
          <a:stretch/>
        </p:blipFill>
        <p:spPr>
          <a:xfrm>
            <a:off x="6866792" y="4215093"/>
            <a:ext cx="3446585" cy="2081534"/>
          </a:xfrm>
          <a:prstGeom prst="rect">
            <a:avLst/>
          </a:prstGeom>
        </p:spPr>
      </p:pic>
      <p:sp>
        <p:nvSpPr>
          <p:cNvPr id="13" name="Rectangle 12"/>
          <p:cNvSpPr/>
          <p:nvPr/>
        </p:nvSpPr>
        <p:spPr>
          <a:xfrm>
            <a:off x="6705933" y="4215093"/>
            <a:ext cx="3723116" cy="20815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dirty="0">
                <a:solidFill>
                  <a:prstClr val="black">
                    <a:lumMod val="75000"/>
                    <a:lumOff val="25000"/>
                  </a:prstClr>
                </a:solidFill>
              </a:rPr>
              <a:t>7. FY 2018 Work Program Update</a:t>
            </a:r>
            <a:endParaRPr lang="en-US"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sp>
        <p:nvSpPr>
          <p:cNvPr id="8" name="Content Placeholder 2"/>
          <p:cNvSpPr txBox="1">
            <a:spLocks/>
          </p:cNvSpPr>
          <p:nvPr/>
        </p:nvSpPr>
        <p:spPr>
          <a:xfrm>
            <a:off x="2124393" y="2032522"/>
            <a:ext cx="7908044" cy="399142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2400" b="1" i="1" dirty="0" smtClean="0"/>
          </a:p>
          <a:p>
            <a:pPr marL="0" indent="0">
              <a:buFont typeface="Calibri" panose="020F0502020204030204" pitchFamily="34" charset="0"/>
              <a:buNone/>
            </a:pPr>
            <a:endParaRPr lang="en-US" dirty="0" smtClean="0"/>
          </a:p>
          <a:p>
            <a:pPr marL="0" indent="0">
              <a:buFont typeface="Calibri" panose="020F0502020204030204" pitchFamily="34" charset="0"/>
              <a:buNone/>
            </a:pPr>
            <a:endParaRPr lang="en-US" dirty="0" smtClean="0"/>
          </a:p>
          <a:p>
            <a:pPr marL="457200" indent="-457200">
              <a:buFont typeface="+mj-lt"/>
              <a:buAutoNum type="arabicPeriod"/>
            </a:pPr>
            <a:endParaRPr lang="en-US" dirty="0"/>
          </a:p>
        </p:txBody>
      </p:sp>
      <p:sp>
        <p:nvSpPr>
          <p:cNvPr id="10" name="Title 1"/>
          <p:cNvSpPr txBox="1">
            <a:spLocks/>
          </p:cNvSpPr>
          <p:nvPr/>
        </p:nvSpPr>
        <p:spPr>
          <a:xfrm>
            <a:off x="1161834" y="1759840"/>
            <a:ext cx="10058400" cy="63153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smtClean="0"/>
              <a:t>Construction Contracts Training – August 14, 2018</a:t>
            </a:r>
            <a:endParaRPr lang="en-US" sz="2400" b="1" dirty="0"/>
          </a:p>
        </p:txBody>
      </p:sp>
      <p:pic>
        <p:nvPicPr>
          <p:cNvPr id="15" name="Picture 14"/>
          <p:cNvPicPr>
            <a:picLocks noChangeAspect="1"/>
          </p:cNvPicPr>
          <p:nvPr/>
        </p:nvPicPr>
        <p:blipFill rotWithShape="1">
          <a:blip r:embed="rId4"/>
          <a:srcRect b="53860"/>
          <a:stretch/>
        </p:blipFill>
        <p:spPr>
          <a:xfrm>
            <a:off x="1617808" y="2357346"/>
            <a:ext cx="4510349" cy="2218012"/>
          </a:xfrm>
          <a:prstGeom prst="rect">
            <a:avLst/>
          </a:prstGeom>
        </p:spPr>
      </p:pic>
      <p:sp>
        <p:nvSpPr>
          <p:cNvPr id="17" name="TextBox 16"/>
          <p:cNvSpPr txBox="1"/>
          <p:nvPr/>
        </p:nvSpPr>
        <p:spPr>
          <a:xfrm>
            <a:off x="2475038" y="4609387"/>
            <a:ext cx="3715996" cy="1446550"/>
          </a:xfrm>
          <a:prstGeom prst="rect">
            <a:avLst/>
          </a:prstGeom>
          <a:noFill/>
        </p:spPr>
        <p:txBody>
          <a:bodyPr wrap="square" rtlCol="0">
            <a:spAutoFit/>
          </a:bodyPr>
          <a:lstStyle/>
          <a:p>
            <a:r>
              <a:rPr lang="en-US" sz="2200" dirty="0" smtClean="0"/>
              <a:t>Excellent – 13 responses (62%)</a:t>
            </a:r>
          </a:p>
          <a:p>
            <a:r>
              <a:rPr lang="en-US" sz="2200" dirty="0" smtClean="0"/>
              <a:t>Good – 7 responses (33%)</a:t>
            </a:r>
          </a:p>
          <a:p>
            <a:r>
              <a:rPr lang="en-US" sz="2200" dirty="0" smtClean="0"/>
              <a:t>Fair – 1 responses (5%)</a:t>
            </a:r>
          </a:p>
          <a:p>
            <a:r>
              <a:rPr lang="en-US" sz="2200" dirty="0" smtClean="0"/>
              <a:t>Poor – 0 responses (0%)</a:t>
            </a:r>
            <a:endParaRPr lang="en-US" sz="2200" dirty="0"/>
          </a:p>
        </p:txBody>
      </p:sp>
      <p:sp>
        <p:nvSpPr>
          <p:cNvPr id="5" name="TextBox 4"/>
          <p:cNvSpPr txBox="1"/>
          <p:nvPr/>
        </p:nvSpPr>
        <p:spPr>
          <a:xfrm>
            <a:off x="9742229" y="2422336"/>
            <a:ext cx="457200" cy="369332"/>
          </a:xfrm>
          <a:prstGeom prst="rect">
            <a:avLst/>
          </a:prstGeom>
          <a:noFill/>
        </p:spPr>
        <p:txBody>
          <a:bodyPr wrap="square" rtlCol="0">
            <a:spAutoFit/>
          </a:bodyPr>
          <a:lstStyle/>
          <a:p>
            <a:r>
              <a:rPr lang="en-US" dirty="0" smtClean="0"/>
              <a:t>13</a:t>
            </a:r>
            <a:endParaRPr lang="en-US" dirty="0"/>
          </a:p>
        </p:txBody>
      </p:sp>
      <p:sp>
        <p:nvSpPr>
          <p:cNvPr id="18" name="TextBox 17"/>
          <p:cNvSpPr txBox="1"/>
          <p:nvPr/>
        </p:nvSpPr>
        <p:spPr>
          <a:xfrm>
            <a:off x="8997461" y="3086577"/>
            <a:ext cx="457200" cy="369332"/>
          </a:xfrm>
          <a:prstGeom prst="rect">
            <a:avLst/>
          </a:prstGeom>
          <a:noFill/>
        </p:spPr>
        <p:txBody>
          <a:bodyPr wrap="square" rtlCol="0">
            <a:spAutoFit/>
          </a:bodyPr>
          <a:lstStyle/>
          <a:p>
            <a:r>
              <a:rPr lang="en-US" dirty="0" smtClean="0"/>
              <a:t>2</a:t>
            </a:r>
            <a:endParaRPr lang="en-US" dirty="0"/>
          </a:p>
        </p:txBody>
      </p:sp>
      <p:sp>
        <p:nvSpPr>
          <p:cNvPr id="19" name="TextBox 18"/>
          <p:cNvSpPr txBox="1"/>
          <p:nvPr/>
        </p:nvSpPr>
        <p:spPr>
          <a:xfrm>
            <a:off x="9397928" y="2865858"/>
            <a:ext cx="457200" cy="369332"/>
          </a:xfrm>
          <a:prstGeom prst="rect">
            <a:avLst/>
          </a:prstGeom>
          <a:noFill/>
        </p:spPr>
        <p:txBody>
          <a:bodyPr wrap="square" rtlCol="0">
            <a:spAutoFit/>
          </a:bodyPr>
          <a:lstStyle/>
          <a:p>
            <a:r>
              <a:rPr lang="en-US" dirty="0" smtClean="0"/>
              <a:t>6</a:t>
            </a:r>
            <a:endParaRPr lang="en-US" dirty="0"/>
          </a:p>
        </p:txBody>
      </p:sp>
      <p:sp>
        <p:nvSpPr>
          <p:cNvPr id="20" name="TextBox 19"/>
          <p:cNvSpPr txBox="1"/>
          <p:nvPr/>
        </p:nvSpPr>
        <p:spPr>
          <a:xfrm>
            <a:off x="5277063" y="2498022"/>
            <a:ext cx="457200" cy="369332"/>
          </a:xfrm>
          <a:prstGeom prst="rect">
            <a:avLst/>
          </a:prstGeom>
          <a:noFill/>
        </p:spPr>
        <p:txBody>
          <a:bodyPr wrap="square" rtlCol="0">
            <a:spAutoFit/>
          </a:bodyPr>
          <a:lstStyle/>
          <a:p>
            <a:pPr algn="ctr"/>
            <a:r>
              <a:rPr lang="en-US" dirty="0" smtClean="0"/>
              <a:t>13</a:t>
            </a:r>
            <a:endParaRPr lang="en-US" dirty="0"/>
          </a:p>
        </p:txBody>
      </p:sp>
      <p:sp>
        <p:nvSpPr>
          <p:cNvPr id="21" name="TextBox 20"/>
          <p:cNvSpPr txBox="1"/>
          <p:nvPr/>
        </p:nvSpPr>
        <p:spPr>
          <a:xfrm>
            <a:off x="4904413" y="2946888"/>
            <a:ext cx="457200" cy="369332"/>
          </a:xfrm>
          <a:prstGeom prst="rect">
            <a:avLst/>
          </a:prstGeom>
          <a:noFill/>
        </p:spPr>
        <p:txBody>
          <a:bodyPr wrap="square" rtlCol="0">
            <a:spAutoFit/>
          </a:bodyPr>
          <a:lstStyle/>
          <a:p>
            <a:r>
              <a:rPr lang="en-US" dirty="0" smtClean="0"/>
              <a:t>7</a:t>
            </a:r>
            <a:endParaRPr lang="en-US" dirty="0"/>
          </a:p>
        </p:txBody>
      </p:sp>
      <p:sp>
        <p:nvSpPr>
          <p:cNvPr id="22" name="TextBox 21"/>
          <p:cNvSpPr txBox="1"/>
          <p:nvPr/>
        </p:nvSpPr>
        <p:spPr>
          <a:xfrm>
            <a:off x="4447213" y="3452561"/>
            <a:ext cx="457200"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3519610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Construction Contracts Training – August 14, 2018</a:t>
            </a:r>
            <a:endParaRPr lang="en-US" sz="3600"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sp>
        <p:nvSpPr>
          <p:cNvPr id="7" name="Rectangle 6"/>
          <p:cNvSpPr/>
          <p:nvPr/>
        </p:nvSpPr>
        <p:spPr>
          <a:xfrm>
            <a:off x="6477125" y="2273237"/>
            <a:ext cx="4365680" cy="241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2124393" y="2032522"/>
            <a:ext cx="7908044" cy="399142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2400" b="1" i="1" dirty="0" smtClean="0"/>
          </a:p>
          <a:p>
            <a:pPr marL="0" indent="0">
              <a:buFont typeface="Calibri" panose="020F0502020204030204" pitchFamily="34" charset="0"/>
              <a:buNone/>
            </a:pPr>
            <a:endParaRPr lang="en-US" dirty="0" smtClean="0"/>
          </a:p>
          <a:p>
            <a:pPr marL="0" indent="0">
              <a:buFont typeface="Calibri" panose="020F0502020204030204" pitchFamily="34" charset="0"/>
              <a:buNone/>
            </a:pPr>
            <a:endParaRPr lang="en-US" dirty="0" smtClean="0"/>
          </a:p>
          <a:p>
            <a:pPr marL="457200" indent="-457200">
              <a:buFont typeface="+mj-lt"/>
              <a:buAutoNum type="arabicPeriod"/>
            </a:pPr>
            <a:endParaRPr lang="en-US" dirty="0"/>
          </a:p>
        </p:txBody>
      </p:sp>
      <p:pic>
        <p:nvPicPr>
          <p:cNvPr id="9" name="Picture 8"/>
          <p:cNvPicPr>
            <a:picLocks noChangeAspect="1"/>
          </p:cNvPicPr>
          <p:nvPr/>
        </p:nvPicPr>
        <p:blipFill rotWithShape="1">
          <a:blip r:embed="rId2"/>
          <a:srcRect l="-832" t="-268" r="3728" b="68696"/>
          <a:stretch/>
        </p:blipFill>
        <p:spPr>
          <a:xfrm>
            <a:off x="6522976" y="2334782"/>
            <a:ext cx="4258283" cy="2276101"/>
          </a:xfrm>
          <a:prstGeom prst="rect">
            <a:avLst/>
          </a:prstGeom>
        </p:spPr>
      </p:pic>
      <p:sp>
        <p:nvSpPr>
          <p:cNvPr id="11" name="TextBox 10"/>
          <p:cNvSpPr txBox="1"/>
          <p:nvPr/>
        </p:nvSpPr>
        <p:spPr>
          <a:xfrm>
            <a:off x="2475038" y="4685325"/>
            <a:ext cx="3715996" cy="1446550"/>
          </a:xfrm>
          <a:prstGeom prst="rect">
            <a:avLst/>
          </a:prstGeom>
          <a:noFill/>
        </p:spPr>
        <p:txBody>
          <a:bodyPr wrap="square" rtlCol="0">
            <a:spAutoFit/>
          </a:bodyPr>
          <a:lstStyle/>
          <a:p>
            <a:r>
              <a:rPr lang="en-US" sz="2200" dirty="0" smtClean="0"/>
              <a:t>Excellent – 12 responses (57%)</a:t>
            </a:r>
          </a:p>
          <a:p>
            <a:r>
              <a:rPr lang="en-US" sz="2200" dirty="0" smtClean="0"/>
              <a:t>Good – 8 responses (38%)</a:t>
            </a:r>
          </a:p>
          <a:p>
            <a:r>
              <a:rPr lang="en-US" sz="2200" dirty="0" smtClean="0"/>
              <a:t>Fair – 1 responses (5%)</a:t>
            </a:r>
          </a:p>
          <a:p>
            <a:r>
              <a:rPr lang="en-US" sz="2200" dirty="0" smtClean="0"/>
              <a:t>Poor – 0 responses (0%)</a:t>
            </a:r>
            <a:endParaRPr lang="en-US" sz="2200" dirty="0"/>
          </a:p>
        </p:txBody>
      </p:sp>
      <p:pic>
        <p:nvPicPr>
          <p:cNvPr id="12" name="Picture 11"/>
          <p:cNvPicPr>
            <a:picLocks noChangeAspect="1"/>
          </p:cNvPicPr>
          <p:nvPr/>
        </p:nvPicPr>
        <p:blipFill rotWithShape="1">
          <a:blip r:embed="rId3"/>
          <a:srcRect t="53544"/>
          <a:stretch/>
        </p:blipFill>
        <p:spPr>
          <a:xfrm>
            <a:off x="1435583" y="2254823"/>
            <a:ext cx="4690897" cy="2322572"/>
          </a:xfrm>
          <a:prstGeom prst="rect">
            <a:avLst/>
          </a:prstGeom>
        </p:spPr>
      </p:pic>
      <p:sp>
        <p:nvSpPr>
          <p:cNvPr id="13" name="TextBox 12"/>
          <p:cNvSpPr txBox="1"/>
          <p:nvPr/>
        </p:nvSpPr>
        <p:spPr>
          <a:xfrm>
            <a:off x="5271103" y="2505553"/>
            <a:ext cx="457200" cy="369332"/>
          </a:xfrm>
          <a:prstGeom prst="rect">
            <a:avLst/>
          </a:prstGeom>
          <a:noFill/>
        </p:spPr>
        <p:txBody>
          <a:bodyPr wrap="square" rtlCol="0">
            <a:spAutoFit/>
          </a:bodyPr>
          <a:lstStyle/>
          <a:p>
            <a:pPr algn="ctr"/>
            <a:r>
              <a:rPr lang="en-US" dirty="0" smtClean="0"/>
              <a:t>12</a:t>
            </a:r>
            <a:endParaRPr lang="en-US" dirty="0"/>
          </a:p>
        </p:txBody>
      </p:sp>
      <p:sp>
        <p:nvSpPr>
          <p:cNvPr id="14" name="TextBox 13"/>
          <p:cNvSpPr txBox="1"/>
          <p:nvPr/>
        </p:nvSpPr>
        <p:spPr>
          <a:xfrm>
            <a:off x="4790978" y="2833463"/>
            <a:ext cx="457200" cy="369332"/>
          </a:xfrm>
          <a:prstGeom prst="rect">
            <a:avLst/>
          </a:prstGeom>
          <a:noFill/>
        </p:spPr>
        <p:txBody>
          <a:bodyPr wrap="square" rtlCol="0">
            <a:spAutoFit/>
          </a:bodyPr>
          <a:lstStyle/>
          <a:p>
            <a:pPr algn="ctr"/>
            <a:r>
              <a:rPr lang="en-US" dirty="0" smtClean="0"/>
              <a:t>8</a:t>
            </a:r>
            <a:endParaRPr lang="en-US" dirty="0"/>
          </a:p>
        </p:txBody>
      </p:sp>
      <p:sp>
        <p:nvSpPr>
          <p:cNvPr id="15" name="TextBox 14"/>
          <p:cNvSpPr txBox="1"/>
          <p:nvPr/>
        </p:nvSpPr>
        <p:spPr>
          <a:xfrm>
            <a:off x="4264269" y="3416109"/>
            <a:ext cx="526709" cy="369332"/>
          </a:xfrm>
          <a:prstGeom prst="rect">
            <a:avLst/>
          </a:prstGeom>
          <a:noFill/>
        </p:spPr>
        <p:txBody>
          <a:bodyPr wrap="square" rtlCol="0">
            <a:spAutoFit/>
          </a:bodyPr>
          <a:lstStyle/>
          <a:p>
            <a:pPr algn="ctr"/>
            <a:r>
              <a:rPr lang="en-US" dirty="0" smtClean="0"/>
              <a:t>1</a:t>
            </a:r>
            <a:endParaRPr lang="en-US" dirty="0"/>
          </a:p>
        </p:txBody>
      </p:sp>
    </p:spTree>
    <p:extLst>
      <p:ext uri="{BB962C8B-B14F-4D97-AF65-F5344CB8AC3E}">
        <p14:creationId xmlns:p14="http://schemas.microsoft.com/office/powerpoint/2010/main" val="875446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Construction Contracts Training – August 14, 2018</a:t>
            </a:r>
            <a:endParaRPr lang="en-US" sz="3600"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sp>
        <p:nvSpPr>
          <p:cNvPr id="7" name="Rectangle 6"/>
          <p:cNvSpPr/>
          <p:nvPr/>
        </p:nvSpPr>
        <p:spPr>
          <a:xfrm>
            <a:off x="6541679" y="2448121"/>
            <a:ext cx="4334404" cy="26339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2124393" y="2032522"/>
            <a:ext cx="7908044" cy="399142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2400" b="1" i="1" dirty="0" smtClean="0"/>
          </a:p>
          <a:p>
            <a:pPr marL="0" indent="0">
              <a:buFont typeface="Calibri" panose="020F0502020204030204" pitchFamily="34" charset="0"/>
              <a:buNone/>
            </a:pPr>
            <a:endParaRPr lang="en-US" dirty="0" smtClean="0"/>
          </a:p>
          <a:p>
            <a:pPr marL="0" indent="0">
              <a:buFont typeface="Calibri" panose="020F0502020204030204" pitchFamily="34" charset="0"/>
              <a:buNone/>
            </a:pPr>
            <a:endParaRPr lang="en-US" dirty="0" smtClean="0"/>
          </a:p>
          <a:p>
            <a:pPr marL="457200" indent="-457200">
              <a:buFont typeface="+mj-lt"/>
              <a:buAutoNum type="arabicPeriod"/>
            </a:pPr>
            <a:endParaRPr lang="en-US" dirty="0"/>
          </a:p>
        </p:txBody>
      </p:sp>
      <p:pic>
        <p:nvPicPr>
          <p:cNvPr id="9" name="Picture 8"/>
          <p:cNvPicPr>
            <a:picLocks noChangeAspect="1"/>
          </p:cNvPicPr>
          <p:nvPr/>
        </p:nvPicPr>
        <p:blipFill rotWithShape="1">
          <a:blip r:embed="rId2"/>
          <a:srcRect t="64252"/>
          <a:stretch/>
        </p:blipFill>
        <p:spPr>
          <a:xfrm>
            <a:off x="6595126" y="2515180"/>
            <a:ext cx="4227510" cy="2484457"/>
          </a:xfrm>
          <a:prstGeom prst="rect">
            <a:avLst/>
          </a:prstGeom>
        </p:spPr>
      </p:pic>
      <p:pic>
        <p:nvPicPr>
          <p:cNvPr id="10" name="Picture 9"/>
          <p:cNvPicPr>
            <a:picLocks noChangeAspect="1"/>
          </p:cNvPicPr>
          <p:nvPr/>
        </p:nvPicPr>
        <p:blipFill rotWithShape="1">
          <a:blip r:embed="rId3"/>
          <a:srcRect t="53993"/>
          <a:stretch/>
        </p:blipFill>
        <p:spPr>
          <a:xfrm>
            <a:off x="1341787" y="2448121"/>
            <a:ext cx="4816114" cy="2361501"/>
          </a:xfrm>
          <a:prstGeom prst="rect">
            <a:avLst/>
          </a:prstGeom>
        </p:spPr>
      </p:pic>
      <p:sp>
        <p:nvSpPr>
          <p:cNvPr id="11" name="TextBox 10"/>
          <p:cNvSpPr txBox="1"/>
          <p:nvPr/>
        </p:nvSpPr>
        <p:spPr>
          <a:xfrm>
            <a:off x="3174023" y="4911605"/>
            <a:ext cx="3030196" cy="769441"/>
          </a:xfrm>
          <a:prstGeom prst="rect">
            <a:avLst/>
          </a:prstGeom>
          <a:noFill/>
        </p:spPr>
        <p:txBody>
          <a:bodyPr wrap="square" rtlCol="0">
            <a:spAutoFit/>
          </a:bodyPr>
          <a:lstStyle/>
          <a:p>
            <a:r>
              <a:rPr lang="en-US" sz="2200" dirty="0" smtClean="0"/>
              <a:t>Yes – 18 responses (90%)</a:t>
            </a:r>
            <a:br>
              <a:rPr lang="en-US" sz="2200" dirty="0" smtClean="0"/>
            </a:br>
            <a:r>
              <a:rPr lang="en-US" sz="2200" dirty="0" smtClean="0"/>
              <a:t>No – 2 responses (10%)</a:t>
            </a:r>
            <a:endParaRPr lang="en-US" sz="2200" dirty="0"/>
          </a:p>
        </p:txBody>
      </p:sp>
      <p:sp>
        <p:nvSpPr>
          <p:cNvPr id="12" name="TextBox 11"/>
          <p:cNvSpPr txBox="1"/>
          <p:nvPr/>
        </p:nvSpPr>
        <p:spPr>
          <a:xfrm>
            <a:off x="4998930" y="2542137"/>
            <a:ext cx="699103" cy="369332"/>
          </a:xfrm>
          <a:prstGeom prst="rect">
            <a:avLst/>
          </a:prstGeom>
          <a:noFill/>
        </p:spPr>
        <p:txBody>
          <a:bodyPr wrap="square" rtlCol="0">
            <a:spAutoFit/>
          </a:bodyPr>
          <a:lstStyle/>
          <a:p>
            <a:pPr algn="ctr"/>
            <a:r>
              <a:rPr lang="en-US" dirty="0" smtClean="0"/>
              <a:t>18</a:t>
            </a:r>
            <a:endParaRPr lang="en-US" dirty="0"/>
          </a:p>
        </p:txBody>
      </p:sp>
      <p:sp>
        <p:nvSpPr>
          <p:cNvPr id="13" name="TextBox 12"/>
          <p:cNvSpPr txBox="1"/>
          <p:nvPr/>
        </p:nvSpPr>
        <p:spPr>
          <a:xfrm>
            <a:off x="3921369" y="3950422"/>
            <a:ext cx="668216" cy="369332"/>
          </a:xfrm>
          <a:prstGeom prst="rect">
            <a:avLst/>
          </a:prstGeom>
          <a:noFill/>
        </p:spPr>
        <p:txBody>
          <a:bodyPr wrap="square" rtlCol="0">
            <a:spAutoFit/>
          </a:bodyPr>
          <a:lstStyle/>
          <a:p>
            <a:pPr algn="ctr"/>
            <a:r>
              <a:rPr lang="en-US" dirty="0" smtClean="0"/>
              <a:t>2</a:t>
            </a:r>
            <a:endParaRPr lang="en-US" dirty="0"/>
          </a:p>
        </p:txBody>
      </p:sp>
    </p:spTree>
    <p:extLst>
      <p:ext uri="{BB962C8B-B14F-4D97-AF65-F5344CB8AC3E}">
        <p14:creationId xmlns:p14="http://schemas.microsoft.com/office/powerpoint/2010/main" val="4089598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Works Roundup Debrief</a:t>
            </a:r>
            <a:endParaRPr lang="en-US" dirty="0"/>
          </a:p>
        </p:txBody>
      </p:sp>
      <p:sp>
        <p:nvSpPr>
          <p:cNvPr id="3" name="Content Placeholder 2"/>
          <p:cNvSpPr>
            <a:spLocks noGrp="1"/>
          </p:cNvSpPr>
          <p:nvPr>
            <p:ph idx="1"/>
          </p:nvPr>
        </p:nvSpPr>
        <p:spPr>
          <a:xfrm>
            <a:off x="1097280" y="1885033"/>
            <a:ext cx="10058400" cy="3836390"/>
          </a:xfrm>
        </p:spPr>
        <p:txBody>
          <a:bodyPr>
            <a:normAutofit/>
          </a:bodyPr>
          <a:lstStyle/>
          <a:p>
            <a:pPr algn="ctr"/>
            <a:r>
              <a:rPr lang="en-US" sz="2600" dirty="0" smtClean="0"/>
              <a:t>The 19</a:t>
            </a:r>
            <a:r>
              <a:rPr lang="en-US" sz="2600" baseline="30000" dirty="0" smtClean="0"/>
              <a:t>th</a:t>
            </a:r>
            <a:r>
              <a:rPr lang="en-US" sz="2600" dirty="0" smtClean="0"/>
              <a:t> Annual Public Works Roundup had </a:t>
            </a:r>
            <a:r>
              <a:rPr lang="en-US" sz="2600" b="1" dirty="0" smtClean="0"/>
              <a:t>156 individuals </a:t>
            </a:r>
            <a:r>
              <a:rPr lang="en-US" sz="2600" dirty="0" smtClean="0"/>
              <a:t>in attendance.</a:t>
            </a:r>
          </a:p>
          <a:p>
            <a:pPr algn="ctr"/>
            <a:r>
              <a:rPr lang="en-US" sz="2600" dirty="0" smtClean="0"/>
              <a:t>Presentations and photos have been posted to our </a:t>
            </a:r>
            <a:r>
              <a:rPr lang="en-US" sz="2600" dirty="0" smtClean="0">
                <a:hlinkClick r:id="rId2"/>
              </a:rPr>
              <a:t>website</a:t>
            </a:r>
            <a:r>
              <a:rPr lang="en-US" sz="2600" dirty="0" smtClean="0"/>
              <a:t>.</a:t>
            </a:r>
            <a:endParaRPr lang="en-US" sz="2600"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pic>
        <p:nvPicPr>
          <p:cNvPr id="1026" name="Picture 2" descr="P1030556-Copy.JPG"/>
          <p:cNvPicPr>
            <a:picLocks noChangeAspect="1" noChangeArrowheads="1"/>
          </p:cNvPicPr>
          <p:nvPr/>
        </p:nvPicPr>
        <p:blipFill rotWithShape="1">
          <a:blip r:embed="rId3">
            <a:extLst>
              <a:ext uri="{28A0092B-C50C-407E-A947-70E740481C1C}">
                <a14:useLocalDpi xmlns:a14="http://schemas.microsoft.com/office/drawing/2010/main" val="0"/>
              </a:ext>
            </a:extLst>
          </a:blip>
          <a:srcRect t="33479" b="10923"/>
          <a:stretch/>
        </p:blipFill>
        <p:spPr bwMode="auto">
          <a:xfrm>
            <a:off x="2608720" y="4744464"/>
            <a:ext cx="7029450" cy="15198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103050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134" y="2941051"/>
            <a:ext cx="2250623" cy="16854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103056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755" y="2941051"/>
            <a:ext cx="2250623" cy="16854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10304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0582" y="2941051"/>
            <a:ext cx="2250623" cy="168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070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Works Roundup Debrief</a:t>
            </a:r>
            <a:endParaRPr lang="en-US" dirty="0"/>
          </a:p>
        </p:txBody>
      </p:sp>
      <p:sp>
        <p:nvSpPr>
          <p:cNvPr id="4" name="Footer Placeholder 3"/>
          <p:cNvSpPr>
            <a:spLocks noGrp="1"/>
          </p:cNvSpPr>
          <p:nvPr>
            <p:ph type="ftr" sz="quarter" idx="11"/>
          </p:nvPr>
        </p:nvSpPr>
        <p:spPr>
          <a:xfrm>
            <a:off x="3772683" y="6385644"/>
            <a:ext cx="4822804" cy="365125"/>
          </a:xfrm>
        </p:spPr>
        <p:txBody>
          <a:bodyPr/>
          <a:lstStyle/>
          <a:p>
            <a:r>
              <a:rPr lang="en-US" smtClean="0"/>
              <a:t>www.nctcog.org/envir</a:t>
            </a:r>
            <a:endParaRPr lang="en-US" dirty="0"/>
          </a:p>
        </p:txBody>
      </p:sp>
      <p:pic>
        <p:nvPicPr>
          <p:cNvPr id="5" name="Picture 4"/>
          <p:cNvPicPr>
            <a:picLocks noChangeAspect="1"/>
          </p:cNvPicPr>
          <p:nvPr/>
        </p:nvPicPr>
        <p:blipFill>
          <a:blip r:embed="rId2"/>
          <a:stretch>
            <a:fillRect/>
          </a:stretch>
        </p:blipFill>
        <p:spPr>
          <a:xfrm>
            <a:off x="286588" y="2479896"/>
            <a:ext cx="3001644" cy="3165868"/>
          </a:xfrm>
          <a:prstGeom prst="rect">
            <a:avLst/>
          </a:prstGeom>
        </p:spPr>
      </p:pic>
      <p:pic>
        <p:nvPicPr>
          <p:cNvPr id="6" name="Picture 5"/>
          <p:cNvPicPr>
            <a:picLocks noChangeAspect="1"/>
          </p:cNvPicPr>
          <p:nvPr/>
        </p:nvPicPr>
        <p:blipFill>
          <a:blip r:embed="rId3"/>
          <a:stretch>
            <a:fillRect/>
          </a:stretch>
        </p:blipFill>
        <p:spPr>
          <a:xfrm>
            <a:off x="3350857" y="2477241"/>
            <a:ext cx="2800400" cy="3165868"/>
          </a:xfrm>
          <a:prstGeom prst="rect">
            <a:avLst/>
          </a:prstGeom>
        </p:spPr>
      </p:pic>
      <p:pic>
        <p:nvPicPr>
          <p:cNvPr id="7" name="Picture 6"/>
          <p:cNvPicPr>
            <a:picLocks noChangeAspect="1"/>
          </p:cNvPicPr>
          <p:nvPr/>
        </p:nvPicPr>
        <p:blipFill>
          <a:blip r:embed="rId4"/>
          <a:stretch>
            <a:fillRect/>
          </a:stretch>
        </p:blipFill>
        <p:spPr>
          <a:xfrm>
            <a:off x="6213882" y="2479897"/>
            <a:ext cx="3058680" cy="3163212"/>
          </a:xfrm>
          <a:prstGeom prst="rect">
            <a:avLst/>
          </a:prstGeom>
        </p:spPr>
      </p:pic>
      <p:pic>
        <p:nvPicPr>
          <p:cNvPr id="8" name="Picture 7"/>
          <p:cNvPicPr>
            <a:picLocks noChangeAspect="1"/>
          </p:cNvPicPr>
          <p:nvPr/>
        </p:nvPicPr>
        <p:blipFill>
          <a:blip r:embed="rId5"/>
          <a:stretch>
            <a:fillRect/>
          </a:stretch>
        </p:blipFill>
        <p:spPr>
          <a:xfrm>
            <a:off x="9335187" y="2477240"/>
            <a:ext cx="2590257" cy="3165869"/>
          </a:xfrm>
          <a:prstGeom prst="rect">
            <a:avLst/>
          </a:prstGeom>
        </p:spPr>
      </p:pic>
    </p:spTree>
    <p:extLst>
      <p:ext uri="{BB962C8B-B14F-4D97-AF65-F5344CB8AC3E}">
        <p14:creationId xmlns:p14="http://schemas.microsoft.com/office/powerpoint/2010/main" val="343947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www.nctcog.org/envir</a:t>
            </a:r>
            <a:endParaRPr lang="en-US" dirty="0"/>
          </a:p>
        </p:txBody>
      </p:sp>
      <p:pic>
        <p:nvPicPr>
          <p:cNvPr id="3" name="Picture 2"/>
          <p:cNvPicPr>
            <a:picLocks noChangeAspect="1"/>
          </p:cNvPicPr>
          <p:nvPr/>
        </p:nvPicPr>
        <p:blipFill>
          <a:blip r:embed="rId2"/>
          <a:stretch>
            <a:fillRect/>
          </a:stretch>
        </p:blipFill>
        <p:spPr>
          <a:xfrm>
            <a:off x="406130" y="298898"/>
            <a:ext cx="5109091" cy="2845236"/>
          </a:xfrm>
          <a:prstGeom prst="rect">
            <a:avLst/>
          </a:prstGeom>
        </p:spPr>
      </p:pic>
      <p:pic>
        <p:nvPicPr>
          <p:cNvPr id="4" name="Picture 3"/>
          <p:cNvPicPr>
            <a:picLocks noChangeAspect="1"/>
          </p:cNvPicPr>
          <p:nvPr/>
        </p:nvPicPr>
        <p:blipFill>
          <a:blip r:embed="rId3"/>
          <a:stretch>
            <a:fillRect/>
          </a:stretch>
        </p:blipFill>
        <p:spPr>
          <a:xfrm>
            <a:off x="406130" y="3270422"/>
            <a:ext cx="5109092" cy="2847690"/>
          </a:xfrm>
          <a:prstGeom prst="rect">
            <a:avLst/>
          </a:prstGeom>
        </p:spPr>
      </p:pic>
      <p:pic>
        <p:nvPicPr>
          <p:cNvPr id="5" name="Picture 4"/>
          <p:cNvPicPr>
            <a:picLocks noChangeAspect="1"/>
          </p:cNvPicPr>
          <p:nvPr/>
        </p:nvPicPr>
        <p:blipFill>
          <a:blip r:embed="rId4"/>
          <a:stretch>
            <a:fillRect/>
          </a:stretch>
        </p:blipFill>
        <p:spPr>
          <a:xfrm>
            <a:off x="5647036" y="298898"/>
            <a:ext cx="6161905" cy="5172883"/>
          </a:xfrm>
          <a:prstGeom prst="rect">
            <a:avLst/>
          </a:prstGeom>
        </p:spPr>
      </p:pic>
      <p:sp>
        <p:nvSpPr>
          <p:cNvPr id="6" name="TextBox 5"/>
          <p:cNvSpPr txBox="1"/>
          <p:nvPr/>
        </p:nvSpPr>
        <p:spPr>
          <a:xfrm>
            <a:off x="5725297" y="5471781"/>
            <a:ext cx="6005384" cy="646331"/>
          </a:xfrm>
          <a:prstGeom prst="rect">
            <a:avLst/>
          </a:prstGeom>
          <a:noFill/>
        </p:spPr>
        <p:txBody>
          <a:bodyPr wrap="square" rtlCol="0">
            <a:spAutoFit/>
          </a:bodyPr>
          <a:lstStyle/>
          <a:p>
            <a:pPr algn="ctr"/>
            <a:r>
              <a:rPr lang="en-US" dirty="0" smtClean="0">
                <a:solidFill>
                  <a:schemeClr val="tx1">
                    <a:lumMod val="50000"/>
                    <a:lumOff val="50000"/>
                  </a:schemeClr>
                </a:solidFill>
              </a:rPr>
              <a:t>*</a:t>
            </a:r>
            <a:r>
              <a:rPr lang="en-US" dirty="0">
                <a:solidFill>
                  <a:schemeClr val="tx1">
                    <a:lumMod val="50000"/>
                    <a:lumOff val="50000"/>
                  </a:schemeClr>
                </a:solidFill>
              </a:rPr>
              <a:t>G</a:t>
            </a:r>
            <a:r>
              <a:rPr lang="en-US" dirty="0" smtClean="0">
                <a:solidFill>
                  <a:schemeClr val="tx1">
                    <a:lumMod val="50000"/>
                    <a:lumOff val="50000"/>
                  </a:schemeClr>
                </a:solidFill>
              </a:rPr>
              <a:t>raphs are based upon only individuals that filled out the given sections and are not representative of all attendees</a:t>
            </a:r>
            <a:endParaRPr lang="en-US" dirty="0">
              <a:solidFill>
                <a:schemeClr val="tx1">
                  <a:lumMod val="50000"/>
                  <a:lumOff val="50000"/>
                </a:schemeClr>
              </a:solidFill>
            </a:endParaRPr>
          </a:p>
        </p:txBody>
      </p:sp>
    </p:spTree>
    <p:extLst>
      <p:ext uri="{BB962C8B-B14F-4D97-AF65-F5344CB8AC3E}">
        <p14:creationId xmlns:p14="http://schemas.microsoft.com/office/powerpoint/2010/main" val="603499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Standard Drawings </a:t>
            </a:r>
            <a:r>
              <a:rPr lang="en-US" sz="4400" dirty="0" smtClean="0"/>
              <a:t>Subcommittee Update</a:t>
            </a:r>
            <a:endParaRPr lang="en-US" sz="4400" dirty="0"/>
          </a:p>
        </p:txBody>
      </p:sp>
      <p:sp>
        <p:nvSpPr>
          <p:cNvPr id="3" name="Content Placeholder 2"/>
          <p:cNvSpPr>
            <a:spLocks noGrp="1"/>
          </p:cNvSpPr>
          <p:nvPr>
            <p:ph idx="1"/>
          </p:nvPr>
        </p:nvSpPr>
        <p:spPr>
          <a:xfrm>
            <a:off x="1325880" y="1820379"/>
            <a:ext cx="7183109" cy="4556387"/>
          </a:xfrm>
        </p:spPr>
        <p:txBody>
          <a:bodyPr>
            <a:normAutofit/>
          </a:bodyPr>
          <a:lstStyle/>
          <a:p>
            <a:pPr lvl="0"/>
            <a:r>
              <a:rPr lang="en-US" sz="2600" i="1" dirty="0" smtClean="0"/>
              <a:t>Presented by Keith Marvin</a:t>
            </a:r>
          </a:p>
          <a:p>
            <a:pPr>
              <a:buFont typeface="Arial" panose="020B0604020202020204" pitchFamily="34" charset="0"/>
              <a:buChar char="•"/>
            </a:pPr>
            <a:r>
              <a:rPr lang="en-US" dirty="0"/>
              <a:t> </a:t>
            </a:r>
            <a:r>
              <a:rPr lang="en-US" sz="2200" dirty="0" smtClean="0"/>
              <a:t>Subcommittee is currently reviewing and editing </a:t>
            </a:r>
            <a:r>
              <a:rPr lang="en-US" sz="2200" i="1" dirty="0" smtClean="0"/>
              <a:t>Division 1000 Erosion and Sediment Control</a:t>
            </a:r>
            <a:r>
              <a:rPr lang="en-US" sz="2200" dirty="0" smtClean="0"/>
              <a:t> Drawings</a:t>
            </a:r>
          </a:p>
          <a:p>
            <a:pPr>
              <a:buFont typeface="Arial" panose="020B0604020202020204" pitchFamily="34" charset="0"/>
              <a:buChar char="•"/>
            </a:pPr>
            <a:r>
              <a:rPr lang="en-US" sz="2200" dirty="0" smtClean="0"/>
              <a:t> The Subcommittee is removing out-of-date drawings and identifying potential additional drawings.</a:t>
            </a:r>
          </a:p>
          <a:p>
            <a:pPr>
              <a:buFont typeface="Arial" panose="020B0604020202020204" pitchFamily="34" charset="0"/>
              <a:buChar char="•"/>
            </a:pPr>
            <a:r>
              <a:rPr lang="en-US" sz="2200" dirty="0"/>
              <a:t> </a:t>
            </a:r>
            <a:r>
              <a:rPr lang="en-US" sz="2200" u="sng" dirty="0" smtClean="0"/>
              <a:t>Upcoming Meeting Dates</a:t>
            </a:r>
            <a:r>
              <a:rPr lang="en-US" sz="2200" dirty="0" smtClean="0"/>
              <a:t>:</a:t>
            </a:r>
          </a:p>
          <a:p>
            <a:pPr lvl="1">
              <a:buFont typeface="Arial" panose="020B0604020202020204" pitchFamily="34" charset="0"/>
              <a:buChar char="•"/>
            </a:pPr>
            <a:r>
              <a:rPr lang="en-US" sz="2200" dirty="0" smtClean="0"/>
              <a:t>September 24, 2018 at 10 a.m., Pecan Conference Room</a:t>
            </a:r>
          </a:p>
          <a:p>
            <a:pPr lvl="1">
              <a:buFont typeface="Arial" panose="020B0604020202020204" pitchFamily="34" charset="0"/>
              <a:buChar char="•"/>
            </a:pPr>
            <a:r>
              <a:rPr lang="en-US" sz="2200" dirty="0" smtClean="0"/>
              <a:t>October 22, 2018 at 10 a.m., Six Flags Conference Room</a:t>
            </a:r>
            <a:endParaRPr lang="en-US" sz="2200" dirty="0"/>
          </a:p>
          <a:p>
            <a:pPr marL="0" indent="0">
              <a:buNone/>
            </a:pPr>
            <a:r>
              <a:rPr lang="en-US" sz="2200" i="1" dirty="0" smtClean="0"/>
              <a:t>If interested in joining the Standard Drawings Subcommittee, please see Kate</a:t>
            </a:r>
            <a:endParaRPr lang="en-US" sz="2200" i="1"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pic>
        <p:nvPicPr>
          <p:cNvPr id="1026" name="Picture 2" descr="Image result for nctcog public works construction stand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9113" y="2163781"/>
            <a:ext cx="2370953" cy="271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74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Sustainable Public Rights of Way (SPROW</a:t>
            </a:r>
            <a:r>
              <a:rPr lang="en-US" sz="4400" dirty="0" smtClean="0"/>
              <a:t>)</a:t>
            </a:r>
            <a:endParaRPr lang="en-US" sz="4400"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825" y="1939128"/>
            <a:ext cx="3575596" cy="4066790"/>
          </a:xfrm>
          <a:prstGeom prst="rect">
            <a:avLst/>
          </a:prstGeom>
        </p:spPr>
      </p:pic>
      <p:sp>
        <p:nvSpPr>
          <p:cNvPr id="8" name="Content Placeholder 7"/>
          <p:cNvSpPr>
            <a:spLocks noGrp="1"/>
          </p:cNvSpPr>
          <p:nvPr>
            <p:ph idx="1"/>
          </p:nvPr>
        </p:nvSpPr>
        <p:spPr>
          <a:xfrm>
            <a:off x="1239383" y="1960843"/>
            <a:ext cx="6051104" cy="4240260"/>
          </a:xfrm>
        </p:spPr>
        <p:txBody>
          <a:bodyPr>
            <a:normAutofit fontScale="85000" lnSpcReduction="20000"/>
          </a:bodyPr>
          <a:lstStyle/>
          <a:p>
            <a:pPr marL="0" indent="0">
              <a:buNone/>
            </a:pPr>
            <a:r>
              <a:rPr lang="en-US" sz="2600" i="1" dirty="0" smtClean="0"/>
              <a:t>Presented by Robert Woodbury</a:t>
            </a:r>
          </a:p>
          <a:p>
            <a:pPr>
              <a:buFont typeface="Arial" panose="020B0604020202020204" pitchFamily="34" charset="0"/>
              <a:buChar char="•"/>
            </a:pPr>
            <a:r>
              <a:rPr lang="en-US" sz="2600" dirty="0" smtClean="0"/>
              <a:t> Met on July 9</a:t>
            </a:r>
            <a:r>
              <a:rPr lang="en-US" sz="2600" baseline="30000" dirty="0" smtClean="0"/>
              <a:t>th</a:t>
            </a:r>
            <a:r>
              <a:rPr lang="en-US" sz="2600" dirty="0" smtClean="0"/>
              <a:t> </a:t>
            </a:r>
          </a:p>
          <a:p>
            <a:pPr>
              <a:buFont typeface="Arial" panose="020B0604020202020204" pitchFamily="34" charset="0"/>
              <a:buChar char="•"/>
            </a:pPr>
            <a:r>
              <a:rPr lang="en-US" sz="2600" dirty="0" smtClean="0"/>
              <a:t> Roster is still open and needs representation from:</a:t>
            </a:r>
          </a:p>
          <a:p>
            <a:pPr lvl="1">
              <a:buFont typeface="Arial" panose="020B0604020202020204" pitchFamily="34" charset="0"/>
              <a:buChar char="•"/>
            </a:pPr>
            <a:r>
              <a:rPr lang="en-US" sz="2600" dirty="0" smtClean="0"/>
              <a:t> Planners</a:t>
            </a:r>
          </a:p>
          <a:p>
            <a:pPr lvl="1">
              <a:buFont typeface="Arial" panose="020B0604020202020204" pitchFamily="34" charset="0"/>
              <a:buChar char="•"/>
            </a:pPr>
            <a:r>
              <a:rPr lang="en-US" sz="2600" dirty="0" smtClean="0"/>
              <a:t> Public and Private Utilities</a:t>
            </a:r>
          </a:p>
          <a:p>
            <a:pPr>
              <a:buFont typeface="Arial" panose="020B0604020202020204" pitchFamily="34" charset="0"/>
              <a:buChar char="•"/>
            </a:pPr>
            <a:r>
              <a:rPr lang="en-US" sz="2600" dirty="0" smtClean="0"/>
              <a:t> Committee discussed “hot button” issues in Public Rights of Way</a:t>
            </a:r>
          </a:p>
          <a:p>
            <a:pPr>
              <a:buFont typeface="Arial" panose="020B0604020202020204" pitchFamily="34" charset="0"/>
              <a:buChar char="•"/>
            </a:pPr>
            <a:r>
              <a:rPr lang="en-US" sz="2600" dirty="0" smtClean="0"/>
              <a:t> Next Meeting:</a:t>
            </a:r>
          </a:p>
          <a:p>
            <a:pPr lvl="1">
              <a:buFont typeface="Arial" panose="020B0604020202020204" pitchFamily="34" charset="0"/>
              <a:buChar char="•"/>
            </a:pPr>
            <a:r>
              <a:rPr lang="en-US" sz="2600" dirty="0" smtClean="0"/>
              <a:t> September 6, 2018 at 1 p.m., CP3</a:t>
            </a:r>
          </a:p>
          <a:p>
            <a:pPr lvl="1">
              <a:buFont typeface="Arial" panose="020B0604020202020204" pitchFamily="34" charset="0"/>
              <a:buChar char="•"/>
            </a:pPr>
            <a:r>
              <a:rPr lang="en-US" sz="2600" dirty="0" smtClean="0"/>
              <a:t> Plan to meet quarterly starting this fall</a:t>
            </a:r>
          </a:p>
          <a:p>
            <a:pPr marL="0" indent="0">
              <a:buNone/>
            </a:pPr>
            <a:r>
              <a:rPr lang="en-US" sz="2600" i="1" dirty="0" smtClean="0"/>
              <a:t>If interested </a:t>
            </a:r>
            <a:r>
              <a:rPr lang="en-US" sz="2600" i="1" dirty="0"/>
              <a:t>in joining SPROW, please see Kathleen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764352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Legislative Update: Small Cells</a:t>
            </a:r>
            <a:endParaRPr lang="en-US" dirty="0"/>
          </a:p>
        </p:txBody>
      </p:sp>
      <p:sp>
        <p:nvSpPr>
          <p:cNvPr id="3" name="Content Placeholder 2"/>
          <p:cNvSpPr>
            <a:spLocks noGrp="1"/>
          </p:cNvSpPr>
          <p:nvPr>
            <p:ph idx="1"/>
          </p:nvPr>
        </p:nvSpPr>
        <p:spPr/>
        <p:txBody>
          <a:bodyPr>
            <a:normAutofit/>
          </a:bodyPr>
          <a:lstStyle/>
          <a:p>
            <a:r>
              <a:rPr lang="en-US" sz="2200" dirty="0" smtClean="0"/>
              <a:t>The </a:t>
            </a:r>
            <a:r>
              <a:rPr lang="en-US" sz="2200" i="1" dirty="0" smtClean="0"/>
              <a:t>Streamlining </a:t>
            </a:r>
            <a:r>
              <a:rPr lang="en-US" sz="2200" i="1" dirty="0"/>
              <a:t>The Rapid Evolution And Modernization of Leading-edge Infrastructure Necessary to Enhance Small Cell Deployment Act (STREAMLINE Small Cell Deployment Act</a:t>
            </a:r>
            <a:r>
              <a:rPr lang="en-US" sz="2200" i="1" dirty="0" smtClean="0"/>
              <a:t>) </a:t>
            </a:r>
            <a:r>
              <a:rPr lang="en-US" sz="2200" dirty="0" smtClean="0"/>
              <a:t>was introduced on June 28</a:t>
            </a:r>
            <a:r>
              <a:rPr lang="en-US" sz="2200" baseline="30000" dirty="0" smtClean="0"/>
              <a:t>th</a:t>
            </a:r>
            <a:r>
              <a:rPr lang="en-US" sz="2200" dirty="0" smtClean="0"/>
              <a:t>. Key components of this bill include:</a:t>
            </a:r>
          </a:p>
          <a:p>
            <a:pPr>
              <a:buFont typeface="Arial" panose="020B0604020202020204" pitchFamily="34" charset="0"/>
              <a:buChar char="•"/>
            </a:pPr>
            <a:r>
              <a:rPr lang="en-US" sz="2200" dirty="0" smtClean="0"/>
              <a:t> Time limits for states and municipalities to respond to collocation requests and other requests, or else permission is granted by default</a:t>
            </a:r>
          </a:p>
          <a:p>
            <a:pPr>
              <a:buFont typeface="Arial" panose="020B0604020202020204" pitchFamily="34" charset="0"/>
              <a:buChar char="•"/>
            </a:pPr>
            <a:r>
              <a:rPr lang="en-US" sz="2200" dirty="0" smtClean="0"/>
              <a:t> States and municipalities can still: levy fees and regulate the placement, construction, and modification of small cells</a:t>
            </a:r>
          </a:p>
          <a:p>
            <a:pPr>
              <a:buFont typeface="Arial" panose="020B0604020202020204" pitchFamily="34" charset="0"/>
              <a:buChar char="•"/>
            </a:pPr>
            <a:r>
              <a:rPr lang="en-US" sz="2200" dirty="0" smtClean="0"/>
              <a:t> States and municipalities cannot enforce higher environmental standards for radio frequency emissions than those required by the FCC</a:t>
            </a:r>
            <a:endParaRPr lang="en-US" sz="2200"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spTree>
    <p:extLst>
      <p:ext uri="{BB962C8B-B14F-4D97-AF65-F5344CB8AC3E}">
        <p14:creationId xmlns:p14="http://schemas.microsoft.com/office/powerpoint/2010/main" val="4097842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www.nctcog.org/envir</a:t>
            </a:r>
            <a:endParaRPr lang="en-US" dirty="0"/>
          </a:p>
        </p:txBody>
      </p:sp>
      <p:sp>
        <p:nvSpPr>
          <p:cNvPr id="3" name="Title 1"/>
          <p:cNvSpPr txBox="1">
            <a:spLocks/>
          </p:cNvSpPr>
          <p:nvPr/>
        </p:nvSpPr>
        <p:spPr>
          <a:xfrm>
            <a:off x="2442994" y="359776"/>
            <a:ext cx="7309185" cy="91639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u="sng" dirty="0" err="1" smtClean="0"/>
              <a:t>iSWM</a:t>
            </a:r>
            <a:r>
              <a:rPr lang="en-US" u="sng" dirty="0" smtClean="0"/>
              <a:t> Program Updates</a:t>
            </a:r>
            <a:endParaRPr lang="en-US" u="sng" dirty="0"/>
          </a:p>
        </p:txBody>
      </p:sp>
      <p:sp>
        <p:nvSpPr>
          <p:cNvPr id="4" name="Subtitle 2"/>
          <p:cNvSpPr txBox="1">
            <a:spLocks/>
          </p:cNvSpPr>
          <p:nvPr/>
        </p:nvSpPr>
        <p:spPr>
          <a:xfrm>
            <a:off x="1193357" y="1231285"/>
            <a:ext cx="9133328" cy="3851619"/>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Font typeface="Arial" panose="020B0604020202020204" pitchFamily="34" charset="0"/>
              <a:buChar char="•"/>
            </a:pPr>
            <a:r>
              <a:rPr lang="en-US" sz="2200" b="1" dirty="0" err="1" smtClean="0"/>
              <a:t>Halff</a:t>
            </a:r>
            <a:r>
              <a:rPr lang="en-US" sz="2200" b="1" dirty="0" smtClean="0"/>
              <a:t> Associates will create or update construction control schematics:</a:t>
            </a:r>
            <a:br>
              <a:rPr lang="en-US" sz="2200" b="1" dirty="0" smtClean="0"/>
            </a:br>
            <a:endParaRPr lang="en-US" sz="2200" b="1" dirty="0" smtClean="0"/>
          </a:p>
          <a:p>
            <a:pPr marL="971550" lvl="1" indent="-514350">
              <a:lnSpc>
                <a:spcPct val="110000"/>
              </a:lnSpc>
              <a:spcBef>
                <a:spcPts val="0"/>
              </a:spcBef>
              <a:buFont typeface="Calibri" pitchFamily="34" charset="0"/>
              <a:buAutoNum type="arabicPeriod"/>
            </a:pPr>
            <a:r>
              <a:rPr lang="en-US" sz="2200" dirty="0" smtClean="0"/>
              <a:t>Figure 2.8 Anchor Examples for Erosion Control Blankets </a:t>
            </a:r>
          </a:p>
          <a:p>
            <a:pPr marL="971550" lvl="1" indent="-514350">
              <a:lnSpc>
                <a:spcPct val="110000"/>
              </a:lnSpc>
              <a:spcBef>
                <a:spcPts val="0"/>
              </a:spcBef>
              <a:buFont typeface="Calibri" pitchFamily="34" charset="0"/>
              <a:buAutoNum type="arabicPeriod"/>
            </a:pPr>
            <a:r>
              <a:rPr lang="en-US" sz="2200" dirty="0" smtClean="0"/>
              <a:t>Figure 2.11 Schematics of Turf Reinforcement Mats </a:t>
            </a:r>
          </a:p>
          <a:p>
            <a:pPr marL="971550" lvl="1" indent="-514350">
              <a:lnSpc>
                <a:spcPct val="110000"/>
              </a:lnSpc>
              <a:spcBef>
                <a:spcPts val="0"/>
              </a:spcBef>
              <a:buFont typeface="Calibri" pitchFamily="34" charset="0"/>
              <a:buAutoNum type="arabicPeriod"/>
            </a:pPr>
            <a:r>
              <a:rPr lang="en-US" sz="2200" dirty="0" smtClean="0"/>
              <a:t>Figure 2.12 Examples of Turf Reinforcement Mats </a:t>
            </a:r>
          </a:p>
          <a:p>
            <a:pPr marL="971550" lvl="1" indent="-514350">
              <a:lnSpc>
                <a:spcPct val="110000"/>
              </a:lnSpc>
              <a:spcBef>
                <a:spcPts val="0"/>
              </a:spcBef>
              <a:buFont typeface="Calibri" pitchFamily="34" charset="0"/>
              <a:buAutoNum type="arabicPeriod"/>
            </a:pPr>
            <a:r>
              <a:rPr lang="en-US" sz="2200" dirty="0" smtClean="0"/>
              <a:t>Figure 2.13 Schematics of Velocity Dissipation Device </a:t>
            </a:r>
          </a:p>
          <a:p>
            <a:pPr marL="971550" lvl="1" indent="-514350">
              <a:lnSpc>
                <a:spcPct val="110000"/>
              </a:lnSpc>
              <a:spcBef>
                <a:spcPts val="0"/>
              </a:spcBef>
              <a:buFont typeface="Calibri" pitchFamily="34" charset="0"/>
              <a:buAutoNum type="arabicPeriod"/>
            </a:pPr>
            <a:r>
              <a:rPr lang="en-US" sz="2200" dirty="0" smtClean="0"/>
              <a:t>Figure 3.5 Schematics of 2”x4” Weir Curb Inlet Protection </a:t>
            </a:r>
          </a:p>
          <a:p>
            <a:pPr marL="971550" lvl="1" indent="-514350">
              <a:lnSpc>
                <a:spcPct val="110000"/>
              </a:lnSpc>
              <a:spcBef>
                <a:spcPts val="0"/>
              </a:spcBef>
              <a:buFont typeface="Calibri" pitchFamily="34" charset="0"/>
              <a:buAutoNum type="arabicPeriod"/>
            </a:pPr>
            <a:r>
              <a:rPr lang="en-US" sz="2200" dirty="0" smtClean="0"/>
              <a:t>Figure 3.10 Schematics of Filter Fabric Area Inlet Protection </a:t>
            </a:r>
          </a:p>
          <a:p>
            <a:pPr marL="971550" lvl="1" indent="-514350">
              <a:lnSpc>
                <a:spcPct val="110000"/>
              </a:lnSpc>
              <a:spcBef>
                <a:spcPts val="0"/>
              </a:spcBef>
              <a:buFont typeface="Calibri" pitchFamily="34" charset="0"/>
              <a:buAutoNum type="arabicPeriod"/>
            </a:pPr>
            <a:r>
              <a:rPr lang="en-US" sz="2200" dirty="0" smtClean="0"/>
              <a:t>Figure 3.11 Schematics of Excavated Impoundment Area Inlet Protection </a:t>
            </a:r>
          </a:p>
          <a:p>
            <a:pPr marL="971550" lvl="1" indent="-514350">
              <a:lnSpc>
                <a:spcPct val="110000"/>
              </a:lnSpc>
              <a:spcBef>
                <a:spcPts val="0"/>
              </a:spcBef>
              <a:buFont typeface="Calibri" pitchFamily="34" charset="0"/>
              <a:buAutoNum type="arabicPeriod"/>
            </a:pPr>
            <a:r>
              <a:rPr lang="en-US" sz="2200" dirty="0" smtClean="0"/>
              <a:t>Figure 4.1 Schematics of Concrete Washout Containment </a:t>
            </a:r>
          </a:p>
          <a:p>
            <a:pPr marL="971550" lvl="1" indent="-514350">
              <a:lnSpc>
                <a:spcPct val="110000"/>
              </a:lnSpc>
              <a:spcBef>
                <a:spcPts val="0"/>
              </a:spcBef>
              <a:buFont typeface="Calibri" pitchFamily="34" charset="0"/>
              <a:buAutoNum type="arabicPeriod"/>
            </a:pPr>
            <a:r>
              <a:rPr lang="en-US" sz="2200" i="1" dirty="0" smtClean="0"/>
              <a:t>(New Schematic) </a:t>
            </a:r>
            <a:r>
              <a:rPr lang="en-US" sz="2200" dirty="0" smtClean="0"/>
              <a:t>Grouted Rock Rip-Rap Detail </a:t>
            </a:r>
          </a:p>
          <a:p>
            <a:pPr marL="971550" lvl="1" indent="-514350">
              <a:lnSpc>
                <a:spcPct val="110000"/>
              </a:lnSpc>
              <a:spcBef>
                <a:spcPts val="0"/>
              </a:spcBef>
              <a:buFont typeface="Calibri" pitchFamily="34" charset="0"/>
              <a:buAutoNum type="arabicPeriod"/>
            </a:pPr>
            <a:r>
              <a:rPr lang="en-US" sz="2200" i="1" dirty="0" smtClean="0"/>
              <a:t>(New Schematic) </a:t>
            </a:r>
            <a:r>
              <a:rPr lang="en-US" sz="2200" dirty="0" smtClean="0"/>
              <a:t>Creek Trash Screen/Catch Detail </a:t>
            </a:r>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7496" y="4429919"/>
            <a:ext cx="2596844" cy="2335876"/>
          </a:xfrm>
          <a:prstGeom prst="rect">
            <a:avLst/>
          </a:prstGeom>
        </p:spPr>
      </p:pic>
      <p:sp>
        <p:nvSpPr>
          <p:cNvPr id="6" name="TextBox 5"/>
          <p:cNvSpPr txBox="1"/>
          <p:nvPr/>
        </p:nvSpPr>
        <p:spPr>
          <a:xfrm>
            <a:off x="1007403" y="5082904"/>
            <a:ext cx="8667254" cy="1269578"/>
          </a:xfrm>
          <a:prstGeom prst="rect">
            <a:avLst/>
          </a:prstGeom>
          <a:noFill/>
        </p:spPr>
        <p:txBody>
          <a:bodyPr wrap="square" rtlCol="0">
            <a:spAutoFit/>
          </a:bodyPr>
          <a:lstStyle/>
          <a:p>
            <a:pPr marL="342900" indent="-342900">
              <a:buFont typeface="Arial" panose="020B0604020202020204" pitchFamily="34" charset="0"/>
              <a:buChar char="•"/>
            </a:pPr>
            <a:r>
              <a:rPr lang="en-US" sz="2200" u="sng" dirty="0"/>
              <a:t>Additional details for proprietary devices</a:t>
            </a:r>
            <a:r>
              <a:rPr lang="en-US" sz="2200" dirty="0"/>
              <a:t>: research in </a:t>
            </a:r>
            <a:r>
              <a:rPr lang="en-US" sz="2200" dirty="0" smtClean="0"/>
              <a:t>progress</a:t>
            </a:r>
            <a:br>
              <a:rPr lang="en-US" sz="2200" dirty="0" smtClean="0"/>
            </a:br>
            <a:endParaRPr lang="en-US" sz="800" dirty="0"/>
          </a:p>
          <a:p>
            <a:pPr marL="342900" indent="-342900">
              <a:buFont typeface="Arial" panose="020B0604020202020204" pitchFamily="34" charset="0"/>
              <a:buChar char="•"/>
            </a:pPr>
            <a:r>
              <a:rPr lang="en-US" sz="2200" u="sng" dirty="0"/>
              <a:t>Guidance on maintenance and inspection</a:t>
            </a:r>
            <a:r>
              <a:rPr lang="en-US" sz="2200" dirty="0"/>
              <a:t>: </a:t>
            </a:r>
            <a:r>
              <a:rPr lang="en-US" sz="2200" dirty="0" smtClean="0"/>
              <a:t>Post Construction </a:t>
            </a:r>
            <a:r>
              <a:rPr lang="en-US" sz="2200" dirty="0" err="1"/>
              <a:t>Stormwater</a:t>
            </a:r>
            <a:r>
              <a:rPr lang="en-US" sz="2200" dirty="0"/>
              <a:t> Management Training – October -  Date and Location TBD</a:t>
            </a:r>
          </a:p>
        </p:txBody>
      </p:sp>
    </p:spTree>
    <p:extLst>
      <p:ext uri="{BB962C8B-B14F-4D97-AF65-F5344CB8AC3E}">
        <p14:creationId xmlns:p14="http://schemas.microsoft.com/office/powerpoint/2010/main" val="2541091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Action Items</a:t>
            </a:r>
            <a:endParaRPr lang="en-US" sz="4400"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sp>
        <p:nvSpPr>
          <p:cNvPr id="3" name="Content Placeholder 2"/>
          <p:cNvSpPr>
            <a:spLocks noGrp="1"/>
          </p:cNvSpPr>
          <p:nvPr>
            <p:ph idx="1"/>
          </p:nvPr>
        </p:nvSpPr>
        <p:spPr>
          <a:xfrm>
            <a:off x="1097280" y="2086892"/>
            <a:ext cx="10058400" cy="4023360"/>
          </a:xfrm>
        </p:spPr>
        <p:txBody>
          <a:bodyPr/>
          <a:lstStyle/>
          <a:p>
            <a:r>
              <a:rPr lang="en-US" sz="2800" dirty="0" smtClean="0"/>
              <a:t>2. </a:t>
            </a:r>
            <a:r>
              <a:rPr lang="en-US" sz="2800" dirty="0"/>
              <a:t> </a:t>
            </a:r>
            <a:r>
              <a:rPr lang="en-US" sz="2800" dirty="0" smtClean="0"/>
              <a:t>	</a:t>
            </a:r>
            <a:r>
              <a:rPr lang="en-US" sz="2800" b="1" dirty="0" smtClean="0"/>
              <a:t>Meeting </a:t>
            </a:r>
            <a:r>
              <a:rPr lang="en-US" sz="2800" b="1" dirty="0"/>
              <a:t>Summary</a:t>
            </a:r>
            <a:r>
              <a:rPr lang="en-US" sz="2800" dirty="0"/>
              <a:t>.  The </a:t>
            </a:r>
            <a:r>
              <a:rPr lang="en-US" sz="2800" dirty="0" smtClean="0"/>
              <a:t>May 10, </a:t>
            </a:r>
            <a:r>
              <a:rPr lang="en-US" sz="2800" dirty="0"/>
              <a:t>2018 </a:t>
            </a:r>
            <a:r>
              <a:rPr lang="en-US" sz="2800" dirty="0">
                <a:hlinkClick r:id="rId3"/>
              </a:rPr>
              <a:t>meeting </a:t>
            </a:r>
            <a:r>
              <a:rPr lang="en-US" sz="2800" dirty="0" smtClean="0">
                <a:hlinkClick r:id="rId3"/>
              </a:rPr>
              <a:t>summary </a:t>
            </a:r>
            <a:r>
              <a:rPr lang="en-US" sz="2800" dirty="0" smtClean="0"/>
              <a:t>is 	available </a:t>
            </a:r>
            <a:r>
              <a:rPr lang="en-US" sz="2800" dirty="0"/>
              <a:t>online for </a:t>
            </a:r>
            <a:r>
              <a:rPr lang="en-US" sz="2800" dirty="0" smtClean="0"/>
              <a:t>review. Vote for approval.</a:t>
            </a:r>
          </a:p>
          <a:p>
            <a:r>
              <a:rPr lang="en-US" sz="2800" dirty="0"/>
              <a:t> </a:t>
            </a:r>
          </a:p>
          <a:p>
            <a:pPr lvl="0"/>
            <a:r>
              <a:rPr lang="en-US" sz="2800" dirty="0" smtClean="0"/>
              <a:t>3. 	</a:t>
            </a:r>
            <a:r>
              <a:rPr lang="en-US" sz="2800" b="1" dirty="0" smtClean="0"/>
              <a:t>FY 2019 Work Program</a:t>
            </a:r>
            <a:r>
              <a:rPr lang="en-US" sz="2800" dirty="0" smtClean="0"/>
              <a:t>. </a:t>
            </a:r>
            <a:r>
              <a:rPr lang="en-US" sz="2800" dirty="0"/>
              <a:t>The Council will vote to approve the </a:t>
            </a:r>
            <a:r>
              <a:rPr lang="en-US" sz="2800" dirty="0" smtClean="0"/>
              <a:t>	FY 2019 Regional Public Works Work Program.</a:t>
            </a:r>
            <a:endParaRPr lang="en-US" dirty="0"/>
          </a:p>
        </p:txBody>
      </p:sp>
    </p:spTree>
    <p:extLst>
      <p:ext uri="{BB962C8B-B14F-4D97-AF65-F5344CB8AC3E}">
        <p14:creationId xmlns:p14="http://schemas.microsoft.com/office/powerpoint/2010/main" val="1429660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www.nctcog.org/envir</a:t>
            </a:r>
            <a:endParaRPr lang="en-US" dirty="0"/>
          </a:p>
        </p:txBody>
      </p:sp>
      <p:sp>
        <p:nvSpPr>
          <p:cNvPr id="4" name="Subtitle 2"/>
          <p:cNvSpPr txBox="1">
            <a:spLocks/>
          </p:cNvSpPr>
          <p:nvPr/>
        </p:nvSpPr>
        <p:spPr>
          <a:xfrm>
            <a:off x="476183" y="1254129"/>
            <a:ext cx="10880287" cy="538490"/>
          </a:xfrm>
          <a:prstGeom prst="rect">
            <a:avLst/>
          </a:prstGeom>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2800" dirty="0" smtClean="0"/>
              <a:t>Announcing new </a:t>
            </a:r>
            <a:r>
              <a:rPr lang="en-US" sz="12800" dirty="0" err="1" smtClean="0"/>
              <a:t>iSWM</a:t>
            </a:r>
            <a:r>
              <a:rPr lang="en-US" sz="12800" dirty="0" smtClean="0"/>
              <a:t> Certified Community – </a:t>
            </a:r>
            <a:r>
              <a:rPr lang="en-US" sz="12800" b="1" dirty="0" smtClean="0"/>
              <a:t>City of Irving!</a:t>
            </a:r>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7496" y="4429919"/>
            <a:ext cx="2596844" cy="233587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18" t="10788" r="4106" b="19101"/>
          <a:stretch/>
        </p:blipFill>
        <p:spPr>
          <a:xfrm>
            <a:off x="3593258" y="3393158"/>
            <a:ext cx="4646140" cy="2301073"/>
          </a:xfrm>
          <a:prstGeom prst="rect">
            <a:avLst/>
          </a:prstGeom>
        </p:spPr>
      </p:pic>
      <p:sp>
        <p:nvSpPr>
          <p:cNvPr id="7" name="TextBox 6"/>
          <p:cNvSpPr txBox="1"/>
          <p:nvPr/>
        </p:nvSpPr>
        <p:spPr>
          <a:xfrm>
            <a:off x="3066488" y="5670438"/>
            <a:ext cx="5699681" cy="646331"/>
          </a:xfrm>
          <a:prstGeom prst="rect">
            <a:avLst/>
          </a:prstGeom>
          <a:noFill/>
        </p:spPr>
        <p:txBody>
          <a:bodyPr wrap="square" rtlCol="0">
            <a:spAutoFit/>
          </a:bodyPr>
          <a:lstStyle/>
          <a:p>
            <a:pPr algn="ctr"/>
            <a:r>
              <a:rPr lang="en-US" dirty="0" smtClean="0"/>
              <a:t>NCTCOG staff presenting the City of Irving iSWM Award at the City Council Work Session July 18, 2019</a:t>
            </a:r>
            <a:endParaRPr lang="en-US" dirty="0"/>
          </a:p>
        </p:txBody>
      </p:sp>
      <p:sp>
        <p:nvSpPr>
          <p:cNvPr id="8" name="AutoShape 2" descr="Image result for city of irv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4" descr="Image result for city of irv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618" y="1666390"/>
            <a:ext cx="2337418" cy="172676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2442994" y="359776"/>
            <a:ext cx="7309185" cy="91639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u="sng" dirty="0" err="1" smtClean="0"/>
              <a:t>iSWM</a:t>
            </a:r>
            <a:r>
              <a:rPr lang="en-US" u="sng" dirty="0" smtClean="0"/>
              <a:t> Program Updates</a:t>
            </a:r>
            <a:endParaRPr lang="en-US" u="sng" dirty="0"/>
          </a:p>
        </p:txBody>
      </p:sp>
    </p:spTree>
    <p:extLst>
      <p:ext uri="{BB962C8B-B14F-4D97-AF65-F5344CB8AC3E}">
        <p14:creationId xmlns:p14="http://schemas.microsoft.com/office/powerpoint/2010/main" val="3633114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8</a:t>
            </a:r>
            <a:r>
              <a:rPr lang="en-US" dirty="0" smtClean="0"/>
              <a:t>. Other Program Activities</a:t>
            </a:r>
            <a:endParaRPr lang="en-US" dirty="0"/>
          </a:p>
        </p:txBody>
      </p:sp>
      <p:sp>
        <p:nvSpPr>
          <p:cNvPr id="3" name="Content Placeholder 2"/>
          <p:cNvSpPr>
            <a:spLocks noGrp="1"/>
          </p:cNvSpPr>
          <p:nvPr>
            <p:ph idx="1"/>
          </p:nvPr>
        </p:nvSpPr>
        <p:spPr>
          <a:xfrm>
            <a:off x="962941" y="2360518"/>
            <a:ext cx="5124844" cy="4388811"/>
          </a:xfrm>
        </p:spPr>
        <p:txBody>
          <a:bodyPr>
            <a:noAutofit/>
          </a:bodyPr>
          <a:lstStyle/>
          <a:p>
            <a:pPr>
              <a:buFont typeface="Arial" panose="020B0604020202020204" pitchFamily="34" charset="0"/>
              <a:buChar char="•"/>
            </a:pPr>
            <a:r>
              <a:rPr lang="en-US" sz="2200" dirty="0" smtClean="0"/>
              <a:t> </a:t>
            </a:r>
            <a:r>
              <a:rPr lang="en-US" sz="2200" b="1" dirty="0" smtClean="0"/>
              <a:t>FY16</a:t>
            </a:r>
          </a:p>
          <a:p>
            <a:pPr lvl="1">
              <a:buFont typeface="Arial" panose="020B0604020202020204" pitchFamily="34" charset="0"/>
              <a:buChar char="•"/>
            </a:pPr>
            <a:r>
              <a:rPr lang="en-US" sz="2200" u="sng" dirty="0" smtClean="0"/>
              <a:t>East Fork Watershed Discovery</a:t>
            </a:r>
          </a:p>
          <a:p>
            <a:pPr lvl="2">
              <a:buFont typeface="Arial" panose="020B0604020202020204" pitchFamily="34" charset="0"/>
              <a:buChar char="•"/>
            </a:pPr>
            <a:r>
              <a:rPr lang="en-US" sz="1800" dirty="0" smtClean="0"/>
              <a:t>Pre-Discovery webinars held June 26</a:t>
            </a:r>
            <a:r>
              <a:rPr lang="en-US" sz="1800" baseline="30000" dirty="0" smtClean="0"/>
              <a:t>th</a:t>
            </a:r>
            <a:r>
              <a:rPr lang="en-US" sz="1800" dirty="0" smtClean="0"/>
              <a:t> and 28</a:t>
            </a:r>
            <a:r>
              <a:rPr lang="en-US" sz="1800" baseline="30000" dirty="0" smtClean="0"/>
              <a:t>th</a:t>
            </a:r>
            <a:r>
              <a:rPr lang="en-US" sz="1800" dirty="0" smtClean="0"/>
              <a:t>. Recording is posted online.</a:t>
            </a:r>
          </a:p>
          <a:p>
            <a:pPr lvl="2">
              <a:buFont typeface="Arial" panose="020B0604020202020204" pitchFamily="34" charset="0"/>
              <a:buChar char="•"/>
            </a:pPr>
            <a:r>
              <a:rPr lang="en-US" sz="1800" dirty="0" smtClean="0"/>
              <a:t>Outreach to communities is underway; Discovery Meeting will be scheduled for the fall. </a:t>
            </a:r>
          </a:p>
          <a:p>
            <a:pPr lvl="1">
              <a:buFont typeface="Arial" panose="020B0604020202020204" pitchFamily="34" charset="0"/>
              <a:buChar char="•"/>
            </a:pPr>
            <a:r>
              <a:rPr lang="en-US" sz="2200" u="sng" dirty="0" smtClean="0"/>
              <a:t>Flood Risk Identification</a:t>
            </a:r>
          </a:p>
          <a:p>
            <a:pPr lvl="2">
              <a:buFont typeface="Arial" panose="020B0604020202020204" pitchFamily="34" charset="0"/>
              <a:buChar char="•"/>
            </a:pPr>
            <a:r>
              <a:rPr lang="en-US" sz="2000" dirty="0" err="1" smtClean="0"/>
              <a:t>McAnear</a:t>
            </a:r>
            <a:r>
              <a:rPr lang="en-US" sz="2000" dirty="0" smtClean="0"/>
              <a:t> Creek/West Buffalo </a:t>
            </a:r>
            <a:r>
              <a:rPr lang="en-US" sz="2000" dirty="0" err="1" smtClean="0"/>
              <a:t>Trib</a:t>
            </a:r>
            <a:r>
              <a:rPr lang="en-US" sz="2000" dirty="0" smtClean="0"/>
              <a:t> 1 (Cleburne): 38% complete as of end of quarter. </a:t>
            </a:r>
          </a:p>
          <a:p>
            <a:pPr lvl="2">
              <a:buFont typeface="Arial" panose="020B0604020202020204" pitchFamily="34" charset="0"/>
              <a:buChar char="•"/>
            </a:pPr>
            <a:r>
              <a:rPr lang="en-US" sz="2000" dirty="0" smtClean="0"/>
              <a:t>Silver Creek (Tarrant County): 49% complete as of end of quarter.</a:t>
            </a:r>
          </a:p>
        </p:txBody>
      </p:sp>
      <p:sp>
        <p:nvSpPr>
          <p:cNvPr id="4" name="Footer Placeholder 3"/>
          <p:cNvSpPr>
            <a:spLocks noGrp="1"/>
          </p:cNvSpPr>
          <p:nvPr>
            <p:ph type="ftr" sz="quarter" idx="11"/>
          </p:nvPr>
        </p:nvSpPr>
        <p:spPr/>
        <p:txBody>
          <a:bodyPr/>
          <a:lstStyle/>
          <a:p>
            <a:r>
              <a:rPr lang="en-US" dirty="0" smtClean="0">
                <a:hlinkClick r:id="rId2"/>
              </a:rPr>
              <a:t>www.nctcog.org/envir17.5</a:t>
            </a:r>
            <a:r>
              <a:rPr lang="en-US" dirty="0" smtClean="0"/>
              <a:t> </a:t>
            </a:r>
            <a:endParaRPr lang="en-US" dirty="0"/>
          </a:p>
        </p:txBody>
      </p:sp>
      <p:sp>
        <p:nvSpPr>
          <p:cNvPr id="6" name="Footer Placeholder 3"/>
          <p:cNvSpPr txBox="1">
            <a:spLocks/>
          </p:cNvSpPr>
          <p:nvPr/>
        </p:nvSpPr>
        <p:spPr>
          <a:xfrm>
            <a:off x="3715078" y="6459784"/>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www.nctcog.org/envir</a:t>
            </a:r>
            <a:endParaRPr lang="en-US" dirty="0"/>
          </a:p>
        </p:txBody>
      </p:sp>
      <p:sp>
        <p:nvSpPr>
          <p:cNvPr id="7" name="Content Placeholder 2"/>
          <p:cNvSpPr txBox="1">
            <a:spLocks/>
          </p:cNvSpPr>
          <p:nvPr/>
        </p:nvSpPr>
        <p:spPr>
          <a:xfrm>
            <a:off x="6370986" y="2360518"/>
            <a:ext cx="5170039" cy="378057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800" dirty="0" smtClean="0"/>
              <a:t> </a:t>
            </a:r>
            <a:r>
              <a:rPr lang="en-US" sz="2200" b="1" dirty="0" smtClean="0"/>
              <a:t>FY17</a:t>
            </a:r>
          </a:p>
          <a:p>
            <a:pPr lvl="1">
              <a:buFont typeface="Arial" panose="020B0604020202020204" pitchFamily="34" charset="0"/>
              <a:buChar char="•"/>
            </a:pPr>
            <a:r>
              <a:rPr lang="en-US" sz="2200" dirty="0" smtClean="0"/>
              <a:t>Richland-Chambers Watershed Discovery will begin later this year.</a:t>
            </a:r>
          </a:p>
          <a:p>
            <a:pPr lvl="1">
              <a:buFont typeface="Arial" panose="020B0604020202020204" pitchFamily="34" charset="0"/>
              <a:buChar char="•"/>
            </a:pPr>
            <a:r>
              <a:rPr lang="en-US" sz="2200" u="sng" dirty="0" smtClean="0"/>
              <a:t>Flood Risk Identification</a:t>
            </a:r>
          </a:p>
          <a:p>
            <a:pPr lvl="2">
              <a:buFont typeface="Arial" panose="020B0604020202020204" pitchFamily="34" charset="0"/>
              <a:buChar char="•"/>
            </a:pPr>
            <a:r>
              <a:rPr lang="en-US" sz="2000" dirty="0" smtClean="0"/>
              <a:t>Kick-off meetings held for Town Creek in Weatherford and Stream CF-5 in Benbrook.</a:t>
            </a:r>
          </a:p>
          <a:p>
            <a:pPr>
              <a:buFont typeface="Arial" panose="020B0604020202020204" pitchFamily="34" charset="0"/>
              <a:buChar char="•"/>
            </a:pPr>
            <a:r>
              <a:rPr lang="en-US" sz="2200" dirty="0" smtClean="0"/>
              <a:t> </a:t>
            </a:r>
            <a:r>
              <a:rPr lang="en-US" sz="2200" b="1" dirty="0" smtClean="0"/>
              <a:t>FY18</a:t>
            </a:r>
          </a:p>
          <a:p>
            <a:pPr lvl="1">
              <a:buFont typeface="Arial" panose="020B0604020202020204" pitchFamily="34" charset="0"/>
              <a:buChar char="•"/>
            </a:pPr>
            <a:r>
              <a:rPr lang="en-US" sz="2200" dirty="0" smtClean="0"/>
              <a:t>Grant Application now complete for flood risk identification project on 17.5 miles of </a:t>
            </a:r>
            <a:r>
              <a:rPr lang="en-US" sz="2200" dirty="0" err="1" smtClean="0"/>
              <a:t>Marys</a:t>
            </a:r>
            <a:r>
              <a:rPr lang="en-US" sz="2200" dirty="0" smtClean="0"/>
              <a:t> Creek in Parker County. Awards will be announced by FEMA next month.</a:t>
            </a:r>
          </a:p>
          <a:p>
            <a:pPr lvl="2">
              <a:buFont typeface="Arial" panose="020B0604020202020204" pitchFamily="34" charset="0"/>
              <a:buChar char="•"/>
            </a:pPr>
            <a:endParaRPr lang="en-US" dirty="0" smtClean="0"/>
          </a:p>
          <a:p>
            <a:pPr lvl="2">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lvl="3">
              <a:buFont typeface="Arial" panose="020B0604020202020204" pitchFamily="34" charset="0"/>
              <a:buChar char="•"/>
            </a:pPr>
            <a:endParaRPr lang="en-US" dirty="0" smtClean="0"/>
          </a:p>
          <a:p>
            <a:pPr marL="0" indent="0">
              <a:buFont typeface="Calibri" panose="020F0502020204030204" pitchFamily="34" charset="0"/>
              <a:buNone/>
            </a:pPr>
            <a:endParaRPr lang="en-US" sz="2400" dirty="0" smtClean="0"/>
          </a:p>
        </p:txBody>
      </p:sp>
      <p:sp>
        <p:nvSpPr>
          <p:cNvPr id="5" name="TextBox 4"/>
          <p:cNvSpPr txBox="1"/>
          <p:nvPr/>
        </p:nvSpPr>
        <p:spPr>
          <a:xfrm>
            <a:off x="1208690" y="1775388"/>
            <a:ext cx="9946990" cy="523220"/>
          </a:xfrm>
          <a:prstGeom prst="rect">
            <a:avLst/>
          </a:prstGeom>
          <a:noFill/>
        </p:spPr>
        <p:txBody>
          <a:bodyPr wrap="square" rtlCol="0">
            <a:spAutoFit/>
          </a:bodyPr>
          <a:lstStyle/>
          <a:p>
            <a:pPr algn="ctr"/>
            <a:r>
              <a:rPr lang="en-US" sz="2800" b="1" dirty="0" smtClean="0"/>
              <a:t>Cooperating Technical Partnership (CTP)</a:t>
            </a:r>
            <a:endParaRPr lang="en-US" sz="2800" b="1" dirty="0"/>
          </a:p>
        </p:txBody>
      </p:sp>
      <p:cxnSp>
        <p:nvCxnSpPr>
          <p:cNvPr id="9" name="Straight Connector 8"/>
          <p:cNvCxnSpPr/>
          <p:nvPr/>
        </p:nvCxnSpPr>
        <p:spPr>
          <a:xfrm>
            <a:off x="1057341" y="2298608"/>
            <a:ext cx="103358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2"/>
          </p:cNvCxnSpPr>
          <p:nvPr/>
        </p:nvCxnSpPr>
        <p:spPr>
          <a:xfrm>
            <a:off x="6182185" y="2298608"/>
            <a:ext cx="0" cy="39043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622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Community Rating System (CRS) Users </a:t>
            </a:r>
            <a:r>
              <a:rPr lang="en-US" sz="4400" dirty="0" smtClean="0"/>
              <a:t>Group</a:t>
            </a:r>
            <a:endParaRPr lang="en-US" sz="4400" dirty="0"/>
          </a:p>
        </p:txBody>
      </p:sp>
      <p:sp>
        <p:nvSpPr>
          <p:cNvPr id="3" name="Content Placeholder 2"/>
          <p:cNvSpPr>
            <a:spLocks noGrp="1"/>
          </p:cNvSpPr>
          <p:nvPr>
            <p:ph idx="1"/>
          </p:nvPr>
        </p:nvSpPr>
        <p:spPr>
          <a:xfrm>
            <a:off x="1257300" y="2070538"/>
            <a:ext cx="9750669" cy="3798556"/>
          </a:xfrm>
        </p:spPr>
        <p:txBody>
          <a:bodyPr>
            <a:normAutofit/>
          </a:bodyPr>
          <a:lstStyle/>
          <a:p>
            <a:pPr>
              <a:buFont typeface="Arial" panose="020B0604020202020204" pitchFamily="34" charset="0"/>
              <a:buChar char="•"/>
            </a:pPr>
            <a:r>
              <a:rPr lang="en-US" sz="2800" dirty="0" smtClean="0"/>
              <a:t> The Annual Combined CRS Users Group/Elected Officials Floodplain Seminar was held July 18</a:t>
            </a:r>
            <a:r>
              <a:rPr lang="en-US" sz="2800" baseline="30000" dirty="0" smtClean="0"/>
              <a:t>th</a:t>
            </a:r>
            <a:r>
              <a:rPr lang="en-US" sz="2800" dirty="0" smtClean="0"/>
              <a:t>.</a:t>
            </a:r>
            <a:br>
              <a:rPr lang="en-US" sz="2800" dirty="0" smtClean="0"/>
            </a:br>
            <a:r>
              <a:rPr lang="en-US" sz="1200" dirty="0" smtClean="0">
                <a:solidFill>
                  <a:schemeClr val="bg1"/>
                </a:solidFill>
              </a:rPr>
              <a:t>x</a:t>
            </a:r>
          </a:p>
          <a:p>
            <a:pPr lvl="1">
              <a:buFont typeface="Arial" panose="020B0604020202020204" pitchFamily="34" charset="0"/>
              <a:buChar char="•"/>
            </a:pPr>
            <a:r>
              <a:rPr lang="en-US" sz="2400" dirty="0" smtClean="0"/>
              <a:t>About </a:t>
            </a:r>
            <a:r>
              <a:rPr lang="en-US" sz="2400" dirty="0" smtClean="0"/>
              <a:t>50 attendees</a:t>
            </a:r>
          </a:p>
          <a:p>
            <a:pPr lvl="1">
              <a:buFont typeface="Arial" panose="020B0604020202020204" pitchFamily="34" charset="0"/>
              <a:buChar char="•"/>
            </a:pPr>
            <a:r>
              <a:rPr lang="en-US" sz="2400" dirty="0" smtClean="0"/>
              <a:t>Guest speakers from USACE and FEMA Resilience Action Partners</a:t>
            </a:r>
            <a:r>
              <a:rPr lang="en-US" sz="2400" dirty="0" smtClean="0"/>
              <a:t>.</a:t>
            </a:r>
            <a:br>
              <a:rPr lang="en-US" sz="2400" dirty="0" smtClean="0"/>
            </a:br>
            <a:r>
              <a:rPr lang="en-US" sz="1200" dirty="0" smtClean="0">
                <a:solidFill>
                  <a:schemeClr val="bg1"/>
                </a:solidFill>
              </a:rPr>
              <a:t>x</a:t>
            </a:r>
            <a:endParaRPr lang="en-US" sz="1200" dirty="0" smtClean="0">
              <a:solidFill>
                <a:schemeClr val="bg1"/>
              </a:solidFill>
            </a:endParaRPr>
          </a:p>
          <a:p>
            <a:pPr>
              <a:buFont typeface="Arial" panose="020B0604020202020204" pitchFamily="34" charset="0"/>
              <a:buChar char="•"/>
            </a:pPr>
            <a:r>
              <a:rPr lang="en-US" sz="2800" dirty="0" smtClean="0"/>
              <a:t> Future CRS dates TBD.</a:t>
            </a:r>
            <a:endParaRPr lang="en-US" sz="2800" dirty="0"/>
          </a:p>
          <a:p>
            <a:pPr lvl="0"/>
            <a:endParaRPr lang="en-US" sz="2200" dirty="0"/>
          </a:p>
          <a:p>
            <a:endParaRPr lang="en-US" dirty="0"/>
          </a:p>
        </p:txBody>
      </p:sp>
      <p:sp>
        <p:nvSpPr>
          <p:cNvPr id="4" name="Footer Placeholder 3"/>
          <p:cNvSpPr>
            <a:spLocks noGrp="1"/>
          </p:cNvSpPr>
          <p:nvPr>
            <p:ph type="ftr" sz="quarter" idx="11"/>
          </p:nvPr>
        </p:nvSpPr>
        <p:spPr/>
        <p:txBody>
          <a:bodyPr/>
          <a:lstStyle/>
          <a:p>
            <a:r>
              <a:rPr lang="en-US" dirty="0" smtClean="0"/>
              <a:t>www.nctcog.org/envir</a:t>
            </a:r>
            <a:endParaRPr lang="en-US" dirty="0"/>
          </a:p>
        </p:txBody>
      </p:sp>
    </p:spTree>
    <p:extLst>
      <p:ext uri="{BB962C8B-B14F-4D97-AF65-F5344CB8AC3E}">
        <p14:creationId xmlns:p14="http://schemas.microsoft.com/office/powerpoint/2010/main" val="2135869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365" y="268958"/>
            <a:ext cx="10438229" cy="1450757"/>
          </a:xfrm>
        </p:spPr>
        <p:txBody>
          <a:bodyPr>
            <a:normAutofit/>
          </a:bodyPr>
          <a:lstStyle/>
          <a:p>
            <a:pPr algn="ctr"/>
            <a:r>
              <a:rPr lang="en-US" sz="3600" dirty="0"/>
              <a:t>Public Works Emergency Response Team (PWERT</a:t>
            </a:r>
            <a:r>
              <a:rPr lang="en-US" sz="3600" dirty="0" smtClean="0"/>
              <a:t>)</a:t>
            </a:r>
            <a:r>
              <a:rPr lang="en-US" sz="3600" dirty="0"/>
              <a:t> </a:t>
            </a:r>
            <a:r>
              <a:rPr lang="en-US" sz="3600" dirty="0" smtClean="0"/>
              <a:t>Update</a:t>
            </a:r>
            <a:endParaRPr lang="en-US" sz="3600" dirty="0"/>
          </a:p>
        </p:txBody>
      </p:sp>
      <p:sp>
        <p:nvSpPr>
          <p:cNvPr id="3" name="Content Placeholder 2"/>
          <p:cNvSpPr>
            <a:spLocks noGrp="1"/>
          </p:cNvSpPr>
          <p:nvPr>
            <p:ph idx="1"/>
          </p:nvPr>
        </p:nvSpPr>
        <p:spPr>
          <a:xfrm>
            <a:off x="1097280" y="2014781"/>
            <a:ext cx="10058400" cy="4023360"/>
          </a:xfrm>
        </p:spPr>
        <p:txBody>
          <a:bodyPr>
            <a:normAutofit/>
          </a:bodyPr>
          <a:lstStyle/>
          <a:p>
            <a:r>
              <a:rPr lang="en-US" sz="2400" dirty="0" smtClean="0">
                <a:solidFill>
                  <a:schemeClr val="accent2"/>
                </a:solidFill>
              </a:rPr>
              <a:t>Contact Information:</a:t>
            </a:r>
          </a:p>
          <a:p>
            <a:pPr indent="0">
              <a:lnSpc>
                <a:spcPct val="100000"/>
              </a:lnSpc>
              <a:spcBef>
                <a:spcPts val="0"/>
              </a:spcBef>
              <a:spcAft>
                <a:spcPts val="0"/>
              </a:spcAft>
            </a:pPr>
            <a:endParaRPr lang="en-US" dirty="0" smtClean="0"/>
          </a:p>
          <a:p>
            <a:endParaRPr lang="en-US" dirty="0"/>
          </a:p>
          <a:p>
            <a:endParaRPr lang="en-US" dirty="0" smtClean="0"/>
          </a:p>
          <a:p>
            <a:pPr marL="0" indent="0">
              <a:buNone/>
            </a:pPr>
            <a:endParaRPr lang="en-US" dirty="0" smtClean="0"/>
          </a:p>
          <a:p>
            <a:r>
              <a:rPr lang="en-US" sz="2400" dirty="0" smtClean="0">
                <a:solidFill>
                  <a:schemeClr val="accent2"/>
                </a:solidFill>
              </a:rPr>
              <a:t>Next </a:t>
            </a:r>
            <a:r>
              <a:rPr lang="en-US" sz="2400" dirty="0">
                <a:solidFill>
                  <a:schemeClr val="accent2"/>
                </a:solidFill>
              </a:rPr>
              <a:t>PWERT Meeting:  </a:t>
            </a:r>
          </a:p>
          <a:p>
            <a:r>
              <a:rPr lang="en-US" dirty="0" smtClean="0"/>
              <a:t> 	September 2018, 9:30-11:00 (Date TBD)</a:t>
            </a:r>
            <a:endParaRPr lang="en-US" dirty="0"/>
          </a:p>
          <a:p>
            <a:pPr marL="201168" lvl="1" indent="0">
              <a:buNone/>
            </a:pPr>
            <a:r>
              <a:rPr lang="en-US" sz="2000" dirty="0" smtClean="0"/>
              <a:t>	NCTCOG</a:t>
            </a:r>
            <a:r>
              <a:rPr lang="en-US" sz="2000" dirty="0"/>
              <a:t>, </a:t>
            </a:r>
            <a:r>
              <a:rPr lang="en-US" sz="2000" dirty="0" smtClean="0"/>
              <a:t>Regional Forum Room</a:t>
            </a:r>
            <a:endParaRPr lang="en-US" sz="2000" dirty="0"/>
          </a:p>
        </p:txBody>
      </p:sp>
      <p:sp>
        <p:nvSpPr>
          <p:cNvPr id="4" name="Footer Placeholder 3"/>
          <p:cNvSpPr>
            <a:spLocks noGrp="1"/>
          </p:cNvSpPr>
          <p:nvPr>
            <p:ph type="ftr" sz="quarter" idx="11"/>
          </p:nvPr>
        </p:nvSpPr>
        <p:spPr/>
        <p:txBody>
          <a:bodyPr/>
          <a:lstStyle/>
          <a:p>
            <a:r>
              <a:rPr lang="en-US" dirty="0" smtClean="0"/>
              <a:t>www.nctcog.org/envir</a:t>
            </a:r>
            <a:endParaRPr lang="en-US" dirty="0"/>
          </a:p>
        </p:txBody>
      </p:sp>
      <p:sp>
        <p:nvSpPr>
          <p:cNvPr id="7" name="TextBox 6"/>
          <p:cNvSpPr txBox="1"/>
          <p:nvPr/>
        </p:nvSpPr>
        <p:spPr>
          <a:xfrm>
            <a:off x="4618663" y="2560808"/>
            <a:ext cx="3015634" cy="1292662"/>
          </a:xfrm>
          <a:prstGeom prst="rect">
            <a:avLst/>
          </a:prstGeom>
          <a:noFill/>
        </p:spPr>
        <p:txBody>
          <a:bodyPr wrap="none" rtlCol="0">
            <a:spAutoFit/>
          </a:bodyPr>
          <a:lstStyle/>
          <a:p>
            <a:pPr marL="118872" indent="0">
              <a:buNone/>
            </a:pPr>
            <a:r>
              <a:rPr lang="en-US" sz="2000" dirty="0" err="1">
                <a:solidFill>
                  <a:schemeClr val="tx1">
                    <a:lumMod val="75000"/>
                    <a:lumOff val="25000"/>
                  </a:schemeClr>
                </a:solidFill>
              </a:rPr>
              <a:t>Mistie</a:t>
            </a:r>
            <a:r>
              <a:rPr lang="en-US" sz="2000" dirty="0">
                <a:solidFill>
                  <a:schemeClr val="tx1">
                    <a:lumMod val="75000"/>
                    <a:lumOff val="25000"/>
                  </a:schemeClr>
                </a:solidFill>
              </a:rPr>
              <a:t> Gardner, Vice Chair</a:t>
            </a:r>
          </a:p>
          <a:p>
            <a:pPr marL="118872" indent="0">
              <a:buNone/>
            </a:pPr>
            <a:r>
              <a:rPr lang="en-US" sz="2000" dirty="0">
                <a:solidFill>
                  <a:schemeClr val="tx1">
                    <a:lumMod val="75000"/>
                    <a:lumOff val="25000"/>
                  </a:schemeClr>
                </a:solidFill>
              </a:rPr>
              <a:t>NCT PWERT</a:t>
            </a:r>
          </a:p>
          <a:p>
            <a:pPr marL="118872" indent="0">
              <a:buNone/>
            </a:pPr>
            <a:r>
              <a:rPr lang="en-US" sz="2000" dirty="0">
                <a:hlinkClick r:id="rId2"/>
              </a:rPr>
              <a:t>mistie.gardner@cor.gov</a:t>
            </a:r>
            <a:endParaRPr lang="en-US" sz="2000" dirty="0"/>
          </a:p>
          <a:p>
            <a:r>
              <a:rPr lang="en-US" dirty="0" smtClean="0"/>
              <a:t> </a:t>
            </a:r>
            <a:endParaRPr lang="en-US" dirty="0"/>
          </a:p>
        </p:txBody>
      </p:sp>
      <p:sp>
        <p:nvSpPr>
          <p:cNvPr id="8" name="Subtitle 4"/>
          <p:cNvSpPr txBox="1">
            <a:spLocks/>
          </p:cNvSpPr>
          <p:nvPr/>
        </p:nvSpPr>
        <p:spPr>
          <a:xfrm>
            <a:off x="7802880" y="2536886"/>
            <a:ext cx="3249051" cy="1705978"/>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endParaRPr lang="en-US" sz="2400" b="1" dirty="0"/>
          </a:p>
          <a:p>
            <a:r>
              <a:rPr lang="en-US" dirty="0">
                <a:solidFill>
                  <a:schemeClr val="tx1">
                    <a:lumMod val="75000"/>
                    <a:lumOff val="25000"/>
                  </a:schemeClr>
                </a:solidFill>
              </a:rPr>
              <a:t>Jessica Mason, NCTCOG Rep</a:t>
            </a:r>
          </a:p>
          <a:p>
            <a:r>
              <a:rPr lang="en-US" dirty="0">
                <a:solidFill>
                  <a:schemeClr val="tx1">
                    <a:lumMod val="75000"/>
                    <a:lumOff val="25000"/>
                  </a:schemeClr>
                </a:solidFill>
              </a:rPr>
              <a:t>NCT PWERT</a:t>
            </a:r>
          </a:p>
          <a:p>
            <a:r>
              <a:rPr lang="en-US" dirty="0">
                <a:hlinkClick r:id="rId3"/>
              </a:rPr>
              <a:t>JMason@nctcog.org</a:t>
            </a:r>
            <a:r>
              <a:rPr lang="en-US" dirty="0"/>
              <a:t> </a:t>
            </a:r>
          </a:p>
          <a:p>
            <a:endParaRPr lang="en-US" sz="2400" b="1" dirty="0"/>
          </a:p>
          <a:p>
            <a:endParaRPr lang="en-US" sz="2400" b="1" dirty="0"/>
          </a:p>
        </p:txBody>
      </p:sp>
      <p:sp>
        <p:nvSpPr>
          <p:cNvPr id="9" name="Subtitle 4"/>
          <p:cNvSpPr txBox="1">
            <a:spLocks/>
          </p:cNvSpPr>
          <p:nvPr/>
        </p:nvSpPr>
        <p:spPr>
          <a:xfrm>
            <a:off x="1097280" y="2560808"/>
            <a:ext cx="3352800" cy="1477378"/>
          </a:xfrm>
          <a:prstGeom prst="rect">
            <a:avLst/>
          </a:prstGeom>
        </p:spPr>
        <p:txBody>
          <a:bodyPr vert="horz" lIns="118872" tIns="0" rIns="45720" bIns="0" rtlCol="0" anchor="b">
            <a:normAutofit fontScale="85000" lnSpcReduction="20000"/>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endParaRPr lang="en-US" sz="2400" b="1" dirty="0"/>
          </a:p>
          <a:p>
            <a:r>
              <a:rPr lang="en-US" sz="2400" dirty="0" smtClean="0">
                <a:solidFill>
                  <a:schemeClr val="tx1">
                    <a:lumMod val="75000"/>
                    <a:lumOff val="25000"/>
                  </a:schemeClr>
                </a:solidFill>
              </a:rPr>
              <a:t>Manny Palacios, </a:t>
            </a:r>
            <a:r>
              <a:rPr lang="en-US" sz="2400" dirty="0">
                <a:solidFill>
                  <a:schemeClr val="tx1">
                    <a:lumMod val="75000"/>
                    <a:lumOff val="25000"/>
                  </a:schemeClr>
                </a:solidFill>
              </a:rPr>
              <a:t>Chair</a:t>
            </a:r>
          </a:p>
          <a:p>
            <a:pPr>
              <a:spcAft>
                <a:spcPts val="600"/>
              </a:spcAft>
            </a:pPr>
            <a:r>
              <a:rPr lang="en-US" sz="2400" dirty="0">
                <a:solidFill>
                  <a:schemeClr val="tx1">
                    <a:lumMod val="75000"/>
                    <a:lumOff val="25000"/>
                  </a:schemeClr>
                </a:solidFill>
              </a:rPr>
              <a:t>NCT </a:t>
            </a:r>
            <a:r>
              <a:rPr lang="en-US" sz="2400" dirty="0" smtClean="0">
                <a:solidFill>
                  <a:schemeClr val="tx1">
                    <a:lumMod val="75000"/>
                    <a:lumOff val="25000"/>
                  </a:schemeClr>
                </a:solidFill>
              </a:rPr>
              <a:t>PWERT</a:t>
            </a:r>
          </a:p>
          <a:p>
            <a:pPr>
              <a:spcAft>
                <a:spcPts val="600"/>
              </a:spcAft>
            </a:pPr>
            <a:r>
              <a:rPr lang="en-US" sz="2400" dirty="0" smtClean="0">
                <a:solidFill>
                  <a:schemeClr val="accent2"/>
                </a:solidFill>
                <a:hlinkClick r:id="rId4"/>
              </a:rPr>
              <a:t>mpalacios@weatherfordtx.gov</a:t>
            </a:r>
            <a:endParaRPr lang="en-US" sz="2400" dirty="0" smtClean="0">
              <a:solidFill>
                <a:schemeClr val="accent2"/>
              </a:solidFill>
            </a:endParaRPr>
          </a:p>
          <a:p>
            <a:r>
              <a:rPr lang="en-US" dirty="0" smtClean="0">
                <a:solidFill>
                  <a:schemeClr val="accent2"/>
                </a:solidFill>
              </a:rPr>
              <a:t> </a:t>
            </a:r>
            <a:endParaRPr lang="en-US" dirty="0">
              <a:solidFill>
                <a:schemeClr val="accent2"/>
              </a:solidFill>
            </a:endParaRPr>
          </a:p>
          <a:p>
            <a:endParaRPr lang="en-US" sz="2400" b="1" dirty="0"/>
          </a:p>
        </p:txBody>
      </p:sp>
      <p:pic>
        <p:nvPicPr>
          <p:cNvPr id="2050" name="Picture 2" descr="Image result for public works clipart"/>
          <p:cNvPicPr>
            <a:picLocks noChangeAspect="1" noChangeArrowheads="1"/>
          </p:cNvPicPr>
          <p:nvPr/>
        </p:nvPicPr>
        <p:blipFill rotWithShape="1">
          <a:blip r:embed="rId5">
            <a:extLst>
              <a:ext uri="{28A0092B-C50C-407E-A947-70E740481C1C}">
                <a14:useLocalDpi xmlns:a14="http://schemas.microsoft.com/office/drawing/2010/main" val="0"/>
              </a:ext>
            </a:extLst>
          </a:blip>
          <a:srcRect r="490" b="22401"/>
          <a:stretch/>
        </p:blipFill>
        <p:spPr bwMode="auto">
          <a:xfrm>
            <a:off x="6895719" y="4006717"/>
            <a:ext cx="3425441" cy="2145862"/>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txBox="1">
            <a:spLocks/>
          </p:cNvSpPr>
          <p:nvPr/>
        </p:nvSpPr>
        <p:spPr>
          <a:xfrm>
            <a:off x="6300457" y="634534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Image: www.nagincorporated.com</a:t>
            </a:r>
            <a:endParaRPr lang="en-US" dirty="0">
              <a:solidFill>
                <a:schemeClr val="bg1"/>
              </a:solidFill>
            </a:endParaRPr>
          </a:p>
        </p:txBody>
      </p:sp>
    </p:spTree>
    <p:extLst>
      <p:ext uri="{BB962C8B-B14F-4D97-AF65-F5344CB8AC3E}">
        <p14:creationId xmlns:p14="http://schemas.microsoft.com/office/powerpoint/2010/main" val="2046502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Texas Public Works Association </a:t>
            </a:r>
            <a:br>
              <a:rPr lang="en-US" dirty="0" smtClean="0"/>
            </a:br>
            <a:r>
              <a:rPr lang="en-US" dirty="0" smtClean="0"/>
              <a:t>(TPWA) Update</a:t>
            </a:r>
            <a:endParaRPr lang="en-US"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pic>
        <p:nvPicPr>
          <p:cNvPr id="3074" name="Picture 2" descr="Image result for TP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825" y="2500120"/>
            <a:ext cx="7142847" cy="238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057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329528" y="2066337"/>
            <a:ext cx="3810000" cy="1543050"/>
          </a:xfrm>
          <a:prstGeom prst="rect">
            <a:avLst/>
          </a:prstGeom>
        </p:spPr>
      </p:pic>
      <p:pic>
        <p:nvPicPr>
          <p:cNvPr id="4" name="Picture 3"/>
          <p:cNvPicPr>
            <a:picLocks noChangeAspect="1"/>
          </p:cNvPicPr>
          <p:nvPr/>
        </p:nvPicPr>
        <p:blipFill>
          <a:blip r:embed="rId4"/>
          <a:stretch>
            <a:fillRect/>
          </a:stretch>
        </p:blipFill>
        <p:spPr>
          <a:xfrm>
            <a:off x="10104899" y="5480003"/>
            <a:ext cx="1801351" cy="742629"/>
          </a:xfrm>
          <a:prstGeom prst="rect">
            <a:avLst/>
          </a:prstGeom>
        </p:spPr>
      </p:pic>
      <p:sp>
        <p:nvSpPr>
          <p:cNvPr id="7" name="Title 2"/>
          <p:cNvSpPr txBox="1">
            <a:spLocks/>
          </p:cNvSpPr>
          <p:nvPr/>
        </p:nvSpPr>
        <p:spPr>
          <a:xfrm>
            <a:off x="2119731" y="812135"/>
            <a:ext cx="8229600" cy="846438"/>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t>Public Works Institute of Texas (PWITX)</a:t>
            </a:r>
          </a:p>
        </p:txBody>
      </p:sp>
      <p:sp>
        <p:nvSpPr>
          <p:cNvPr id="9" name="Rectangle 8"/>
          <p:cNvSpPr/>
          <p:nvPr/>
        </p:nvSpPr>
        <p:spPr>
          <a:xfrm>
            <a:off x="5039330" y="5630481"/>
            <a:ext cx="2390398" cy="369332"/>
          </a:xfrm>
          <a:prstGeom prst="rect">
            <a:avLst/>
          </a:prstGeom>
        </p:spPr>
        <p:txBody>
          <a:bodyPr wrap="none">
            <a:spAutoFit/>
          </a:bodyPr>
          <a:lstStyle/>
          <a:p>
            <a:r>
              <a:rPr lang="en-US" dirty="0">
                <a:hlinkClick r:id="rId5"/>
              </a:rPr>
              <a:t>http://www.pwitx.org/</a:t>
            </a:r>
            <a:r>
              <a:rPr lang="en-US" dirty="0"/>
              <a:t> </a:t>
            </a:r>
          </a:p>
        </p:txBody>
      </p:sp>
      <p:sp>
        <p:nvSpPr>
          <p:cNvPr id="11" name="TextBox 10"/>
          <p:cNvSpPr txBox="1"/>
          <p:nvPr/>
        </p:nvSpPr>
        <p:spPr>
          <a:xfrm>
            <a:off x="1236562" y="3759865"/>
            <a:ext cx="9995933" cy="1569660"/>
          </a:xfrm>
          <a:prstGeom prst="rect">
            <a:avLst/>
          </a:prstGeom>
          <a:noFill/>
        </p:spPr>
        <p:txBody>
          <a:bodyPr wrap="square" rtlCol="0">
            <a:spAutoFit/>
          </a:bodyPr>
          <a:lstStyle/>
          <a:p>
            <a:r>
              <a:rPr lang="en-US" sz="2400" dirty="0"/>
              <a:t>The Public Works Institute of Texas (PWITX) continues an award winning tradition of providing members of the Texas Chapter of the American Public Works Association (APWA) with the highest quality in educational and professional development opportunities.</a:t>
            </a:r>
          </a:p>
        </p:txBody>
      </p:sp>
    </p:spTree>
    <p:extLst>
      <p:ext uri="{BB962C8B-B14F-4D97-AF65-F5344CB8AC3E}">
        <p14:creationId xmlns:p14="http://schemas.microsoft.com/office/powerpoint/2010/main" val="2252429851"/>
      </p:ext>
    </p:extLst>
  </p:cSld>
  <p:clrMapOvr>
    <a:masterClrMapping/>
  </p:clrMapOvr>
  <mc:AlternateContent xmlns:mc="http://schemas.openxmlformats.org/markup-compatibility/2006" xmlns:p14="http://schemas.microsoft.com/office/powerpoint/2010/main">
    <mc:Choice Requires="p14">
      <p:transition p14:dur="0" advTm="30000"/>
    </mc:Choice>
    <mc:Fallback xmlns="">
      <p:transition advTm="3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DAFDB89-5508-4E08-985A-C70ED89987CD}"/>
              </a:ext>
            </a:extLst>
          </p:cNvPr>
          <p:cNvPicPr>
            <a:picLocks noChangeAspect="1"/>
          </p:cNvPicPr>
          <p:nvPr/>
        </p:nvPicPr>
        <p:blipFill>
          <a:blip r:embed="rId3"/>
          <a:stretch>
            <a:fillRect/>
          </a:stretch>
        </p:blipFill>
        <p:spPr>
          <a:xfrm>
            <a:off x="685800" y="0"/>
            <a:ext cx="5223194" cy="6858000"/>
          </a:xfrm>
          <a:prstGeom prst="rect">
            <a:avLst/>
          </a:prstGeom>
        </p:spPr>
      </p:pic>
      <p:pic>
        <p:nvPicPr>
          <p:cNvPr id="3" name="Picture 2">
            <a:extLst>
              <a:ext uri="{FF2B5EF4-FFF2-40B4-BE49-F238E27FC236}">
                <a16:creationId xmlns:a16="http://schemas.microsoft.com/office/drawing/2014/main" xmlns="" id="{3ABC02CC-7D83-4FA4-B0CA-5021B3510C88}"/>
              </a:ext>
            </a:extLst>
          </p:cNvPr>
          <p:cNvPicPr>
            <a:picLocks noChangeAspect="1"/>
          </p:cNvPicPr>
          <p:nvPr/>
        </p:nvPicPr>
        <p:blipFill>
          <a:blip r:embed="rId4"/>
          <a:stretch>
            <a:fillRect/>
          </a:stretch>
        </p:blipFill>
        <p:spPr>
          <a:xfrm>
            <a:off x="6432869" y="0"/>
            <a:ext cx="5116761" cy="6858000"/>
          </a:xfrm>
          <a:prstGeom prst="rect">
            <a:avLst/>
          </a:prstGeom>
        </p:spPr>
      </p:pic>
    </p:spTree>
    <p:extLst>
      <p:ext uri="{BB962C8B-B14F-4D97-AF65-F5344CB8AC3E}">
        <p14:creationId xmlns:p14="http://schemas.microsoft.com/office/powerpoint/2010/main" val="3236189225"/>
      </p:ext>
    </p:extLst>
  </p:cSld>
  <p:clrMapOvr>
    <a:masterClrMapping/>
  </p:clrMapOvr>
  <mc:AlternateContent xmlns:mc="http://schemas.openxmlformats.org/markup-compatibility/2006" xmlns:p14="http://schemas.microsoft.com/office/powerpoint/2010/main">
    <mc:Choice Requires="p14">
      <p:transition p14:dur="0" advTm="30000"/>
    </mc:Choice>
    <mc:Fallback xmlns="">
      <p:transition advTm="3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7600" y="1550662"/>
            <a:ext cx="9144000" cy="2716539"/>
          </a:xfrm>
          <a:prstGeom prst="rect">
            <a:avLst/>
          </a:prstGeom>
          <a:blipFill dpi="0" rotWithShape="1">
            <a:blip r:embed="rId2">
              <a:alphaModFix amt="3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00" y="1295411"/>
            <a:ext cx="9144000" cy="251651"/>
          </a:xfrm>
          <a:prstGeom prst="rect">
            <a:avLst/>
          </a:prstGeom>
          <a:gradFill flip="none" rotWithShape="1">
            <a:gsLst>
              <a:gs pos="0">
                <a:srgbClr val="2C467B"/>
              </a:gs>
              <a:gs pos="50000">
                <a:schemeClr val="bg1">
                  <a:lumMod val="8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en-US"/>
          </a:p>
        </p:txBody>
      </p:sp>
      <p:sp>
        <p:nvSpPr>
          <p:cNvPr id="2" name="Title 1"/>
          <p:cNvSpPr>
            <a:spLocks noGrp="1"/>
          </p:cNvSpPr>
          <p:nvPr>
            <p:ph type="title" idx="4294967295"/>
          </p:nvPr>
        </p:nvSpPr>
        <p:spPr>
          <a:xfrm>
            <a:off x="7239000" y="160338"/>
            <a:ext cx="4953000" cy="639762"/>
          </a:xfrm>
        </p:spPr>
        <p:txBody>
          <a:bodyPr anchor="t" anchorCtr="0">
            <a:noAutofit/>
          </a:bodyPr>
          <a:lstStyle/>
          <a:p>
            <a:pPr>
              <a:spcBef>
                <a:spcPts val="1800"/>
              </a:spcBef>
              <a:spcAft>
                <a:spcPts val="1200"/>
              </a:spcAft>
            </a:pPr>
            <a:r>
              <a:rPr lang="en-US" sz="3600" b="1" dirty="0">
                <a:latin typeface="Mongolian Baiti" panose="03000500000000000000" pitchFamily="66" charset="0"/>
                <a:cs typeface="Mongolian Baiti" panose="03000500000000000000" pitchFamily="66" charset="0"/>
              </a:rPr>
              <a:t>2018 One Day Seminar</a:t>
            </a:r>
            <a:endParaRPr lang="en-US" sz="2800" b="1"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4294967295"/>
          </p:nvPr>
        </p:nvSpPr>
        <p:spPr>
          <a:xfrm>
            <a:off x="2000250" y="1631119"/>
            <a:ext cx="8191500" cy="2719388"/>
          </a:xfrm>
        </p:spPr>
        <p:txBody>
          <a:bodyPr>
            <a:normAutofit fontScale="85000" lnSpcReduction="10000"/>
          </a:bodyPr>
          <a:lstStyle/>
          <a:p>
            <a:pPr marL="0" indent="0">
              <a:spcBef>
                <a:spcPts val="0"/>
              </a:spcBef>
              <a:spcAft>
                <a:spcPts val="1800"/>
              </a:spcAft>
              <a:buNone/>
              <a:tabLst>
                <a:tab pos="1374562" algn="r"/>
                <a:tab pos="1544399" algn="l"/>
              </a:tabLst>
            </a:pPr>
            <a:r>
              <a:rPr lang="en-US" dirty="0"/>
              <a:t>	</a:t>
            </a:r>
            <a:r>
              <a:rPr lang="en-US" sz="2900" b="1" dirty="0">
                <a:solidFill>
                  <a:srgbClr val="284877"/>
                </a:solidFill>
                <a:latin typeface="Mongolian Baiti" panose="03000500000000000000" pitchFamily="66" charset="0"/>
                <a:cs typeface="Mongolian Baiti" panose="03000500000000000000" pitchFamily="66" charset="0"/>
              </a:rPr>
              <a:t>When:</a:t>
            </a:r>
            <a:r>
              <a:rPr lang="en-US" dirty="0">
                <a:solidFill>
                  <a:srgbClr val="284877"/>
                </a:solidFill>
              </a:rPr>
              <a:t>	</a:t>
            </a:r>
            <a:r>
              <a:rPr lang="en-US" sz="3100" b="1" dirty="0">
                <a:solidFill>
                  <a:srgbClr val="284877"/>
                </a:solidFill>
                <a:latin typeface="Mongolian Baiti" panose="03000500000000000000" pitchFamily="66" charset="0"/>
                <a:cs typeface="Mongolian Baiti" panose="03000500000000000000" pitchFamily="66" charset="0"/>
              </a:rPr>
              <a:t>Thursday, November 15th, 2018— 8 am - 4 pm</a:t>
            </a:r>
          </a:p>
          <a:p>
            <a:pPr marL="0" indent="0">
              <a:spcBef>
                <a:spcPts val="0"/>
              </a:spcBef>
              <a:spcAft>
                <a:spcPts val="1800"/>
              </a:spcAft>
              <a:buNone/>
              <a:tabLst>
                <a:tab pos="1374562" algn="r"/>
                <a:tab pos="1544399" algn="l"/>
              </a:tabLst>
            </a:pPr>
            <a:r>
              <a:rPr lang="en-US" dirty="0">
                <a:solidFill>
                  <a:srgbClr val="284877"/>
                </a:solidFill>
              </a:rPr>
              <a:t>	</a:t>
            </a:r>
            <a:r>
              <a:rPr lang="en-US" sz="2900" b="1" dirty="0">
                <a:solidFill>
                  <a:srgbClr val="284877"/>
                </a:solidFill>
                <a:latin typeface="Mongolian Baiti" panose="03000500000000000000" pitchFamily="66" charset="0"/>
                <a:cs typeface="Mongolian Baiti" panose="03000500000000000000" pitchFamily="66" charset="0"/>
              </a:rPr>
              <a:t>Where:</a:t>
            </a:r>
            <a:r>
              <a:rPr lang="en-US" dirty="0">
                <a:solidFill>
                  <a:srgbClr val="284877"/>
                </a:solidFill>
              </a:rPr>
              <a:t>	</a:t>
            </a:r>
            <a:r>
              <a:rPr lang="en-US" b="1" dirty="0">
                <a:solidFill>
                  <a:srgbClr val="284877"/>
                </a:solidFill>
                <a:latin typeface="Mongolian Baiti" panose="03000500000000000000" pitchFamily="66" charset="0"/>
                <a:cs typeface="Mongolian Baiti" panose="03000500000000000000" pitchFamily="66" charset="0"/>
              </a:rPr>
              <a:t>Richardson Civic Center/City Hall</a:t>
            </a:r>
          </a:p>
          <a:p>
            <a:pPr marL="0" indent="0">
              <a:spcBef>
                <a:spcPts val="0"/>
              </a:spcBef>
              <a:buNone/>
              <a:tabLst>
                <a:tab pos="1374562" algn="r"/>
                <a:tab pos="1544399" algn="l"/>
              </a:tabLst>
            </a:pPr>
            <a:r>
              <a:rPr lang="en-US" dirty="0">
                <a:solidFill>
                  <a:srgbClr val="284877"/>
                </a:solidFill>
              </a:rPr>
              <a:t>	</a:t>
            </a:r>
            <a:r>
              <a:rPr lang="en-US" sz="2900" b="1" dirty="0">
                <a:solidFill>
                  <a:srgbClr val="284877"/>
                </a:solidFill>
                <a:latin typeface="Mongolian Baiti" panose="03000500000000000000" pitchFamily="66" charset="0"/>
                <a:cs typeface="Mongolian Baiti" panose="03000500000000000000" pitchFamily="66" charset="0"/>
              </a:rPr>
              <a:t>Cost:</a:t>
            </a:r>
            <a:r>
              <a:rPr lang="en-US" dirty="0">
                <a:solidFill>
                  <a:srgbClr val="284877"/>
                </a:solidFill>
              </a:rPr>
              <a:t>	</a:t>
            </a:r>
            <a:r>
              <a:rPr lang="en-US" b="1" dirty="0">
                <a:solidFill>
                  <a:srgbClr val="284877"/>
                </a:solidFill>
                <a:latin typeface="Mongolian Baiti" panose="03000500000000000000" pitchFamily="66" charset="0"/>
                <a:cs typeface="Mongolian Baiti" panose="03000500000000000000" pitchFamily="66" charset="0"/>
              </a:rPr>
              <a:t>$30 online registration</a:t>
            </a:r>
          </a:p>
          <a:p>
            <a:pPr marL="0" indent="0">
              <a:spcBef>
                <a:spcPts val="0"/>
              </a:spcBef>
              <a:buNone/>
              <a:tabLst>
                <a:tab pos="1374562" algn="r"/>
                <a:tab pos="1544399" algn="l"/>
              </a:tabLst>
            </a:pPr>
            <a:r>
              <a:rPr lang="en-US" b="1" dirty="0">
                <a:solidFill>
                  <a:srgbClr val="284877"/>
                </a:solidFill>
                <a:latin typeface="Mongolian Baiti" panose="03000500000000000000" pitchFamily="66" charset="0"/>
                <a:cs typeface="Mongolian Baiti" panose="03000500000000000000" pitchFamily="66" charset="0"/>
              </a:rPr>
              <a:t>		$35 onsite registration</a:t>
            </a:r>
          </a:p>
          <a:p>
            <a:pPr marL="0" indent="0">
              <a:spcBef>
                <a:spcPts val="0"/>
              </a:spcBef>
              <a:spcAft>
                <a:spcPts val="600"/>
              </a:spcAft>
              <a:buNone/>
              <a:tabLst>
                <a:tab pos="1374562" algn="r"/>
                <a:tab pos="1544399" algn="l"/>
              </a:tabLst>
            </a:pPr>
            <a:r>
              <a:rPr lang="en-US" b="1" dirty="0">
                <a:solidFill>
                  <a:srgbClr val="284877"/>
                </a:solidFill>
                <a:latin typeface="Mongolian Baiti" panose="03000500000000000000" pitchFamily="66" charset="0"/>
                <a:cs typeface="Mongolian Baiti" panose="03000500000000000000" pitchFamily="66" charset="0"/>
              </a:rPr>
              <a:t>			– includes refreshments &amp; lunch</a:t>
            </a:r>
          </a:p>
          <a:p>
            <a:pPr marL="0" indent="0">
              <a:spcBef>
                <a:spcPts val="0"/>
              </a:spcBef>
              <a:spcAft>
                <a:spcPts val="1200"/>
              </a:spcAft>
              <a:buNone/>
              <a:tabLst>
                <a:tab pos="1374562" algn="r"/>
                <a:tab pos="1544399" algn="l"/>
              </a:tabLst>
            </a:pPr>
            <a:r>
              <a:rPr lang="en-US" dirty="0">
                <a:solidFill>
                  <a:srgbClr val="284877"/>
                </a:solidFill>
                <a:latin typeface="Perpetua" panose="02020502060401020303" pitchFamily="18" charset="0"/>
              </a:rPr>
              <a:t>	</a:t>
            </a:r>
            <a:r>
              <a:rPr lang="en-US" dirty="0">
                <a:solidFill>
                  <a:srgbClr val="284877"/>
                </a:solidFill>
                <a:latin typeface="Mongolian Baiti" panose="03000500000000000000" pitchFamily="66" charset="0"/>
                <a:cs typeface="Mongolian Baiti" panose="03000500000000000000" pitchFamily="66" charset="0"/>
              </a:rPr>
              <a:t>	</a:t>
            </a:r>
            <a:r>
              <a:rPr lang="en-US" dirty="0">
                <a:solidFill>
                  <a:srgbClr val="284877"/>
                </a:solidFill>
                <a:latin typeface="Mongolian Baiti" panose="03000500000000000000" pitchFamily="66" charset="0"/>
                <a:cs typeface="Mongolian Baiti" panose="03000500000000000000" pitchFamily="66" charset="0"/>
                <a:hlinkClick r:id="rId3"/>
              </a:rPr>
              <a:t>http://www.nctx-tpwa.org/index.html</a:t>
            </a:r>
            <a:r>
              <a:rPr lang="en-US" dirty="0">
                <a:solidFill>
                  <a:srgbClr val="284877"/>
                </a:solidFill>
                <a:latin typeface="Mongolian Baiti" panose="03000500000000000000" pitchFamily="66" charset="0"/>
                <a:cs typeface="Mongolian Baiti" panose="03000500000000000000" pitchFamily="66" charset="0"/>
              </a:rPr>
              <a:t> </a:t>
            </a:r>
          </a:p>
          <a:p>
            <a:pPr marL="0" indent="0">
              <a:spcBef>
                <a:spcPts val="0"/>
              </a:spcBef>
              <a:spcAft>
                <a:spcPts val="1800"/>
              </a:spcAft>
              <a:buNone/>
              <a:tabLst>
                <a:tab pos="1374562" algn="r"/>
                <a:tab pos="1544399" algn="l"/>
              </a:tabLst>
            </a:pPr>
            <a:r>
              <a:rPr lang="en-US" dirty="0">
                <a:solidFill>
                  <a:srgbClr val="284877"/>
                </a:solidFill>
              </a:rPr>
              <a:t>	</a:t>
            </a:r>
            <a:r>
              <a:rPr lang="en-US" sz="2900" b="1" dirty="0">
                <a:solidFill>
                  <a:srgbClr val="284877"/>
                </a:solidFill>
                <a:latin typeface="Mongolian Baiti" panose="03000500000000000000" pitchFamily="66" charset="0"/>
                <a:cs typeface="Mongolian Baiti" panose="03000500000000000000" pitchFamily="66" charset="0"/>
              </a:rPr>
              <a:t>PDH</a:t>
            </a:r>
            <a:r>
              <a:rPr lang="en-US" dirty="0">
                <a:solidFill>
                  <a:srgbClr val="284877"/>
                </a:solidFill>
              </a:rPr>
              <a:t>	</a:t>
            </a:r>
            <a:r>
              <a:rPr lang="en-US" b="1" dirty="0">
                <a:solidFill>
                  <a:srgbClr val="284877"/>
                </a:solidFill>
                <a:latin typeface="Mongolian Baiti" panose="03000500000000000000" pitchFamily="66" charset="0"/>
                <a:cs typeface="Mongolian Baiti" panose="03000500000000000000" pitchFamily="66" charset="0"/>
              </a:rPr>
              <a:t>Up to 5 hours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480" y="265202"/>
            <a:ext cx="2915440" cy="971813"/>
          </a:xfrm>
          <a:prstGeom prst="rect">
            <a:avLst/>
          </a:prstGeom>
        </p:spPr>
      </p:pic>
      <p:cxnSp>
        <p:nvCxnSpPr>
          <p:cNvPr id="7" name="Straight Connector 6"/>
          <p:cNvCxnSpPr/>
          <p:nvPr/>
        </p:nvCxnSpPr>
        <p:spPr>
          <a:xfrm>
            <a:off x="1524000" y="1547051"/>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4724400" y="768810"/>
            <a:ext cx="4953000" cy="480251"/>
          </a:xfrm>
          <a:prstGeom prst="rect">
            <a:avLst/>
          </a:prstGeom>
        </p:spPr>
        <p:txBody>
          <a:bodyPr vert="horz" lIns="91426" tIns="45712" rIns="91426" bIns="45712"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800"/>
              </a:spcBef>
              <a:spcAft>
                <a:spcPts val="1200"/>
              </a:spcAft>
            </a:pPr>
            <a:r>
              <a:rPr lang="en-US" sz="3200" b="1" dirty="0">
                <a:solidFill>
                  <a:srgbClr val="BF002A"/>
                </a:solidFill>
                <a:latin typeface="Mongolian Baiti" panose="03000500000000000000" pitchFamily="66" charset="0"/>
                <a:cs typeface="Mongolian Baiti" panose="03000500000000000000" pitchFamily="66" charset="0"/>
              </a:rPr>
              <a:t>Imagining Tomorrow</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5882" y="5822722"/>
            <a:ext cx="1957653" cy="766221"/>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9114" t="16919" r="13697" b="16451"/>
          <a:stretch/>
        </p:blipFill>
        <p:spPr>
          <a:xfrm>
            <a:off x="5334471" y="5854246"/>
            <a:ext cx="1156206" cy="703175"/>
          </a:xfrm>
          <a:prstGeom prst="rect">
            <a:avLst/>
          </a:prstGeom>
        </p:spPr>
      </p:pic>
      <p:pic>
        <p:nvPicPr>
          <p:cNvPr id="11" name="Picture 2" descr="I:\proj\01999901\kbarron\TPWA ONE DAY SEMINAR\lime_logo3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8075" y="4887554"/>
            <a:ext cx="3038167" cy="7372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I:\proj\01999901\kbarron\TPWA ONE DAY SEMINAR\ADS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074" y="4946368"/>
            <a:ext cx="2007268" cy="619635"/>
          </a:xfrm>
          <a:prstGeom prst="rect">
            <a:avLst/>
          </a:prstGeom>
          <a:solidFill>
            <a:schemeClr val="tx1"/>
          </a:solidFill>
        </p:spPr>
      </p:pic>
      <p:sp>
        <p:nvSpPr>
          <p:cNvPr id="16" name="Title 1"/>
          <p:cNvSpPr txBox="1">
            <a:spLocks/>
          </p:cNvSpPr>
          <p:nvPr/>
        </p:nvSpPr>
        <p:spPr>
          <a:xfrm>
            <a:off x="-393926" y="4330998"/>
            <a:ext cx="9144000" cy="543005"/>
          </a:xfrm>
          <a:prstGeom prst="rect">
            <a:avLst/>
          </a:prstGeom>
        </p:spPr>
        <p:txBody>
          <a:bodyPr vert="horz" lIns="91426" tIns="45712" rIns="91426" bIns="45712"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latin typeface="Futura Md BT" panose="020B0602020204020303" pitchFamily="34" charset="0"/>
              </a:rPr>
              <a:t>Thanks to our 2017 Sponsors</a:t>
            </a:r>
          </a:p>
        </p:txBody>
      </p:sp>
      <p:cxnSp>
        <p:nvCxnSpPr>
          <p:cNvPr id="17" name="Straight Connector 16"/>
          <p:cNvCxnSpPr/>
          <p:nvPr/>
        </p:nvCxnSpPr>
        <p:spPr>
          <a:xfrm>
            <a:off x="1529400" y="429563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860ED041-BF4E-4157-ADA6-B2F52862E3C2}"/>
              </a:ext>
            </a:extLst>
          </p:cNvPr>
          <p:cNvSpPr txBox="1"/>
          <p:nvPr/>
        </p:nvSpPr>
        <p:spPr>
          <a:xfrm>
            <a:off x="8199120" y="5343747"/>
            <a:ext cx="3497580" cy="1246479"/>
          </a:xfrm>
          <a:prstGeom prst="rect">
            <a:avLst/>
          </a:prstGeom>
          <a:solidFill>
            <a:srgbClr val="2C467B"/>
          </a:solidFill>
        </p:spPr>
        <p:txBody>
          <a:bodyPr wrap="square" lIns="91426" tIns="45712" rIns="91426" bIns="45712" rtlCol="0">
            <a:spAutoFit/>
          </a:bodyPr>
          <a:lstStyle/>
          <a:p>
            <a:pPr algn="just">
              <a:lnSpc>
                <a:spcPts val="1800"/>
              </a:lnSpc>
              <a:spcAft>
                <a:spcPts val="600"/>
              </a:spcAft>
            </a:pPr>
            <a:r>
              <a:rPr lang="en-US" b="1" dirty="0">
                <a:solidFill>
                  <a:schemeClr val="bg1"/>
                </a:solidFill>
                <a:latin typeface="Mongolian Baiti" panose="03000500000000000000" pitchFamily="66" charset="0"/>
                <a:cs typeface="Mongolian Baiti" panose="03000500000000000000" pitchFamily="66" charset="0"/>
              </a:rPr>
              <a:t>Kathleen Jackson </a:t>
            </a:r>
            <a:r>
              <a:rPr lang="en-US" dirty="0">
                <a:solidFill>
                  <a:schemeClr val="bg1"/>
                </a:solidFill>
                <a:latin typeface="Mongolian Baiti" panose="03000500000000000000" pitchFamily="66" charset="0"/>
                <a:cs typeface="Mongolian Baiti" panose="03000500000000000000" pitchFamily="66" charset="0"/>
              </a:rPr>
              <a:t>was appointed to the Texas Water Development Board by Gov. Rick Perry in 2014, and reappointed by Gov. Greg Abbot in 2017.</a:t>
            </a:r>
          </a:p>
        </p:txBody>
      </p:sp>
      <p:sp>
        <p:nvSpPr>
          <p:cNvPr id="19" name="Title 1">
            <a:extLst>
              <a:ext uri="{FF2B5EF4-FFF2-40B4-BE49-F238E27FC236}">
                <a16:creationId xmlns:a16="http://schemas.microsoft.com/office/drawing/2014/main" xmlns="" id="{D6351DC1-74F6-4E65-BCB6-A7F20502AC9A}"/>
              </a:ext>
            </a:extLst>
          </p:cNvPr>
          <p:cNvSpPr txBox="1">
            <a:spLocks/>
          </p:cNvSpPr>
          <p:nvPr/>
        </p:nvSpPr>
        <p:spPr>
          <a:xfrm>
            <a:off x="8190305" y="4423385"/>
            <a:ext cx="1879600" cy="555803"/>
          </a:xfrm>
          <a:prstGeom prst="rect">
            <a:avLst/>
          </a:prstGeom>
        </p:spPr>
        <p:txBody>
          <a:bodyPr vert="horz" lIns="91430" tIns="45714" rIns="91430" bIns="45714"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Futura Md BT" panose="020B0602020204020303" pitchFamily="34" charset="0"/>
              </a:rPr>
              <a:t>KEY NOTE SPEAKER</a:t>
            </a:r>
          </a:p>
        </p:txBody>
      </p:sp>
      <p:pic>
        <p:nvPicPr>
          <p:cNvPr id="20" name="Picture 2" descr="I:\proj\01999901\kbarron\TPWA ONE DAY SEMINAR\Kathleen small jpg.jpg">
            <a:extLst>
              <a:ext uri="{FF2B5EF4-FFF2-40B4-BE49-F238E27FC236}">
                <a16:creationId xmlns:a16="http://schemas.microsoft.com/office/drawing/2014/main" xmlns="" id="{63CEA40B-BCF8-4EF8-9DFF-C1C94E1DD21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24204"/>
          <a:stretch/>
        </p:blipFill>
        <p:spPr bwMode="auto">
          <a:xfrm>
            <a:off x="10325100" y="3783339"/>
            <a:ext cx="1339596" cy="152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504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235" y="275381"/>
            <a:ext cx="10353529" cy="1450757"/>
          </a:xfrm>
        </p:spPr>
        <p:txBody>
          <a:bodyPr>
            <a:normAutofit/>
          </a:bodyPr>
          <a:lstStyle/>
          <a:p>
            <a:pPr algn="ctr"/>
            <a:r>
              <a:rPr lang="en-US" sz="3900" dirty="0" smtClean="0"/>
              <a:t>9./10. Future </a:t>
            </a:r>
            <a:r>
              <a:rPr lang="en-US" sz="3900" dirty="0" smtClean="0"/>
              <a:t>Agenda Items </a:t>
            </a:r>
            <a:r>
              <a:rPr lang="en-US" sz="3900" dirty="0" smtClean="0"/>
              <a:t>&amp; Roundtable </a:t>
            </a:r>
            <a:r>
              <a:rPr lang="en-US" sz="3900" dirty="0" smtClean="0"/>
              <a:t>Discussion</a:t>
            </a:r>
            <a:endParaRPr lang="en-US" sz="3900"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pic>
        <p:nvPicPr>
          <p:cNvPr id="5" name="Picture 4"/>
          <p:cNvPicPr>
            <a:picLocks noChangeAspect="1"/>
          </p:cNvPicPr>
          <p:nvPr/>
        </p:nvPicPr>
        <p:blipFill>
          <a:blip r:embed="rId2"/>
          <a:stretch>
            <a:fillRect/>
          </a:stretch>
        </p:blipFill>
        <p:spPr>
          <a:xfrm>
            <a:off x="4193883" y="3054063"/>
            <a:ext cx="3804234" cy="749873"/>
          </a:xfrm>
          <a:prstGeom prst="rect">
            <a:avLst/>
          </a:prstGeom>
        </p:spPr>
      </p:pic>
    </p:spTree>
    <p:extLst>
      <p:ext uri="{BB962C8B-B14F-4D97-AF65-F5344CB8AC3E}">
        <p14:creationId xmlns:p14="http://schemas.microsoft.com/office/powerpoint/2010/main" val="1533300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22794" y="1989686"/>
            <a:ext cx="3632886" cy="4077730"/>
          </a:xfrm>
          <a:prstGeom prst="rect">
            <a:avLst/>
          </a:prstGeom>
          <a:solidFill>
            <a:srgbClr val="BDDD7D"/>
          </a:solidFill>
          <a:ln>
            <a:solidFill>
              <a:srgbClr val="BDD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Save the Date!</a:t>
            </a:r>
            <a:endParaRPr lang="en-US" dirty="0"/>
          </a:p>
        </p:txBody>
      </p:sp>
      <p:sp>
        <p:nvSpPr>
          <p:cNvPr id="3" name="Content Placeholder 2"/>
          <p:cNvSpPr>
            <a:spLocks noGrp="1"/>
          </p:cNvSpPr>
          <p:nvPr>
            <p:ph idx="1"/>
          </p:nvPr>
        </p:nvSpPr>
        <p:spPr>
          <a:xfrm>
            <a:off x="1210962" y="1923783"/>
            <a:ext cx="6311832" cy="4349578"/>
          </a:xfrm>
        </p:spPr>
        <p:txBody>
          <a:bodyPr>
            <a:normAutofit/>
          </a:bodyPr>
          <a:lstStyle/>
          <a:p>
            <a:pPr marL="0" indent="0">
              <a:buNone/>
            </a:pPr>
            <a:r>
              <a:rPr lang="en-US" sz="2400" b="1" u="sng" dirty="0" smtClean="0"/>
              <a:t>Upcoming trainings and events in the region:</a:t>
            </a:r>
          </a:p>
          <a:p>
            <a:pPr>
              <a:buFont typeface="Arial" panose="020B0604020202020204" pitchFamily="34" charset="0"/>
              <a:buChar char="•"/>
            </a:pPr>
            <a:r>
              <a:rPr lang="en-US" i="1" dirty="0" smtClean="0"/>
              <a:t> </a:t>
            </a:r>
            <a:r>
              <a:rPr lang="en-US" i="1" dirty="0"/>
              <a:t>TFMA 2018 Fall Technical Summit </a:t>
            </a:r>
            <a:r>
              <a:rPr lang="en-US" dirty="0"/>
              <a:t>– </a:t>
            </a:r>
            <a:r>
              <a:rPr lang="en-US" b="1" dirty="0" smtClean="0"/>
              <a:t>Aug. </a:t>
            </a:r>
            <a:r>
              <a:rPr lang="en-US" b="1" dirty="0"/>
              <a:t>28</a:t>
            </a:r>
            <a:r>
              <a:rPr lang="en-US" dirty="0"/>
              <a:t>, San </a:t>
            </a:r>
            <a:r>
              <a:rPr lang="en-US" dirty="0" smtClean="0"/>
              <a:t>Antonio</a:t>
            </a:r>
            <a:endParaRPr lang="en-US" dirty="0"/>
          </a:p>
          <a:p>
            <a:pPr>
              <a:buFont typeface="Arial" panose="020B0604020202020204" pitchFamily="34" charset="0"/>
              <a:buChar char="•"/>
            </a:pPr>
            <a:r>
              <a:rPr lang="en-US" i="1" dirty="0" smtClean="0"/>
              <a:t> TFMA </a:t>
            </a:r>
            <a:r>
              <a:rPr lang="en-US" i="1" dirty="0"/>
              <a:t>G273: Managing Floodplain Development Through </a:t>
            </a:r>
            <a:r>
              <a:rPr lang="en-US" i="1" dirty="0" smtClean="0"/>
              <a:t/>
            </a:r>
            <a:br>
              <a:rPr lang="en-US" i="1" dirty="0" smtClean="0"/>
            </a:br>
            <a:r>
              <a:rPr lang="en-US" i="1" dirty="0" smtClean="0"/>
              <a:t>the </a:t>
            </a:r>
            <a:r>
              <a:rPr lang="en-US" i="1" dirty="0"/>
              <a:t>National Flood Insurance Program (NFIP), 4-Day </a:t>
            </a:r>
            <a:r>
              <a:rPr lang="en-US" i="1" dirty="0" smtClean="0"/>
              <a:t/>
            </a:r>
            <a:br>
              <a:rPr lang="en-US" i="1" dirty="0" smtClean="0"/>
            </a:br>
            <a:r>
              <a:rPr lang="en-US" i="1" dirty="0" smtClean="0"/>
              <a:t>Course </a:t>
            </a:r>
            <a:r>
              <a:rPr lang="en-US" i="1" dirty="0"/>
              <a:t>and CFM Exam </a:t>
            </a:r>
            <a:r>
              <a:rPr lang="en-US" dirty="0" smtClean="0"/>
              <a:t>– </a:t>
            </a:r>
            <a:r>
              <a:rPr lang="en-US" b="1" dirty="0" smtClean="0"/>
              <a:t>Sept. </a:t>
            </a:r>
            <a:r>
              <a:rPr lang="en-US" b="1" dirty="0"/>
              <a:t>10 - 13</a:t>
            </a:r>
            <a:r>
              <a:rPr lang="en-US" dirty="0"/>
              <a:t>, Leon </a:t>
            </a:r>
            <a:r>
              <a:rPr lang="en-US" dirty="0" smtClean="0"/>
              <a:t>Valley, TX</a:t>
            </a:r>
            <a:endParaRPr lang="en-US" dirty="0"/>
          </a:p>
          <a:p>
            <a:pPr>
              <a:buFont typeface="Arial" panose="020B0604020202020204" pitchFamily="34" charset="0"/>
              <a:buChar char="•"/>
            </a:pPr>
            <a:r>
              <a:rPr lang="en-US" i="1" dirty="0" smtClean="0">
                <a:cs typeface="Mongolian Baiti" panose="03000500000000000000" pitchFamily="66" charset="0"/>
              </a:rPr>
              <a:t> Talking </a:t>
            </a:r>
            <a:r>
              <a:rPr lang="en-US" i="1" dirty="0">
                <a:cs typeface="Mongolian Baiti" panose="03000500000000000000" pitchFamily="66" charset="0"/>
              </a:rPr>
              <a:t>Top Tech: Geographic Information System (GIS)/Mapping </a:t>
            </a:r>
            <a:r>
              <a:rPr lang="en-US" dirty="0">
                <a:cs typeface="Mongolian Baiti" panose="03000500000000000000" pitchFamily="66" charset="0"/>
              </a:rPr>
              <a:t>– </a:t>
            </a:r>
            <a:r>
              <a:rPr lang="en-US" b="1" dirty="0" smtClean="0">
                <a:cs typeface="Mongolian Baiti" panose="03000500000000000000" pitchFamily="66" charset="0"/>
              </a:rPr>
              <a:t>Sept. </a:t>
            </a:r>
            <a:r>
              <a:rPr lang="en-US" b="1" dirty="0">
                <a:cs typeface="Mongolian Baiti" panose="03000500000000000000" pitchFamily="66" charset="0"/>
              </a:rPr>
              <a:t>13</a:t>
            </a:r>
            <a:r>
              <a:rPr lang="en-US" dirty="0">
                <a:cs typeface="Mongolian Baiti" panose="03000500000000000000" pitchFamily="66" charset="0"/>
              </a:rPr>
              <a:t>, APWA Webinar</a:t>
            </a:r>
          </a:p>
          <a:p>
            <a:pPr>
              <a:buFont typeface="Arial" panose="020B0604020202020204" pitchFamily="34" charset="0"/>
              <a:buChar char="•"/>
            </a:pPr>
            <a:r>
              <a:rPr lang="en-US" i="1" dirty="0" smtClean="0">
                <a:cs typeface="Mongolian Baiti" panose="03000500000000000000" pitchFamily="66" charset="0"/>
              </a:rPr>
              <a:t> Ground </a:t>
            </a:r>
            <a:r>
              <a:rPr lang="en-US" i="1" dirty="0">
                <a:cs typeface="Mongolian Baiti" panose="03000500000000000000" pitchFamily="66" charset="0"/>
              </a:rPr>
              <a:t>Water Production </a:t>
            </a:r>
            <a:r>
              <a:rPr lang="en-US" dirty="0">
                <a:cs typeface="Mongolian Baiti" panose="03000500000000000000" pitchFamily="66" charset="0"/>
              </a:rPr>
              <a:t>– </a:t>
            </a:r>
            <a:r>
              <a:rPr lang="en-US" b="1" dirty="0" smtClean="0">
                <a:cs typeface="Mongolian Baiti" panose="03000500000000000000" pitchFamily="66" charset="0"/>
              </a:rPr>
              <a:t>Sept. </a:t>
            </a:r>
            <a:r>
              <a:rPr lang="en-US" b="1" dirty="0">
                <a:cs typeface="Mongolian Baiti" panose="03000500000000000000" pitchFamily="66" charset="0"/>
              </a:rPr>
              <a:t>18 - 20</a:t>
            </a:r>
            <a:r>
              <a:rPr lang="en-US" dirty="0">
                <a:cs typeface="Mongolian Baiti" panose="03000500000000000000" pitchFamily="66" charset="0"/>
              </a:rPr>
              <a:t>, Texas Water </a:t>
            </a:r>
            <a:r>
              <a:rPr lang="en-US" dirty="0" smtClean="0">
                <a:cs typeface="Mongolian Baiti" panose="03000500000000000000" pitchFamily="66" charset="0"/>
              </a:rPr>
              <a:t/>
            </a:r>
            <a:br>
              <a:rPr lang="en-US" dirty="0" smtClean="0">
                <a:cs typeface="Mongolian Baiti" panose="03000500000000000000" pitchFamily="66" charset="0"/>
              </a:rPr>
            </a:br>
            <a:r>
              <a:rPr lang="en-US" dirty="0" smtClean="0">
                <a:cs typeface="Mongolian Baiti" panose="03000500000000000000" pitchFamily="66" charset="0"/>
              </a:rPr>
              <a:t>Utilities </a:t>
            </a:r>
            <a:r>
              <a:rPr lang="en-US" dirty="0">
                <a:cs typeface="Mongolian Baiti" panose="03000500000000000000" pitchFamily="66" charset="0"/>
              </a:rPr>
              <a:t>Association Webinar</a:t>
            </a:r>
          </a:p>
          <a:p>
            <a:pPr>
              <a:buFont typeface="Arial" panose="020B0604020202020204" pitchFamily="34" charset="0"/>
              <a:buChar char="•"/>
            </a:pPr>
            <a:r>
              <a:rPr lang="en-US" i="1" dirty="0" smtClean="0"/>
              <a:t> Public Works Institute of TX Training</a:t>
            </a:r>
            <a:r>
              <a:rPr lang="en-US" dirty="0" smtClean="0"/>
              <a:t>: </a:t>
            </a:r>
            <a:r>
              <a:rPr lang="en-US" b="1" dirty="0" smtClean="0"/>
              <a:t>Oct. 17 - 19</a:t>
            </a:r>
            <a:r>
              <a:rPr lang="en-US" dirty="0" smtClean="0"/>
              <a:t>, </a:t>
            </a:r>
            <a:br>
              <a:rPr lang="en-US" dirty="0" smtClean="0"/>
            </a:br>
            <a:r>
              <a:rPr lang="en-US" dirty="0" smtClean="0"/>
              <a:t>Cedar Hill, TX</a:t>
            </a:r>
            <a:endParaRPr lang="en-US" dirty="0"/>
          </a:p>
        </p:txBody>
      </p:sp>
      <p:sp>
        <p:nvSpPr>
          <p:cNvPr id="4" name="Footer Placeholder 3"/>
          <p:cNvSpPr>
            <a:spLocks noGrp="1"/>
          </p:cNvSpPr>
          <p:nvPr>
            <p:ph type="ftr" sz="quarter" idx="11"/>
          </p:nvPr>
        </p:nvSpPr>
        <p:spPr>
          <a:xfrm>
            <a:off x="1" y="6356659"/>
            <a:ext cx="12192000" cy="514876"/>
          </a:xfrm>
        </p:spPr>
        <p:txBody>
          <a:bodyPr/>
          <a:lstStyle/>
          <a:p>
            <a:r>
              <a:rPr lang="en-US" sz="2400" b="1" dirty="0" smtClean="0"/>
              <a:t>https</a:t>
            </a:r>
            <a:r>
              <a:rPr lang="en-US" sz="2400" b="1" dirty="0"/>
              <a:t>://www.nctcog.org/envir/public-works/training-calendar</a:t>
            </a:r>
          </a:p>
        </p:txBody>
      </p:sp>
      <p:sp>
        <p:nvSpPr>
          <p:cNvPr id="5" name="TextBox 4"/>
          <p:cNvSpPr txBox="1"/>
          <p:nvPr/>
        </p:nvSpPr>
        <p:spPr>
          <a:xfrm>
            <a:off x="7657880" y="2046368"/>
            <a:ext cx="3362714" cy="1323439"/>
          </a:xfrm>
          <a:prstGeom prst="rect">
            <a:avLst/>
          </a:prstGeom>
          <a:noFill/>
        </p:spPr>
        <p:txBody>
          <a:bodyPr wrap="square" rtlCol="0">
            <a:spAutoFit/>
          </a:bodyPr>
          <a:lstStyle/>
          <a:p>
            <a:pPr algn="ctr"/>
            <a:r>
              <a:rPr lang="en-US" sz="2000" dirty="0" smtClean="0"/>
              <a:t>Thank you to TPWA for allowing NCTCOG to host an exhibitor booth at their annual conference this June!</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155" y="3369807"/>
            <a:ext cx="3362714" cy="2522035"/>
          </a:xfrm>
          <a:prstGeom prst="rect">
            <a:avLst/>
          </a:prstGeom>
        </p:spPr>
      </p:pic>
    </p:spTree>
    <p:extLst>
      <p:ext uri="{BB962C8B-B14F-4D97-AF65-F5344CB8AC3E}">
        <p14:creationId xmlns:p14="http://schemas.microsoft.com/office/powerpoint/2010/main" val="2499306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FY </a:t>
            </a:r>
            <a:r>
              <a:rPr lang="en-US" dirty="0" smtClean="0"/>
              <a:t>2019 </a:t>
            </a:r>
            <a:r>
              <a:rPr lang="en-US" dirty="0"/>
              <a:t>Public Works </a:t>
            </a:r>
            <a:r>
              <a:rPr lang="en-US" dirty="0" smtClean="0"/>
              <a:t>Council Membership </a:t>
            </a:r>
            <a:r>
              <a:rPr lang="en-US" dirty="0"/>
              <a:t>Approval</a:t>
            </a:r>
          </a:p>
        </p:txBody>
      </p:sp>
      <p:sp>
        <p:nvSpPr>
          <p:cNvPr id="3" name="Content Placeholder 2"/>
          <p:cNvSpPr>
            <a:spLocks noGrp="1"/>
          </p:cNvSpPr>
          <p:nvPr>
            <p:ph idx="1"/>
          </p:nvPr>
        </p:nvSpPr>
        <p:spPr>
          <a:xfrm>
            <a:off x="1097280" y="1843698"/>
            <a:ext cx="4994600" cy="4023360"/>
          </a:xfrm>
        </p:spPr>
        <p:txBody>
          <a:bodyPr>
            <a:normAutofit/>
          </a:bodyPr>
          <a:lstStyle/>
          <a:p>
            <a:r>
              <a:rPr lang="en-US" sz="2400" b="1" dirty="0"/>
              <a:t>SPECIAL REQUIREMENTS</a:t>
            </a:r>
          </a:p>
          <a:p>
            <a:r>
              <a:rPr lang="en-US" sz="2400" dirty="0"/>
              <a:t>The current</a:t>
            </a:r>
            <a:r>
              <a:rPr lang="en-US" sz="2400" b="1" dirty="0"/>
              <a:t> </a:t>
            </a:r>
            <a:r>
              <a:rPr lang="en-US" sz="2400" b="1" dirty="0" smtClean="0">
                <a:solidFill>
                  <a:schemeClr val="accent2"/>
                </a:solidFill>
              </a:rPr>
              <a:t>PWC Structure</a:t>
            </a:r>
            <a:r>
              <a:rPr lang="en-US" sz="2400" dirty="0"/>
              <a:t> has </a:t>
            </a:r>
            <a:r>
              <a:rPr lang="en-US" sz="2400" dirty="0" smtClean="0"/>
              <a:t>21 </a:t>
            </a:r>
            <a:r>
              <a:rPr lang="en-US" sz="2400" dirty="0"/>
              <a:t>seats for the </a:t>
            </a:r>
            <a:r>
              <a:rPr lang="en-US" sz="2400" dirty="0" smtClean="0"/>
              <a:t>14 </a:t>
            </a:r>
            <a:r>
              <a:rPr lang="en-US" sz="2400" dirty="0"/>
              <a:t>cities with populations over 100,000 (two seats each for the three largest cities) and the four largest counties with populations over 400,000. It has 16 seats for 16 subregions to adequately represent the remainder of the NCTCOG planning region. The PWC has 5 private sector seats. </a:t>
            </a:r>
          </a:p>
        </p:txBody>
      </p:sp>
      <p:sp>
        <p:nvSpPr>
          <p:cNvPr id="4" name="Footer Placeholder 3"/>
          <p:cNvSpPr>
            <a:spLocks noGrp="1"/>
          </p:cNvSpPr>
          <p:nvPr>
            <p:ph type="ftr" sz="quarter" idx="11"/>
          </p:nvPr>
        </p:nvSpPr>
        <p:spPr/>
        <p:txBody>
          <a:bodyPr/>
          <a:lstStyle/>
          <a:p>
            <a:r>
              <a:rPr lang="en-US" smtClean="0"/>
              <a:t>www.nctcog.org/envir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435" y="1952507"/>
            <a:ext cx="4921212" cy="3805742"/>
          </a:xfrm>
          <a:prstGeom prst="rect">
            <a:avLst/>
          </a:prstGeom>
        </p:spPr>
      </p:pic>
    </p:spTree>
    <p:extLst>
      <p:ext uri="{BB962C8B-B14F-4D97-AF65-F5344CB8AC3E}">
        <p14:creationId xmlns:p14="http://schemas.microsoft.com/office/powerpoint/2010/main" val="1356793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www.nctcog.org/envir</a:t>
            </a:r>
            <a:endParaRPr lang="en-US" dirty="0"/>
          </a:p>
        </p:txBody>
      </p:sp>
      <p:pic>
        <p:nvPicPr>
          <p:cNvPr id="1028" name="Picture 4" descr="Image result for society of american military engine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289" y="530699"/>
            <a:ext cx="4006593" cy="226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9129" y="3132719"/>
            <a:ext cx="10856914" cy="2985433"/>
          </a:xfrm>
          <a:prstGeom prst="rect">
            <a:avLst/>
          </a:prstGeom>
          <a:noFill/>
        </p:spPr>
        <p:txBody>
          <a:bodyPr wrap="square" rtlCol="0">
            <a:spAutoFit/>
          </a:bodyPr>
          <a:lstStyle/>
          <a:p>
            <a:pPr algn="ctr"/>
            <a:r>
              <a:rPr lang="en-US" sz="3200" b="1" u="sng" dirty="0" smtClean="0"/>
              <a:t>Save the Date</a:t>
            </a:r>
          </a:p>
          <a:p>
            <a:pPr algn="ctr"/>
            <a:r>
              <a:rPr lang="en-US" sz="3200" dirty="0" smtClean="0"/>
              <a:t>S.A.M.E. Infrastructure Forum</a:t>
            </a:r>
          </a:p>
          <a:p>
            <a:pPr algn="ctr"/>
            <a:r>
              <a:rPr lang="en-US" sz="3200" i="1" dirty="0" smtClean="0"/>
              <a:t>Imagine Future Infrastructure: Technology, Research, and People</a:t>
            </a:r>
          </a:p>
          <a:p>
            <a:pPr algn="ctr"/>
            <a:endParaRPr lang="en-US" sz="2800" i="1" dirty="0"/>
          </a:p>
          <a:p>
            <a:pPr algn="ctr"/>
            <a:r>
              <a:rPr lang="en-US" sz="3200" i="1" dirty="0" smtClean="0"/>
              <a:t>December 14, 2018</a:t>
            </a:r>
          </a:p>
          <a:p>
            <a:pPr algn="ctr"/>
            <a:r>
              <a:rPr lang="en-US" sz="3200" i="1" dirty="0" smtClean="0"/>
              <a:t>University of Texas – Arlington</a:t>
            </a:r>
            <a:endParaRPr lang="en-US" sz="3200" i="1" dirty="0"/>
          </a:p>
        </p:txBody>
      </p:sp>
    </p:spTree>
    <p:extLst>
      <p:ext uri="{BB962C8B-B14F-4D97-AF65-F5344CB8AC3E}">
        <p14:creationId xmlns:p14="http://schemas.microsoft.com/office/powerpoint/2010/main" val="1775506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Next Public Works Council Meeting</a:t>
            </a:r>
            <a:endParaRPr lang="en-US" dirty="0"/>
          </a:p>
        </p:txBody>
      </p:sp>
      <p:sp>
        <p:nvSpPr>
          <p:cNvPr id="3" name="Content Placeholder 2"/>
          <p:cNvSpPr>
            <a:spLocks noGrp="1"/>
          </p:cNvSpPr>
          <p:nvPr>
            <p:ph idx="1"/>
          </p:nvPr>
        </p:nvSpPr>
        <p:spPr/>
        <p:txBody>
          <a:bodyPr/>
          <a:lstStyle/>
          <a:p>
            <a:endParaRPr lang="en-US" dirty="0" smtClean="0"/>
          </a:p>
          <a:p>
            <a:pPr algn="ctr"/>
            <a:r>
              <a:rPr lang="en-US" sz="3600" i="1" dirty="0"/>
              <a:t>The next PWC meeting is scheduled </a:t>
            </a:r>
            <a:r>
              <a:rPr lang="en-US" sz="3600" i="1" dirty="0" smtClean="0"/>
              <a:t>for:</a:t>
            </a:r>
          </a:p>
          <a:p>
            <a:pPr algn="ctr"/>
            <a:r>
              <a:rPr lang="en-US" sz="3600" dirty="0" smtClean="0"/>
              <a:t>Thursday</a:t>
            </a:r>
            <a:r>
              <a:rPr lang="en-US" sz="3600" dirty="0"/>
              <a:t>, </a:t>
            </a:r>
            <a:r>
              <a:rPr lang="en-US" sz="3600" b="1" dirty="0" smtClean="0"/>
              <a:t>November 29, 2018</a:t>
            </a:r>
            <a:br>
              <a:rPr lang="en-US" sz="3600" b="1" dirty="0" smtClean="0"/>
            </a:br>
            <a:r>
              <a:rPr lang="en-US" sz="3600" dirty="0" smtClean="0"/>
              <a:t>9:30 a.m. – 11 a.m.</a:t>
            </a:r>
            <a:br>
              <a:rPr lang="en-US" sz="3600" dirty="0" smtClean="0"/>
            </a:br>
            <a:r>
              <a:rPr lang="en-US" sz="3600" dirty="0" smtClean="0"/>
              <a:t>NCTCOG’s Regional Forum Room</a:t>
            </a:r>
            <a:endParaRPr lang="en-US" sz="3600"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spTree>
    <p:extLst>
      <p:ext uri="{BB962C8B-B14F-4D97-AF65-F5344CB8AC3E}">
        <p14:creationId xmlns:p14="http://schemas.microsoft.com/office/powerpoint/2010/main" val="2949538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Works Staff</a:t>
            </a:r>
            <a:endParaRPr lang="en-US" dirty="0"/>
          </a:p>
        </p:txBody>
      </p:sp>
      <p:grpSp>
        <p:nvGrpSpPr>
          <p:cNvPr id="4" name="Group 3"/>
          <p:cNvGrpSpPr/>
          <p:nvPr/>
        </p:nvGrpSpPr>
        <p:grpSpPr>
          <a:xfrm>
            <a:off x="4860453" y="2126347"/>
            <a:ext cx="2404765" cy="1128590"/>
            <a:chOff x="1965840" y="1492146"/>
            <a:chExt cx="2404765" cy="1128590"/>
          </a:xfrm>
        </p:grpSpPr>
        <p:sp>
          <p:nvSpPr>
            <p:cNvPr id="5" name="Rectangle 4"/>
            <p:cNvSpPr/>
            <p:nvPr/>
          </p:nvSpPr>
          <p:spPr>
            <a:xfrm>
              <a:off x="1965840" y="1492146"/>
              <a:ext cx="2404765" cy="1128590"/>
            </a:xfrm>
            <a:prstGeom prst="rect">
              <a:avLst/>
            </a:prstGeom>
            <a:solidFill>
              <a:schemeClr val="bg1"/>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id-ID" sz="1351" dirty="0">
                <a:latin typeface="Lato Light"/>
              </a:endParaRPr>
            </a:p>
          </p:txBody>
        </p:sp>
        <p:sp>
          <p:nvSpPr>
            <p:cNvPr id="6" name="TextBox 5"/>
            <p:cNvSpPr txBox="1"/>
            <p:nvPr/>
          </p:nvSpPr>
          <p:spPr>
            <a:xfrm>
              <a:off x="2185151" y="1602115"/>
              <a:ext cx="2068780" cy="265590"/>
            </a:xfrm>
            <a:prstGeom prst="rect">
              <a:avLst/>
            </a:prstGeom>
            <a:noFill/>
          </p:spPr>
          <p:txBody>
            <a:bodyPr wrap="none" lIns="68584" tIns="34292" rIns="68584" bIns="34292" rtlCol="0">
              <a:spAutoFit/>
            </a:bodyPr>
            <a:lstStyle/>
            <a:p>
              <a:pPr algn="ctr"/>
              <a:r>
                <a:rPr lang="en-US" sz="1276" b="1" dirty="0">
                  <a:solidFill>
                    <a:schemeClr val="bg1">
                      <a:lumMod val="50000"/>
                    </a:schemeClr>
                  </a:solidFill>
                  <a:latin typeface="Lato Regular"/>
                  <a:cs typeface="Lato Regular"/>
                </a:rPr>
                <a:t>EDITH</a:t>
              </a:r>
              <a:r>
                <a:rPr lang="id-ID" sz="1276" b="1" dirty="0">
                  <a:solidFill>
                    <a:schemeClr val="bg1">
                      <a:lumMod val="50000"/>
                    </a:schemeClr>
                  </a:solidFill>
                  <a:latin typeface="Lato Regular"/>
                  <a:cs typeface="Lato Regular"/>
                </a:rPr>
                <a:t> </a:t>
              </a:r>
              <a:r>
                <a:rPr lang="en-US" sz="1276" b="1" dirty="0">
                  <a:solidFill>
                    <a:schemeClr val="accent1"/>
                  </a:solidFill>
                  <a:latin typeface="Lato Regular"/>
                  <a:cs typeface="Lato Regular"/>
                </a:rPr>
                <a:t>MARVIN, </a:t>
              </a:r>
              <a:r>
                <a:rPr lang="en-US" sz="1276" b="1" dirty="0" smtClean="0">
                  <a:solidFill>
                    <a:schemeClr val="accent1"/>
                  </a:solidFill>
                  <a:latin typeface="Lato Regular"/>
                  <a:cs typeface="Lato Regular"/>
                </a:rPr>
                <a:t>PE, CFM</a:t>
              </a:r>
              <a:endParaRPr lang="id-ID" sz="1276" b="1" dirty="0">
                <a:solidFill>
                  <a:schemeClr val="accent1"/>
                </a:solidFill>
                <a:latin typeface="Lato Regular"/>
                <a:cs typeface="Lato Regular"/>
              </a:endParaRPr>
            </a:p>
          </p:txBody>
        </p:sp>
        <p:sp>
          <p:nvSpPr>
            <p:cNvPr id="7" name="TextBox 6"/>
            <p:cNvSpPr txBox="1"/>
            <p:nvPr/>
          </p:nvSpPr>
          <p:spPr>
            <a:xfrm>
              <a:off x="2124049" y="1946661"/>
              <a:ext cx="2129882" cy="654029"/>
            </a:xfrm>
            <a:prstGeom prst="rect">
              <a:avLst/>
            </a:prstGeom>
            <a:noFill/>
          </p:spPr>
          <p:txBody>
            <a:bodyPr wrap="square" lIns="68584" tIns="34292" rIns="68584" bIns="34292" rtlCol="0">
              <a:spAutoFit/>
            </a:bodyPr>
            <a:lstStyle/>
            <a:p>
              <a:pPr algn="ctr"/>
              <a:r>
                <a:rPr lang="en-US" sz="800" dirty="0">
                  <a:solidFill>
                    <a:schemeClr val="bg1">
                      <a:lumMod val="50000"/>
                    </a:schemeClr>
                  </a:solidFill>
                  <a:latin typeface="Lato Light"/>
                  <a:cs typeface="Lato Light"/>
                </a:rPr>
                <a:t>DIRECTOR</a:t>
              </a:r>
              <a:endParaRPr lang="en-US" sz="600" dirty="0">
                <a:solidFill>
                  <a:schemeClr val="bg1">
                    <a:lumMod val="50000"/>
                  </a:schemeClr>
                </a:solidFill>
                <a:latin typeface="Lato Light"/>
                <a:cs typeface="Lato Light"/>
              </a:endParaRPr>
            </a:p>
            <a:p>
              <a:pPr algn="ctr"/>
              <a:endParaRPr lang="en-US" sz="600" dirty="0">
                <a:solidFill>
                  <a:schemeClr val="bg1">
                    <a:lumMod val="50000"/>
                  </a:schemeClr>
                </a:solidFill>
                <a:latin typeface="Lato Light"/>
                <a:cs typeface="Lato Light"/>
              </a:endParaRPr>
            </a:p>
            <a:p>
              <a:pPr algn="ctr"/>
              <a:r>
                <a:rPr lang="en-US" sz="1200" b="1" dirty="0">
                  <a:solidFill>
                    <a:srgbClr val="00B0F0"/>
                  </a:solidFill>
                  <a:latin typeface="Lato Light"/>
                  <a:cs typeface="Lato Light"/>
                </a:rPr>
                <a:t>EMARVIN@NCTCOG.ORG</a:t>
              </a:r>
            </a:p>
            <a:p>
              <a:pPr algn="ctr"/>
              <a:r>
                <a:rPr lang="en-US" sz="1200" dirty="0">
                  <a:solidFill>
                    <a:schemeClr val="bg1">
                      <a:lumMod val="50000"/>
                    </a:schemeClr>
                  </a:solidFill>
                  <a:latin typeface="Lato Light"/>
                  <a:cs typeface="Lato Light"/>
                </a:rPr>
                <a:t>(817) 695-9211</a:t>
              </a:r>
            </a:p>
          </p:txBody>
        </p:sp>
        <p:cxnSp>
          <p:nvCxnSpPr>
            <p:cNvPr id="8" name="Straight Connector 7"/>
            <p:cNvCxnSpPr/>
            <p:nvPr/>
          </p:nvCxnSpPr>
          <p:spPr>
            <a:xfrm>
              <a:off x="3023187" y="1892104"/>
              <a:ext cx="392693" cy="0"/>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105168" y="4958441"/>
            <a:ext cx="2405668" cy="1128590"/>
            <a:chOff x="1964937" y="4372043"/>
            <a:chExt cx="2405668" cy="1128590"/>
          </a:xfrm>
        </p:grpSpPr>
        <p:sp>
          <p:nvSpPr>
            <p:cNvPr id="15" name="Rectangle 14"/>
            <p:cNvSpPr/>
            <p:nvPr/>
          </p:nvSpPr>
          <p:spPr>
            <a:xfrm>
              <a:off x="1965840" y="4372043"/>
              <a:ext cx="2404765" cy="1128590"/>
            </a:xfrm>
            <a:prstGeom prst="rect">
              <a:avLst/>
            </a:prstGeom>
            <a:solidFill>
              <a:schemeClr val="bg1"/>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id-ID" sz="1351" dirty="0">
                <a:latin typeface="Lato Light"/>
              </a:endParaRPr>
            </a:p>
          </p:txBody>
        </p:sp>
        <p:sp>
          <p:nvSpPr>
            <p:cNvPr id="16" name="TextBox 15"/>
            <p:cNvSpPr txBox="1"/>
            <p:nvPr/>
          </p:nvSpPr>
          <p:spPr>
            <a:xfrm>
              <a:off x="1964937" y="4482012"/>
              <a:ext cx="2404764" cy="265590"/>
            </a:xfrm>
            <a:prstGeom prst="rect">
              <a:avLst/>
            </a:prstGeom>
            <a:noFill/>
          </p:spPr>
          <p:txBody>
            <a:bodyPr wrap="square" lIns="68584" tIns="34292" rIns="68584" bIns="34292" rtlCol="0">
              <a:spAutoFit/>
            </a:bodyPr>
            <a:lstStyle/>
            <a:p>
              <a:pPr algn="ctr"/>
              <a:r>
                <a:rPr lang="en-US" sz="1276" b="1" dirty="0">
                  <a:solidFill>
                    <a:schemeClr val="bg1">
                      <a:lumMod val="50000"/>
                    </a:schemeClr>
                  </a:solidFill>
                  <a:latin typeface="Lato Regular"/>
                  <a:cs typeface="Lato Regular"/>
                </a:rPr>
                <a:t>MIA </a:t>
              </a:r>
              <a:r>
                <a:rPr lang="en-US" sz="1276" b="1" dirty="0">
                  <a:solidFill>
                    <a:schemeClr val="accent1"/>
                  </a:solidFill>
                  <a:latin typeface="Lato Regular"/>
                  <a:cs typeface="Lato Regular"/>
                </a:rPr>
                <a:t>BROWN, CFM</a:t>
              </a:r>
              <a:endParaRPr lang="id-ID" sz="1276" b="1" dirty="0">
                <a:solidFill>
                  <a:schemeClr val="accent1"/>
                </a:solidFill>
                <a:latin typeface="Lato Regular"/>
                <a:cs typeface="Lato Regular"/>
              </a:endParaRPr>
            </a:p>
          </p:txBody>
        </p:sp>
        <p:sp>
          <p:nvSpPr>
            <p:cNvPr id="17" name="TextBox 16"/>
            <p:cNvSpPr txBox="1"/>
            <p:nvPr/>
          </p:nvSpPr>
          <p:spPr>
            <a:xfrm>
              <a:off x="2129270" y="4815606"/>
              <a:ext cx="2179780" cy="654029"/>
            </a:xfrm>
            <a:prstGeom prst="rect">
              <a:avLst/>
            </a:prstGeom>
            <a:noFill/>
          </p:spPr>
          <p:txBody>
            <a:bodyPr wrap="square" lIns="68584" tIns="34292" rIns="68584" bIns="34292" rtlCol="0">
              <a:spAutoFit/>
            </a:bodyPr>
            <a:lstStyle/>
            <a:p>
              <a:pPr algn="ctr"/>
              <a:r>
                <a:rPr lang="en-US" sz="800" dirty="0" smtClean="0">
                  <a:solidFill>
                    <a:schemeClr val="bg1">
                      <a:lumMod val="50000"/>
                    </a:schemeClr>
                  </a:solidFill>
                  <a:latin typeface="Lato Light"/>
                  <a:cs typeface="Lato Light"/>
                </a:rPr>
                <a:t>CTP, CRS</a:t>
              </a:r>
              <a:endParaRPr lang="en-US" sz="800" dirty="0">
                <a:solidFill>
                  <a:schemeClr val="bg1">
                    <a:lumMod val="50000"/>
                  </a:schemeClr>
                </a:solidFill>
                <a:latin typeface="Lato Light"/>
                <a:cs typeface="Lato Light"/>
              </a:endParaRPr>
            </a:p>
            <a:p>
              <a:pPr algn="ctr"/>
              <a:endParaRPr lang="en-US" sz="600" dirty="0">
                <a:solidFill>
                  <a:schemeClr val="bg1">
                    <a:lumMod val="50000"/>
                  </a:schemeClr>
                </a:solidFill>
                <a:latin typeface="Lato Light"/>
                <a:cs typeface="Lato Light"/>
              </a:endParaRPr>
            </a:p>
            <a:p>
              <a:pPr algn="ctr"/>
              <a:r>
                <a:rPr lang="en-US" sz="1200" b="1" dirty="0">
                  <a:solidFill>
                    <a:srgbClr val="00B0F0"/>
                  </a:solidFill>
                  <a:latin typeface="Lato Light"/>
                  <a:cs typeface="Lato Light"/>
                </a:rPr>
                <a:t>MBBROWN@NCTCOG.ORG</a:t>
              </a:r>
            </a:p>
            <a:p>
              <a:pPr algn="ctr"/>
              <a:r>
                <a:rPr lang="en-US" sz="1200" dirty="0">
                  <a:solidFill>
                    <a:schemeClr val="bg1">
                      <a:lumMod val="50000"/>
                    </a:schemeClr>
                  </a:solidFill>
                  <a:latin typeface="Lato Light"/>
                  <a:cs typeface="Lato Light"/>
                </a:rPr>
                <a:t>(817) 695-9227</a:t>
              </a:r>
            </a:p>
          </p:txBody>
        </p:sp>
        <p:cxnSp>
          <p:nvCxnSpPr>
            <p:cNvPr id="18" name="Straight Connector 17"/>
            <p:cNvCxnSpPr/>
            <p:nvPr/>
          </p:nvCxnSpPr>
          <p:spPr>
            <a:xfrm>
              <a:off x="3023187" y="4772001"/>
              <a:ext cx="392693" cy="0"/>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860452" y="3544801"/>
            <a:ext cx="2404765" cy="1128590"/>
            <a:chOff x="1965840" y="2932095"/>
            <a:chExt cx="2404765" cy="1128590"/>
          </a:xfrm>
        </p:grpSpPr>
        <p:sp>
          <p:nvSpPr>
            <p:cNvPr id="20" name="Rectangle 19"/>
            <p:cNvSpPr/>
            <p:nvPr/>
          </p:nvSpPr>
          <p:spPr>
            <a:xfrm>
              <a:off x="1965840" y="2932095"/>
              <a:ext cx="2404765" cy="1128590"/>
            </a:xfrm>
            <a:prstGeom prst="rect">
              <a:avLst/>
            </a:prstGeom>
            <a:solidFill>
              <a:schemeClr val="bg1"/>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id-ID" sz="1351" dirty="0">
                <a:latin typeface="Lato Light"/>
              </a:endParaRPr>
            </a:p>
          </p:txBody>
        </p:sp>
        <p:sp>
          <p:nvSpPr>
            <p:cNvPr id="21" name="TextBox 20"/>
            <p:cNvSpPr txBox="1"/>
            <p:nvPr/>
          </p:nvSpPr>
          <p:spPr>
            <a:xfrm>
              <a:off x="1965841" y="3042063"/>
              <a:ext cx="2396884" cy="265590"/>
            </a:xfrm>
            <a:prstGeom prst="rect">
              <a:avLst/>
            </a:prstGeom>
            <a:noFill/>
          </p:spPr>
          <p:txBody>
            <a:bodyPr wrap="square" lIns="68584" tIns="34292" rIns="68584" bIns="34292" rtlCol="0">
              <a:spAutoFit/>
            </a:bodyPr>
            <a:lstStyle/>
            <a:p>
              <a:pPr algn="ctr"/>
              <a:r>
                <a:rPr lang="en-US" sz="1276" b="1" dirty="0">
                  <a:solidFill>
                    <a:schemeClr val="bg1">
                      <a:lumMod val="50000"/>
                    </a:schemeClr>
                  </a:solidFill>
                  <a:latin typeface="Lato Regular"/>
                  <a:cs typeface="Lato Regular"/>
                </a:rPr>
                <a:t>DERICA</a:t>
              </a:r>
              <a:r>
                <a:rPr lang="id-ID" sz="1276" b="1" dirty="0">
                  <a:solidFill>
                    <a:schemeClr val="bg1">
                      <a:lumMod val="50000"/>
                    </a:schemeClr>
                  </a:solidFill>
                  <a:latin typeface="Lato Regular"/>
                  <a:cs typeface="Lato Regular"/>
                </a:rPr>
                <a:t> </a:t>
              </a:r>
              <a:r>
                <a:rPr lang="en-US" sz="1276" b="1" dirty="0">
                  <a:solidFill>
                    <a:schemeClr val="accent1"/>
                  </a:solidFill>
                  <a:latin typeface="Lato Regular"/>
                  <a:cs typeface="Lato Regular"/>
                </a:rPr>
                <a:t>PETERS, CFM</a:t>
              </a:r>
              <a:endParaRPr lang="id-ID" sz="1276" b="1" dirty="0">
                <a:solidFill>
                  <a:schemeClr val="accent1"/>
                </a:solidFill>
                <a:latin typeface="Lato Regular"/>
                <a:cs typeface="Lato Regular"/>
              </a:endParaRPr>
            </a:p>
          </p:txBody>
        </p:sp>
        <p:sp>
          <p:nvSpPr>
            <p:cNvPr id="22" name="TextBox 21"/>
            <p:cNvSpPr txBox="1"/>
            <p:nvPr/>
          </p:nvSpPr>
          <p:spPr>
            <a:xfrm>
              <a:off x="2144897" y="3381555"/>
              <a:ext cx="2088188" cy="654029"/>
            </a:xfrm>
            <a:prstGeom prst="rect">
              <a:avLst/>
            </a:prstGeom>
            <a:noFill/>
          </p:spPr>
          <p:txBody>
            <a:bodyPr wrap="square" lIns="68584" tIns="34292" rIns="68584" bIns="34292" rtlCol="0">
              <a:spAutoFit/>
            </a:bodyPr>
            <a:lstStyle/>
            <a:p>
              <a:pPr algn="ctr"/>
              <a:r>
                <a:rPr lang="en-US" sz="800" dirty="0" err="1" smtClean="0">
                  <a:solidFill>
                    <a:schemeClr val="bg1">
                      <a:lumMod val="50000"/>
                    </a:schemeClr>
                  </a:solidFill>
                  <a:latin typeface="Lato Light"/>
                  <a:cs typeface="Lato Light"/>
                </a:rPr>
                <a:t>iSWM</a:t>
              </a:r>
              <a:r>
                <a:rPr lang="en-US" sz="800" dirty="0" smtClean="0">
                  <a:solidFill>
                    <a:schemeClr val="bg1">
                      <a:lumMod val="50000"/>
                    </a:schemeClr>
                  </a:solidFill>
                  <a:latin typeface="Lato Light"/>
                  <a:cs typeface="Lato Light"/>
                </a:rPr>
                <a:t>, DEVELOPMENT EXCELLENCE</a:t>
              </a:r>
              <a:endParaRPr lang="en-US" sz="800" dirty="0">
                <a:solidFill>
                  <a:schemeClr val="bg1">
                    <a:lumMod val="50000"/>
                  </a:schemeClr>
                </a:solidFill>
                <a:latin typeface="Lato Light"/>
                <a:cs typeface="Lato Light"/>
              </a:endParaRPr>
            </a:p>
            <a:p>
              <a:pPr algn="ctr"/>
              <a:endParaRPr lang="en-US" sz="600" dirty="0">
                <a:solidFill>
                  <a:schemeClr val="bg1">
                    <a:lumMod val="50000"/>
                  </a:schemeClr>
                </a:solidFill>
                <a:latin typeface="Lato Light"/>
                <a:cs typeface="Lato Light"/>
              </a:endParaRPr>
            </a:p>
            <a:p>
              <a:pPr algn="ctr"/>
              <a:r>
                <a:rPr lang="en-US" sz="1200" b="1" dirty="0">
                  <a:solidFill>
                    <a:srgbClr val="00B0F0"/>
                  </a:solidFill>
                  <a:latin typeface="Lato Light"/>
                  <a:cs typeface="Lato Light"/>
                </a:rPr>
                <a:t>DPETERS@NCTCOG.ORG</a:t>
              </a:r>
            </a:p>
            <a:p>
              <a:pPr algn="ctr"/>
              <a:r>
                <a:rPr lang="en-US" sz="1200" dirty="0">
                  <a:solidFill>
                    <a:schemeClr val="bg1">
                      <a:lumMod val="50000"/>
                    </a:schemeClr>
                  </a:solidFill>
                  <a:latin typeface="Lato Light"/>
                  <a:cs typeface="Lato Light"/>
                </a:rPr>
                <a:t>(817) 695-9217</a:t>
              </a:r>
            </a:p>
          </p:txBody>
        </p:sp>
        <p:cxnSp>
          <p:nvCxnSpPr>
            <p:cNvPr id="23" name="Straight Connector 22"/>
            <p:cNvCxnSpPr/>
            <p:nvPr/>
          </p:nvCxnSpPr>
          <p:spPr>
            <a:xfrm>
              <a:off x="3023187" y="3332053"/>
              <a:ext cx="392693" cy="0"/>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8508989" y="4205420"/>
            <a:ext cx="1505649" cy="1506041"/>
          </a:xfrm>
          <a:prstGeom prst="ellipse">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3" tIns="45722" rIns="91443" bIns="45722" rtlCol="0" anchor="ctr"/>
          <a:lstStyle/>
          <a:p>
            <a:pPr algn="ctr"/>
            <a:endParaRPr lang="en-US" sz="1351" dirty="0">
              <a:latin typeface="Lato Light"/>
            </a:endParaRPr>
          </a:p>
        </p:txBody>
      </p:sp>
      <p:sp>
        <p:nvSpPr>
          <p:cNvPr id="30" name="Freeform 16"/>
          <p:cNvSpPr>
            <a:spLocks/>
          </p:cNvSpPr>
          <p:nvPr/>
        </p:nvSpPr>
        <p:spPr bwMode="auto">
          <a:xfrm>
            <a:off x="8950210" y="4719786"/>
            <a:ext cx="623204" cy="506575"/>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91443" tIns="45722" rIns="91443" bIns="45722" numCol="1" anchor="t" anchorCtr="0" compatLnSpc="1">
            <a:prstTxWarp prst="textNoShape">
              <a:avLst/>
            </a:prstTxWarp>
          </a:bodyPr>
          <a:lstStyle/>
          <a:p>
            <a:endParaRPr lang="en-US" sz="1351" dirty="0">
              <a:latin typeface="Lato Light"/>
            </a:endParaRPr>
          </a:p>
        </p:txBody>
      </p:sp>
      <p:sp>
        <p:nvSpPr>
          <p:cNvPr id="31" name="Oval 30"/>
          <p:cNvSpPr/>
          <p:nvPr/>
        </p:nvSpPr>
        <p:spPr>
          <a:xfrm>
            <a:off x="8508989" y="2126820"/>
            <a:ext cx="1505649" cy="1506041"/>
          </a:xfrm>
          <a:prstGeom prst="ellipse">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3" tIns="45722" rIns="91443" bIns="45722" rtlCol="0" anchor="ctr"/>
          <a:lstStyle/>
          <a:p>
            <a:pPr algn="ctr"/>
            <a:endParaRPr lang="en-US" sz="1351" dirty="0">
              <a:solidFill>
                <a:srgbClr val="0070C0"/>
              </a:solidFill>
              <a:latin typeface="Lato Light"/>
            </a:endParaRPr>
          </a:p>
        </p:txBody>
      </p:sp>
      <p:sp>
        <p:nvSpPr>
          <p:cNvPr id="32" name="Freeform 11"/>
          <p:cNvSpPr>
            <a:spLocks/>
          </p:cNvSpPr>
          <p:nvPr/>
        </p:nvSpPr>
        <p:spPr bwMode="auto">
          <a:xfrm>
            <a:off x="9099763" y="2598325"/>
            <a:ext cx="324102" cy="58257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91443" tIns="45722" rIns="91443" bIns="45722" numCol="1" anchor="t" anchorCtr="0" compatLnSpc="1">
            <a:prstTxWarp prst="textNoShape">
              <a:avLst/>
            </a:prstTxWarp>
          </a:bodyPr>
          <a:lstStyle/>
          <a:p>
            <a:endParaRPr lang="en-US" sz="1351" dirty="0">
              <a:latin typeface="Lato Light"/>
            </a:endParaRPr>
          </a:p>
        </p:txBody>
      </p:sp>
      <p:sp>
        <p:nvSpPr>
          <p:cNvPr id="33" name="TextBox 32"/>
          <p:cNvSpPr txBox="1"/>
          <p:nvPr/>
        </p:nvSpPr>
        <p:spPr>
          <a:xfrm>
            <a:off x="8392728" y="3631653"/>
            <a:ext cx="1738168" cy="400110"/>
          </a:xfrm>
          <a:prstGeom prst="rect">
            <a:avLst/>
          </a:prstGeom>
          <a:noFill/>
        </p:spPr>
        <p:txBody>
          <a:bodyPr wrap="none" rtlCol="0">
            <a:spAutoFit/>
          </a:bodyPr>
          <a:lstStyle/>
          <a:p>
            <a:r>
              <a:rPr lang="en-US" sz="2000" dirty="0">
                <a:solidFill>
                  <a:srgbClr val="2685C9"/>
                </a:solidFill>
              </a:rPr>
              <a:t>@NCTCOGENV</a:t>
            </a:r>
          </a:p>
        </p:txBody>
      </p:sp>
      <p:sp>
        <p:nvSpPr>
          <p:cNvPr id="34" name="TextBox 33"/>
          <p:cNvSpPr txBox="1"/>
          <p:nvPr/>
        </p:nvSpPr>
        <p:spPr>
          <a:xfrm>
            <a:off x="8392728" y="5727209"/>
            <a:ext cx="1738168" cy="400110"/>
          </a:xfrm>
          <a:prstGeom prst="rect">
            <a:avLst/>
          </a:prstGeom>
          <a:noFill/>
        </p:spPr>
        <p:txBody>
          <a:bodyPr wrap="none" rtlCol="0">
            <a:spAutoFit/>
          </a:bodyPr>
          <a:lstStyle/>
          <a:p>
            <a:r>
              <a:rPr lang="en-US" sz="2000" dirty="0">
                <a:solidFill>
                  <a:srgbClr val="00B0F0"/>
                </a:solidFill>
              </a:rPr>
              <a:t>@NCTCOGENV</a:t>
            </a:r>
          </a:p>
        </p:txBody>
      </p:sp>
      <p:sp>
        <p:nvSpPr>
          <p:cNvPr id="35" name="Footer Placeholder 34"/>
          <p:cNvSpPr>
            <a:spLocks noGrp="1"/>
          </p:cNvSpPr>
          <p:nvPr>
            <p:ph type="ftr" sz="quarter" idx="11"/>
          </p:nvPr>
        </p:nvSpPr>
        <p:spPr/>
        <p:txBody>
          <a:bodyPr/>
          <a:lstStyle/>
          <a:p>
            <a:r>
              <a:rPr lang="en-US" dirty="0" smtClean="0"/>
              <a:t>www.nctcog.org/envir</a:t>
            </a:r>
            <a:endParaRPr lang="en-US" dirty="0"/>
          </a:p>
        </p:txBody>
      </p:sp>
      <p:grpSp>
        <p:nvGrpSpPr>
          <p:cNvPr id="36" name="Group 35"/>
          <p:cNvGrpSpPr/>
          <p:nvPr/>
        </p:nvGrpSpPr>
        <p:grpSpPr>
          <a:xfrm>
            <a:off x="4860452" y="4958441"/>
            <a:ext cx="2405668" cy="1128590"/>
            <a:chOff x="1964937" y="4372043"/>
            <a:chExt cx="2405668" cy="1128590"/>
          </a:xfrm>
        </p:grpSpPr>
        <p:sp>
          <p:nvSpPr>
            <p:cNvPr id="37" name="Rectangle 36"/>
            <p:cNvSpPr/>
            <p:nvPr/>
          </p:nvSpPr>
          <p:spPr>
            <a:xfrm>
              <a:off x="1965840" y="4372043"/>
              <a:ext cx="2404765" cy="1128590"/>
            </a:xfrm>
            <a:prstGeom prst="rect">
              <a:avLst/>
            </a:prstGeom>
            <a:solidFill>
              <a:schemeClr val="bg1"/>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id-ID" sz="1351" dirty="0">
                <a:latin typeface="Lato Light"/>
              </a:endParaRPr>
            </a:p>
          </p:txBody>
        </p:sp>
        <p:sp>
          <p:nvSpPr>
            <p:cNvPr id="38" name="TextBox 37"/>
            <p:cNvSpPr txBox="1"/>
            <p:nvPr/>
          </p:nvSpPr>
          <p:spPr>
            <a:xfrm>
              <a:off x="1964937" y="4482012"/>
              <a:ext cx="2404764" cy="265590"/>
            </a:xfrm>
            <a:prstGeom prst="rect">
              <a:avLst/>
            </a:prstGeom>
            <a:noFill/>
          </p:spPr>
          <p:txBody>
            <a:bodyPr wrap="square" lIns="68584" tIns="34292" rIns="68584" bIns="34292" rtlCol="0">
              <a:spAutoFit/>
            </a:bodyPr>
            <a:lstStyle/>
            <a:p>
              <a:pPr algn="ctr"/>
              <a:r>
                <a:rPr lang="en-US" sz="1276" b="1" dirty="0" smtClean="0">
                  <a:solidFill>
                    <a:schemeClr val="bg1">
                      <a:lumMod val="50000"/>
                    </a:schemeClr>
                  </a:solidFill>
                  <a:latin typeface="Lato Regular"/>
                  <a:cs typeface="Lato Regular"/>
                </a:rPr>
                <a:t>KATHLEEN </a:t>
              </a:r>
              <a:r>
                <a:rPr lang="en-US" sz="1276" b="1" dirty="0" smtClean="0">
                  <a:solidFill>
                    <a:schemeClr val="accent1"/>
                  </a:solidFill>
                  <a:latin typeface="Lato Regular"/>
                  <a:cs typeface="Lato Regular"/>
                </a:rPr>
                <a:t>MYERS</a:t>
              </a:r>
              <a:endParaRPr lang="id-ID" sz="1276" b="1" dirty="0">
                <a:solidFill>
                  <a:schemeClr val="accent1"/>
                </a:solidFill>
                <a:latin typeface="Lato Regular"/>
                <a:cs typeface="Lato Regular"/>
              </a:endParaRPr>
            </a:p>
          </p:txBody>
        </p:sp>
        <p:sp>
          <p:nvSpPr>
            <p:cNvPr id="39" name="TextBox 38"/>
            <p:cNvSpPr txBox="1"/>
            <p:nvPr/>
          </p:nvSpPr>
          <p:spPr>
            <a:xfrm>
              <a:off x="2217864" y="4817741"/>
              <a:ext cx="2026201" cy="654029"/>
            </a:xfrm>
            <a:prstGeom prst="rect">
              <a:avLst/>
            </a:prstGeom>
            <a:noFill/>
          </p:spPr>
          <p:txBody>
            <a:bodyPr wrap="square" lIns="68584" tIns="34292" rIns="68584" bIns="34292" rtlCol="0">
              <a:spAutoFit/>
            </a:bodyPr>
            <a:lstStyle/>
            <a:p>
              <a:pPr algn="ctr"/>
              <a:r>
                <a:rPr lang="en-US" sz="800" dirty="0" smtClean="0">
                  <a:solidFill>
                    <a:schemeClr val="bg1">
                      <a:lumMod val="50000"/>
                    </a:schemeClr>
                  </a:solidFill>
                  <a:latin typeface="Lato Light"/>
                  <a:cs typeface="Lato Light"/>
                </a:rPr>
                <a:t>PUBLIC WORKS, SPROW</a:t>
              </a:r>
            </a:p>
            <a:p>
              <a:pPr algn="ctr"/>
              <a:endParaRPr lang="en-US" sz="600" dirty="0">
                <a:solidFill>
                  <a:schemeClr val="bg1">
                    <a:lumMod val="50000"/>
                  </a:schemeClr>
                </a:solidFill>
                <a:latin typeface="Lato Light"/>
                <a:cs typeface="Lato Light"/>
              </a:endParaRPr>
            </a:p>
            <a:p>
              <a:pPr algn="ctr"/>
              <a:r>
                <a:rPr lang="en-US" sz="1200" b="1" dirty="0" smtClean="0">
                  <a:solidFill>
                    <a:srgbClr val="00B0F0"/>
                  </a:solidFill>
                  <a:latin typeface="Lato Light"/>
                  <a:cs typeface="Lato Light"/>
                </a:rPr>
                <a:t>KMYERS@NCTCOG.ORG</a:t>
              </a:r>
              <a:endParaRPr lang="en-US" sz="1200" b="1" dirty="0">
                <a:solidFill>
                  <a:srgbClr val="00B0F0"/>
                </a:solidFill>
                <a:latin typeface="Lato Light"/>
                <a:cs typeface="Lato Light"/>
              </a:endParaRPr>
            </a:p>
            <a:p>
              <a:pPr algn="ctr"/>
              <a:r>
                <a:rPr lang="en-US" sz="1200" dirty="0">
                  <a:solidFill>
                    <a:schemeClr val="bg1">
                      <a:lumMod val="50000"/>
                    </a:schemeClr>
                  </a:solidFill>
                  <a:latin typeface="Lato Light"/>
                  <a:cs typeface="Lato Light"/>
                </a:rPr>
                <a:t>(817) </a:t>
              </a:r>
              <a:r>
                <a:rPr lang="en-US" sz="1200" dirty="0" smtClean="0">
                  <a:solidFill>
                    <a:schemeClr val="bg1">
                      <a:lumMod val="50000"/>
                    </a:schemeClr>
                  </a:solidFill>
                  <a:latin typeface="Lato Light"/>
                  <a:cs typeface="Lato Light"/>
                </a:rPr>
                <a:t>695-9107</a:t>
              </a:r>
              <a:endParaRPr lang="en-US" sz="1200" dirty="0">
                <a:solidFill>
                  <a:schemeClr val="bg1">
                    <a:lumMod val="50000"/>
                  </a:schemeClr>
                </a:solidFill>
                <a:latin typeface="Lato Light"/>
                <a:cs typeface="Lato Light"/>
              </a:endParaRPr>
            </a:p>
          </p:txBody>
        </p:sp>
        <p:cxnSp>
          <p:nvCxnSpPr>
            <p:cNvPr id="40" name="Straight Connector 39"/>
            <p:cNvCxnSpPr/>
            <p:nvPr/>
          </p:nvCxnSpPr>
          <p:spPr>
            <a:xfrm>
              <a:off x="3023187" y="4772001"/>
              <a:ext cx="392693" cy="0"/>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105168" y="3539987"/>
            <a:ext cx="2404764" cy="1122373"/>
            <a:chOff x="1964937" y="4372043"/>
            <a:chExt cx="2405668" cy="1128590"/>
          </a:xfrm>
        </p:grpSpPr>
        <p:sp>
          <p:nvSpPr>
            <p:cNvPr id="42" name="Rectangle 41"/>
            <p:cNvSpPr/>
            <p:nvPr/>
          </p:nvSpPr>
          <p:spPr>
            <a:xfrm>
              <a:off x="1965840" y="4372043"/>
              <a:ext cx="2404765" cy="1128590"/>
            </a:xfrm>
            <a:prstGeom prst="rect">
              <a:avLst/>
            </a:prstGeom>
            <a:solidFill>
              <a:schemeClr val="bg1"/>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id-ID" sz="1351" dirty="0">
                <a:latin typeface="Lato Light"/>
              </a:endParaRPr>
            </a:p>
          </p:txBody>
        </p:sp>
        <p:sp>
          <p:nvSpPr>
            <p:cNvPr id="43" name="TextBox 42"/>
            <p:cNvSpPr txBox="1"/>
            <p:nvPr/>
          </p:nvSpPr>
          <p:spPr>
            <a:xfrm>
              <a:off x="1964937" y="4482012"/>
              <a:ext cx="2404764" cy="265590"/>
            </a:xfrm>
            <a:prstGeom prst="rect">
              <a:avLst/>
            </a:prstGeom>
            <a:noFill/>
          </p:spPr>
          <p:txBody>
            <a:bodyPr wrap="square" lIns="68584" tIns="34292" rIns="68584" bIns="34292" rtlCol="0">
              <a:spAutoFit/>
            </a:bodyPr>
            <a:lstStyle/>
            <a:p>
              <a:pPr algn="ctr"/>
              <a:r>
                <a:rPr lang="en-US" sz="1276" b="1" dirty="0" smtClean="0">
                  <a:solidFill>
                    <a:schemeClr val="bg1">
                      <a:lumMod val="50000"/>
                    </a:schemeClr>
                  </a:solidFill>
                  <a:latin typeface="Lato Regular"/>
                  <a:cs typeface="Lato Regular"/>
                </a:rPr>
                <a:t>TAMARA </a:t>
              </a:r>
              <a:r>
                <a:rPr lang="en-US" sz="1276" b="1" dirty="0" smtClean="0">
                  <a:solidFill>
                    <a:schemeClr val="accent1"/>
                  </a:solidFill>
                  <a:latin typeface="Lato Regular"/>
                  <a:cs typeface="Lato Regular"/>
                </a:rPr>
                <a:t>COOK, AICP</a:t>
              </a:r>
              <a:endParaRPr lang="id-ID" sz="1276" b="1" dirty="0">
                <a:solidFill>
                  <a:schemeClr val="accent1"/>
                </a:solidFill>
                <a:latin typeface="Lato Regular"/>
                <a:cs typeface="Lato Regular"/>
              </a:endParaRPr>
            </a:p>
          </p:txBody>
        </p:sp>
        <p:sp>
          <p:nvSpPr>
            <p:cNvPr id="44" name="TextBox 43"/>
            <p:cNvSpPr txBox="1"/>
            <p:nvPr/>
          </p:nvSpPr>
          <p:spPr>
            <a:xfrm>
              <a:off x="2223179" y="4829076"/>
              <a:ext cx="1985410" cy="657652"/>
            </a:xfrm>
            <a:prstGeom prst="rect">
              <a:avLst/>
            </a:prstGeom>
            <a:noFill/>
          </p:spPr>
          <p:txBody>
            <a:bodyPr wrap="square" lIns="68584" tIns="34292" rIns="68584" bIns="34292" rtlCol="0">
              <a:spAutoFit/>
            </a:bodyPr>
            <a:lstStyle/>
            <a:p>
              <a:pPr algn="ctr"/>
              <a:r>
                <a:rPr lang="en-US" sz="800" dirty="0" smtClean="0">
                  <a:solidFill>
                    <a:schemeClr val="bg1">
                      <a:lumMod val="50000"/>
                    </a:schemeClr>
                  </a:solidFill>
                  <a:latin typeface="Lato Light"/>
                  <a:cs typeface="Lato Light"/>
                </a:rPr>
                <a:t>SENIOR PROGRAM MANAGER</a:t>
              </a:r>
              <a:endParaRPr lang="en-US" sz="800" dirty="0">
                <a:solidFill>
                  <a:schemeClr val="bg1">
                    <a:lumMod val="50000"/>
                  </a:schemeClr>
                </a:solidFill>
                <a:latin typeface="Lato Light"/>
                <a:cs typeface="Lato Light"/>
              </a:endParaRPr>
            </a:p>
            <a:p>
              <a:pPr algn="ctr"/>
              <a:endParaRPr lang="en-US" sz="600" dirty="0">
                <a:solidFill>
                  <a:schemeClr val="bg1">
                    <a:lumMod val="50000"/>
                  </a:schemeClr>
                </a:solidFill>
                <a:latin typeface="Lato Light"/>
                <a:cs typeface="Lato Light"/>
              </a:endParaRPr>
            </a:p>
            <a:p>
              <a:pPr algn="ctr"/>
              <a:r>
                <a:rPr lang="en-US" sz="1200" b="1" dirty="0" smtClean="0">
                  <a:solidFill>
                    <a:srgbClr val="00B0F0"/>
                  </a:solidFill>
                  <a:latin typeface="Lato Light"/>
                  <a:cs typeface="Lato Light"/>
                </a:rPr>
                <a:t>TCOOK@NCTCOG.ORG</a:t>
              </a:r>
              <a:endParaRPr lang="en-US" sz="1200" b="1" dirty="0">
                <a:solidFill>
                  <a:srgbClr val="00B0F0"/>
                </a:solidFill>
                <a:latin typeface="Lato Light"/>
                <a:cs typeface="Lato Light"/>
              </a:endParaRPr>
            </a:p>
            <a:p>
              <a:pPr algn="ctr"/>
              <a:r>
                <a:rPr lang="en-US" sz="1200" dirty="0">
                  <a:solidFill>
                    <a:schemeClr val="bg1">
                      <a:lumMod val="50000"/>
                    </a:schemeClr>
                  </a:solidFill>
                  <a:latin typeface="Lato Light"/>
                  <a:cs typeface="Lato Light"/>
                </a:rPr>
                <a:t>(817) </a:t>
              </a:r>
              <a:r>
                <a:rPr lang="en-US" sz="1200" dirty="0" smtClean="0">
                  <a:solidFill>
                    <a:schemeClr val="bg1">
                      <a:lumMod val="50000"/>
                    </a:schemeClr>
                  </a:solidFill>
                  <a:latin typeface="Lato Light"/>
                  <a:cs typeface="Lato Light"/>
                </a:rPr>
                <a:t>695-9221</a:t>
              </a:r>
              <a:endParaRPr lang="en-US" sz="1200" dirty="0">
                <a:solidFill>
                  <a:schemeClr val="bg1">
                    <a:lumMod val="50000"/>
                  </a:schemeClr>
                </a:solidFill>
                <a:latin typeface="Lato Light"/>
                <a:cs typeface="Lato Light"/>
              </a:endParaRPr>
            </a:p>
          </p:txBody>
        </p:sp>
      </p:grpSp>
      <p:cxnSp>
        <p:nvCxnSpPr>
          <p:cNvPr id="45" name="Straight Connector 44"/>
          <p:cNvCxnSpPr/>
          <p:nvPr/>
        </p:nvCxnSpPr>
        <p:spPr>
          <a:xfrm>
            <a:off x="3111656" y="3933728"/>
            <a:ext cx="392693" cy="0"/>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103360" y="2128346"/>
            <a:ext cx="2405668" cy="1128590"/>
            <a:chOff x="1964937" y="4372043"/>
            <a:chExt cx="2405668" cy="1128590"/>
          </a:xfrm>
        </p:grpSpPr>
        <p:sp>
          <p:nvSpPr>
            <p:cNvPr id="47" name="Rectangle 46"/>
            <p:cNvSpPr/>
            <p:nvPr/>
          </p:nvSpPr>
          <p:spPr>
            <a:xfrm>
              <a:off x="1965840" y="4372043"/>
              <a:ext cx="2404765" cy="1128590"/>
            </a:xfrm>
            <a:prstGeom prst="rect">
              <a:avLst/>
            </a:prstGeom>
            <a:solidFill>
              <a:schemeClr val="bg1"/>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id-ID" sz="1351" dirty="0">
                <a:latin typeface="Lato Light"/>
              </a:endParaRPr>
            </a:p>
          </p:txBody>
        </p:sp>
        <p:sp>
          <p:nvSpPr>
            <p:cNvPr id="48" name="TextBox 47"/>
            <p:cNvSpPr txBox="1"/>
            <p:nvPr/>
          </p:nvSpPr>
          <p:spPr>
            <a:xfrm>
              <a:off x="1964937" y="4482012"/>
              <a:ext cx="2404764" cy="265590"/>
            </a:xfrm>
            <a:prstGeom prst="rect">
              <a:avLst/>
            </a:prstGeom>
            <a:noFill/>
          </p:spPr>
          <p:txBody>
            <a:bodyPr wrap="square" lIns="68584" tIns="34292" rIns="68584" bIns="34292" rtlCol="0">
              <a:spAutoFit/>
            </a:bodyPr>
            <a:lstStyle/>
            <a:p>
              <a:pPr algn="ctr"/>
              <a:r>
                <a:rPr lang="en-US" sz="1276" b="1" dirty="0" smtClean="0">
                  <a:solidFill>
                    <a:schemeClr val="bg1">
                      <a:lumMod val="50000"/>
                    </a:schemeClr>
                  </a:solidFill>
                  <a:latin typeface="Lato Regular"/>
                  <a:cs typeface="Lato Regular"/>
                </a:rPr>
                <a:t>KATE </a:t>
              </a:r>
              <a:r>
                <a:rPr lang="en-US" sz="1276" b="1" dirty="0" smtClean="0">
                  <a:solidFill>
                    <a:schemeClr val="accent1"/>
                  </a:solidFill>
                  <a:latin typeface="Lato Regular"/>
                  <a:cs typeface="Lato Regular"/>
                </a:rPr>
                <a:t>POWERS</a:t>
              </a:r>
              <a:endParaRPr lang="id-ID" sz="1276" b="1" dirty="0">
                <a:solidFill>
                  <a:schemeClr val="accent1"/>
                </a:solidFill>
                <a:latin typeface="Lato Regular"/>
                <a:cs typeface="Lato Regular"/>
              </a:endParaRPr>
            </a:p>
          </p:txBody>
        </p:sp>
        <p:sp>
          <p:nvSpPr>
            <p:cNvPr id="49" name="TextBox 48"/>
            <p:cNvSpPr txBox="1"/>
            <p:nvPr/>
          </p:nvSpPr>
          <p:spPr>
            <a:xfrm>
              <a:off x="2129270" y="4811524"/>
              <a:ext cx="2172288" cy="654029"/>
            </a:xfrm>
            <a:prstGeom prst="rect">
              <a:avLst/>
            </a:prstGeom>
            <a:noFill/>
          </p:spPr>
          <p:txBody>
            <a:bodyPr wrap="square" lIns="68584" tIns="34292" rIns="68584" bIns="34292" rtlCol="0">
              <a:spAutoFit/>
            </a:bodyPr>
            <a:lstStyle/>
            <a:p>
              <a:pPr algn="ctr"/>
              <a:r>
                <a:rPr lang="en-US" sz="800" dirty="0" smtClean="0">
                  <a:solidFill>
                    <a:schemeClr val="bg1">
                      <a:lumMod val="50000"/>
                    </a:schemeClr>
                  </a:solidFill>
                  <a:latin typeface="Lato Light"/>
                  <a:cs typeface="Lato Light"/>
                </a:rPr>
                <a:t>PUBLIC WORKS, TxCDBG</a:t>
              </a:r>
            </a:p>
            <a:p>
              <a:pPr algn="ctr"/>
              <a:endParaRPr lang="en-US" sz="600" dirty="0">
                <a:solidFill>
                  <a:schemeClr val="bg1">
                    <a:lumMod val="50000"/>
                  </a:schemeClr>
                </a:solidFill>
                <a:latin typeface="Lato Light"/>
                <a:cs typeface="Lato Light"/>
              </a:endParaRPr>
            </a:p>
            <a:p>
              <a:pPr algn="ctr"/>
              <a:r>
                <a:rPr lang="en-US" sz="1200" b="1" dirty="0" smtClean="0">
                  <a:solidFill>
                    <a:srgbClr val="00B0F0"/>
                  </a:solidFill>
                  <a:latin typeface="Lato Light"/>
                  <a:cs typeface="Lato Light"/>
                </a:rPr>
                <a:t>KPOWERS@NCTCOG.ORG</a:t>
              </a:r>
              <a:endParaRPr lang="en-US" sz="1200" b="1" dirty="0">
                <a:solidFill>
                  <a:srgbClr val="00B0F0"/>
                </a:solidFill>
                <a:latin typeface="Lato Light"/>
                <a:cs typeface="Lato Light"/>
              </a:endParaRPr>
            </a:p>
            <a:p>
              <a:pPr algn="ctr"/>
              <a:r>
                <a:rPr lang="en-US" sz="1200" dirty="0">
                  <a:solidFill>
                    <a:schemeClr val="bg1">
                      <a:lumMod val="50000"/>
                    </a:schemeClr>
                  </a:solidFill>
                  <a:latin typeface="Lato Light"/>
                  <a:cs typeface="Lato Light"/>
                </a:rPr>
                <a:t>(817) </a:t>
              </a:r>
              <a:r>
                <a:rPr lang="en-US" sz="1200" dirty="0" smtClean="0">
                  <a:solidFill>
                    <a:schemeClr val="bg1">
                      <a:lumMod val="50000"/>
                    </a:schemeClr>
                  </a:solidFill>
                  <a:latin typeface="Lato Light"/>
                  <a:cs typeface="Lato Light"/>
                </a:rPr>
                <a:t>695-9213</a:t>
              </a:r>
              <a:endParaRPr lang="en-US" sz="1200" dirty="0">
                <a:solidFill>
                  <a:schemeClr val="bg1">
                    <a:lumMod val="50000"/>
                  </a:schemeClr>
                </a:solidFill>
                <a:latin typeface="Lato Light"/>
                <a:cs typeface="Lato Light"/>
              </a:endParaRPr>
            </a:p>
          </p:txBody>
        </p:sp>
        <p:cxnSp>
          <p:nvCxnSpPr>
            <p:cNvPr id="50" name="Straight Connector 49"/>
            <p:cNvCxnSpPr/>
            <p:nvPr/>
          </p:nvCxnSpPr>
          <p:spPr>
            <a:xfrm>
              <a:off x="3023187" y="4772001"/>
              <a:ext cx="392693" cy="0"/>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61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2019 </a:t>
            </a:r>
            <a:r>
              <a:rPr lang="en-US" dirty="0"/>
              <a:t>Public Works Council</a:t>
            </a:r>
            <a:br>
              <a:rPr lang="en-US" dirty="0"/>
            </a:br>
            <a:r>
              <a:rPr lang="en-US" dirty="0"/>
              <a:t>Membership Approval</a:t>
            </a:r>
          </a:p>
        </p:txBody>
      </p:sp>
      <p:sp>
        <p:nvSpPr>
          <p:cNvPr id="3" name="Content Placeholder 2"/>
          <p:cNvSpPr>
            <a:spLocks noGrp="1"/>
          </p:cNvSpPr>
          <p:nvPr>
            <p:ph idx="1"/>
          </p:nvPr>
        </p:nvSpPr>
        <p:spPr>
          <a:xfrm>
            <a:off x="1097280" y="2304263"/>
            <a:ext cx="10058400" cy="4023360"/>
          </a:xfrm>
        </p:spPr>
        <p:txBody>
          <a:bodyPr/>
          <a:lstStyle/>
          <a:p>
            <a:pPr algn="ctr"/>
            <a:r>
              <a:rPr lang="en-US" sz="2800" b="1" u="sng" dirty="0" smtClean="0"/>
              <a:t>Nominations for Chair and Vice Chair</a:t>
            </a:r>
          </a:p>
          <a:p>
            <a:endParaRPr lang="en-US" u="sng"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76616621"/>
              </p:ext>
            </p:extLst>
          </p:nvPr>
        </p:nvGraphicFramePr>
        <p:xfrm>
          <a:off x="1291693" y="2958820"/>
          <a:ext cx="9669574" cy="2696911"/>
        </p:xfrm>
        <a:graphic>
          <a:graphicData uri="http://schemas.openxmlformats.org/drawingml/2006/table">
            <a:tbl>
              <a:tblPr firstRow="1" lastCol="1" bandRow="1">
                <a:tableStyleId>{5C22544A-7EE6-4342-B048-85BDC9FD1C3A}</a:tableStyleId>
              </a:tblPr>
              <a:tblGrid>
                <a:gridCol w="2028979"/>
                <a:gridCol w="2644346"/>
                <a:gridCol w="2693393"/>
                <a:gridCol w="2302856"/>
              </a:tblGrid>
              <a:tr h="442915">
                <a:tc>
                  <a:txBody>
                    <a:bodyPr/>
                    <a:lstStyle/>
                    <a:p>
                      <a:pPr marL="0" marR="0" algn="ctr">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Position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400" dirty="0" smtClean="0">
                          <a:effectLst/>
                        </a:rPr>
                        <a:t>Nominee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400" dirty="0" smtClean="0">
                          <a:effectLst/>
                        </a:rPr>
                        <a:t>City/County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400" dirty="0">
                          <a:effectLst/>
                        </a:rPr>
                        <a:t>Represents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13975">
                <a:tc>
                  <a:txBody>
                    <a:bodyPr/>
                    <a:lstStyle/>
                    <a:p>
                      <a:pPr algn="ctr"/>
                      <a:r>
                        <a:rPr lang="en-US" sz="2400" b="0" i="1" kern="1200" dirty="0" smtClean="0">
                          <a:solidFill>
                            <a:schemeClr val="tx1"/>
                          </a:solidFill>
                          <a:effectLst/>
                          <a:latin typeface="+mn-lt"/>
                          <a:ea typeface="+mn-ea"/>
                          <a:cs typeface="+mn-cs"/>
                        </a:rPr>
                        <a:t>Chair</a:t>
                      </a:r>
                      <a:endParaRPr lang="en-US" sz="2400" b="0" i="1" kern="1200" dirty="0">
                        <a:solidFill>
                          <a:schemeClr val="tx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0" kern="1200" dirty="0" smtClean="0">
                        <a:solidFill>
                          <a:schemeClr val="tx1"/>
                        </a:solidFill>
                        <a:effectLst/>
                        <a:latin typeface="+mn-lt"/>
                        <a:ea typeface="+mn-ea"/>
                        <a:cs typeface="+mn-cs"/>
                      </a:endParaRPr>
                    </a:p>
                    <a:p>
                      <a:pPr algn="ctr"/>
                      <a:r>
                        <a:rPr lang="en-US" sz="2400" b="0" kern="1200" dirty="0" smtClean="0">
                          <a:solidFill>
                            <a:schemeClr val="tx1"/>
                          </a:solidFill>
                          <a:effectLst/>
                          <a:latin typeface="+mn-lt"/>
                          <a:ea typeface="+mn-ea"/>
                          <a:cs typeface="+mn-cs"/>
                        </a:rPr>
                        <a:t>Manny Palacios </a:t>
                      </a:r>
                      <a:endParaRPr lang="en-US" sz="2400" b="0" i="1" kern="1200" dirty="0" smtClean="0">
                        <a:solidFill>
                          <a:schemeClr val="tx1"/>
                        </a:solidFill>
                        <a:effectLst/>
                        <a:latin typeface="+mn-lt"/>
                        <a:ea typeface="+mn-ea"/>
                        <a:cs typeface="+mn-cs"/>
                      </a:endParaRPr>
                    </a:p>
                    <a:p>
                      <a:pPr algn="ctr"/>
                      <a:endParaRPr lang="en-US" sz="2400" b="0" i="1" kern="1200" dirty="0">
                        <a:solidFill>
                          <a:schemeClr val="tx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400" b="0" dirty="0" smtClean="0">
                          <a:solidFill>
                            <a:schemeClr val="tx1"/>
                          </a:solidFill>
                          <a:effectLst/>
                          <a:latin typeface="+mn-lt"/>
                        </a:rPr>
                        <a:t>City of Weatherford</a:t>
                      </a:r>
                      <a:endParaRPr lang="en-US" sz="2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400" b="1" kern="1200" dirty="0" smtClean="0">
                          <a:solidFill>
                            <a:schemeClr val="bg1"/>
                          </a:solidFill>
                          <a:effectLst/>
                          <a:latin typeface="+mn-lt"/>
                          <a:ea typeface="+mn-ea"/>
                          <a:cs typeface="+mn-cs"/>
                        </a:rPr>
                        <a:t>West Subregion </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2327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0" i="1" dirty="0" smtClean="0">
                          <a:solidFill>
                            <a:schemeClr val="tx1"/>
                          </a:solidFill>
                          <a:effectLst/>
                          <a:latin typeface="+mn-lt"/>
                          <a:ea typeface="Calibri" panose="020F0502020204030204" pitchFamily="34" charset="0"/>
                          <a:cs typeface="Times New Roman" panose="02020603050405020304" pitchFamily="18" charset="0"/>
                        </a:rPr>
                        <a:t>Vice Chair</a:t>
                      </a:r>
                      <a:endParaRPr lang="en-US" sz="2400" b="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2400" b="0" kern="1200" dirty="0" smtClean="0">
                        <a:solidFill>
                          <a:schemeClr val="tx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0" kern="1200" dirty="0" smtClean="0">
                          <a:solidFill>
                            <a:schemeClr val="tx1"/>
                          </a:solidFill>
                          <a:effectLst/>
                          <a:latin typeface="+mn-lt"/>
                          <a:ea typeface="+mn-ea"/>
                          <a:cs typeface="+mn-cs"/>
                        </a:rPr>
                        <a:t>Keith Marvin</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2400" b="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400" b="0" kern="1200" dirty="0" smtClean="0">
                          <a:solidFill>
                            <a:schemeClr val="tx1"/>
                          </a:solidFill>
                          <a:effectLst/>
                          <a:latin typeface="+mn-lt"/>
                          <a:ea typeface="+mn-ea"/>
                          <a:cs typeface="+mn-cs"/>
                        </a:rPr>
                        <a:t>City</a:t>
                      </a:r>
                      <a:r>
                        <a:rPr lang="en-US" sz="2400" b="0" kern="1200" baseline="0" dirty="0" smtClean="0">
                          <a:solidFill>
                            <a:schemeClr val="tx1"/>
                          </a:solidFill>
                          <a:effectLst/>
                          <a:latin typeface="+mn-lt"/>
                          <a:ea typeface="+mn-ea"/>
                          <a:cs typeface="+mn-cs"/>
                        </a:rPr>
                        <a:t> of Lewisville</a:t>
                      </a:r>
                      <a:endParaRPr lang="en-US" sz="2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400" b="1" kern="1200" dirty="0" smtClean="0">
                          <a:solidFill>
                            <a:schemeClr val="bg1"/>
                          </a:solidFill>
                          <a:effectLst/>
                          <a:latin typeface="+mn-lt"/>
                          <a:ea typeface="+mn-ea"/>
                          <a:cs typeface="+mn-cs"/>
                        </a:rPr>
                        <a:t>City of Lewisville</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846202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FY </a:t>
            </a:r>
            <a:r>
              <a:rPr lang="en-US" dirty="0" smtClean="0"/>
              <a:t>2019 </a:t>
            </a:r>
            <a:r>
              <a:rPr lang="en-US" dirty="0"/>
              <a:t>Public Works </a:t>
            </a:r>
            <a:r>
              <a:rPr lang="en-US" dirty="0" smtClean="0"/>
              <a:t>Council</a:t>
            </a:r>
            <a:br>
              <a:rPr lang="en-US" dirty="0" smtClean="0"/>
            </a:br>
            <a:r>
              <a:rPr lang="en-US" dirty="0" smtClean="0"/>
              <a:t>Membership </a:t>
            </a:r>
            <a:r>
              <a:rPr lang="en-US" dirty="0"/>
              <a:t>Approval</a:t>
            </a:r>
          </a:p>
        </p:txBody>
      </p:sp>
      <p:sp>
        <p:nvSpPr>
          <p:cNvPr id="3" name="Content Placeholder 2"/>
          <p:cNvSpPr>
            <a:spLocks noGrp="1"/>
          </p:cNvSpPr>
          <p:nvPr>
            <p:ph idx="1"/>
          </p:nvPr>
        </p:nvSpPr>
        <p:spPr>
          <a:xfrm>
            <a:off x="745920" y="2159492"/>
            <a:ext cx="10703334" cy="440266"/>
          </a:xfrm>
        </p:spPr>
        <p:txBody>
          <a:bodyPr>
            <a:normAutofit fontScale="92500" lnSpcReduction="20000"/>
          </a:bodyPr>
          <a:lstStyle/>
          <a:p>
            <a:pPr algn="ctr"/>
            <a:r>
              <a:rPr lang="en-US" sz="3000" b="1" u="sng" dirty="0" smtClean="0"/>
              <a:t>Public </a:t>
            </a:r>
            <a:r>
              <a:rPr lang="en-US" sz="3000" b="1" u="sng" dirty="0"/>
              <a:t>Sector </a:t>
            </a:r>
            <a:r>
              <a:rPr lang="en-US" sz="3000" b="1" u="sng" dirty="0" smtClean="0"/>
              <a:t>Members</a:t>
            </a:r>
            <a:endParaRPr lang="en-US" sz="3000" u="sng" dirty="0" smtClean="0"/>
          </a:p>
          <a:p>
            <a:pPr algn="ctr"/>
            <a:endParaRPr lang="en-US"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85915596"/>
              </p:ext>
            </p:extLst>
          </p:nvPr>
        </p:nvGraphicFramePr>
        <p:xfrm>
          <a:off x="745920" y="2742305"/>
          <a:ext cx="5123538" cy="2992120"/>
        </p:xfrm>
        <a:graphic>
          <a:graphicData uri="http://schemas.openxmlformats.org/drawingml/2006/table">
            <a:tbl>
              <a:tblPr firstRow="1" lastCol="1" bandRow="1">
                <a:tableStyleId>{5C22544A-7EE6-4342-B048-85BDC9FD1C3A}</a:tableStyleId>
              </a:tblPr>
              <a:tblGrid>
                <a:gridCol w="2429766"/>
                <a:gridCol w="2693772"/>
              </a:tblGrid>
              <a:tr h="296514">
                <a:tc>
                  <a:txBody>
                    <a:bodyPr/>
                    <a:lstStyle/>
                    <a:p>
                      <a:pPr marL="0" marR="0" algn="ctr" defTabSz="914400" rtl="0" eaLnBrk="1" latinLnBrk="0" hangingPunct="1">
                        <a:lnSpc>
                          <a:spcPct val="107000"/>
                        </a:lnSpc>
                        <a:spcBef>
                          <a:spcPts val="0"/>
                        </a:spcBef>
                        <a:spcAft>
                          <a:spcPts val="0"/>
                        </a:spcAft>
                      </a:pPr>
                      <a:r>
                        <a:rPr lang="en-US" sz="2400" b="1" kern="1200" dirty="0" smtClean="0">
                          <a:solidFill>
                            <a:schemeClr val="bg1"/>
                          </a:solidFill>
                          <a:effectLst/>
                          <a:latin typeface="+mn-lt"/>
                          <a:ea typeface="+mn-ea"/>
                          <a:cs typeface="+mn-cs"/>
                        </a:rPr>
                        <a:t>Nominee </a:t>
                      </a:r>
                      <a:endParaRPr lang="en-US" sz="2400" b="1" kern="1200" dirty="0">
                        <a:solidFill>
                          <a:schemeClr val="bg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07000"/>
                        </a:lnSpc>
                        <a:spcBef>
                          <a:spcPts val="0"/>
                        </a:spcBef>
                        <a:spcAft>
                          <a:spcPts val="0"/>
                        </a:spcAft>
                      </a:pPr>
                      <a:r>
                        <a:rPr lang="en-US" sz="2400" b="1" kern="1200" dirty="0">
                          <a:solidFill>
                            <a:schemeClr val="lt1"/>
                          </a:solidFill>
                          <a:effectLst/>
                          <a:latin typeface="+mn-lt"/>
                          <a:ea typeface="+mn-ea"/>
                          <a:cs typeface="+mn-cs"/>
                        </a:rPr>
                        <a:t>City/County</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02334">
                <a:tc>
                  <a:txBody>
                    <a:bodyPr/>
                    <a:lstStyle/>
                    <a:p>
                      <a:r>
                        <a:rPr lang="en-US" sz="2400" b="0" kern="1200" dirty="0" smtClean="0">
                          <a:solidFill>
                            <a:schemeClr val="tx1"/>
                          </a:solidFill>
                          <a:effectLst/>
                          <a:latin typeface="+mn-lt"/>
                          <a:ea typeface="+mn-ea"/>
                          <a:cs typeface="+mn-cs"/>
                        </a:rPr>
                        <a:t>Craig</a:t>
                      </a:r>
                      <a:r>
                        <a:rPr lang="en-US" sz="2400" b="0" kern="1200" baseline="0" dirty="0" smtClean="0">
                          <a:solidFill>
                            <a:schemeClr val="tx1"/>
                          </a:solidFill>
                          <a:effectLst/>
                          <a:latin typeface="+mn-lt"/>
                          <a:ea typeface="+mn-ea"/>
                          <a:cs typeface="+mn-cs"/>
                        </a:rPr>
                        <a:t> Cummings</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kern="1200" dirty="0" smtClean="0">
                          <a:solidFill>
                            <a:schemeClr val="bg1"/>
                          </a:solidFill>
                          <a:effectLst/>
                          <a:latin typeface="+mn-lt"/>
                          <a:ea typeface="+mn-ea"/>
                          <a:cs typeface="+mn-cs"/>
                        </a:rPr>
                        <a:t>City of Arlington</a:t>
                      </a:r>
                      <a:endParaRPr lang="en-US" sz="2400" kern="1200" dirty="0">
                        <a:solidFill>
                          <a:schemeClr val="bg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tcPr>
                </a:tc>
              </a:tr>
              <a:tr h="302334">
                <a:tc>
                  <a:txBody>
                    <a:bodyPr/>
                    <a:lstStyle/>
                    <a:p>
                      <a:r>
                        <a:rPr lang="en-US" sz="2400" b="0" kern="1200" dirty="0" smtClean="0">
                          <a:solidFill>
                            <a:schemeClr val="tx1"/>
                          </a:solidFill>
                          <a:effectLst/>
                          <a:latin typeface="+mn-lt"/>
                          <a:ea typeface="+mn-ea"/>
                          <a:cs typeface="+mn-cs"/>
                        </a:rPr>
                        <a:t>John Crawford</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dirty="0" smtClean="0">
                          <a:solidFill>
                            <a:schemeClr val="bg1"/>
                          </a:solidFill>
                          <a:effectLst/>
                          <a:latin typeface="+mn-lt"/>
                        </a:rPr>
                        <a:t>City of Carrollton</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02334">
                <a:tc>
                  <a:txBody>
                    <a:bodyPr/>
                    <a:lstStyle/>
                    <a:p>
                      <a:r>
                        <a:rPr lang="en-US" sz="2400" b="0" kern="1200" dirty="0" smtClean="0">
                          <a:solidFill>
                            <a:schemeClr val="tx1"/>
                          </a:solidFill>
                          <a:effectLst/>
                          <a:latin typeface="+mn-lt"/>
                          <a:ea typeface="+mn-ea"/>
                          <a:cs typeface="+mn-cs"/>
                        </a:rPr>
                        <a:t>Mark</a:t>
                      </a:r>
                      <a:r>
                        <a:rPr lang="en-US" sz="2400" b="0" kern="1200" baseline="0" dirty="0" smtClean="0">
                          <a:solidFill>
                            <a:schemeClr val="tx1"/>
                          </a:solidFill>
                          <a:effectLst/>
                          <a:latin typeface="+mn-lt"/>
                          <a:ea typeface="+mn-ea"/>
                          <a:cs typeface="+mn-cs"/>
                        </a:rPr>
                        <a:t> Hines</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dirty="0" smtClean="0">
                          <a:solidFill>
                            <a:schemeClr val="bg1"/>
                          </a:solidFill>
                          <a:effectLst/>
                          <a:latin typeface="+mn-lt"/>
                        </a:rPr>
                        <a:t>Collin County</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02334">
                <a:tc>
                  <a:txBody>
                    <a:bodyPr/>
                    <a:lstStyle/>
                    <a:p>
                      <a:r>
                        <a:rPr lang="en-US" sz="2400" b="0" kern="1200" dirty="0" smtClean="0">
                          <a:solidFill>
                            <a:schemeClr val="tx1"/>
                          </a:solidFill>
                          <a:effectLst/>
                          <a:latin typeface="+mn-lt"/>
                          <a:ea typeface="+mn-ea"/>
                          <a:cs typeface="+mn-cs"/>
                        </a:rPr>
                        <a:t>John Mears</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dirty="0" smtClean="0">
                          <a:solidFill>
                            <a:schemeClr val="bg1"/>
                          </a:solidFill>
                          <a:effectLst/>
                          <a:latin typeface="+mn-lt"/>
                        </a:rPr>
                        <a:t>Dallas County</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02334">
                <a:tc>
                  <a:txBody>
                    <a:bodyPr/>
                    <a:lstStyle/>
                    <a:p>
                      <a:pPr marL="0" marR="0">
                        <a:lnSpc>
                          <a:spcPct val="107000"/>
                        </a:lnSpc>
                        <a:spcBef>
                          <a:spcPts val="0"/>
                        </a:spcBef>
                        <a:spcAft>
                          <a:spcPts val="800"/>
                        </a:spcAft>
                      </a:pPr>
                      <a:r>
                        <a:rPr lang="en-US" sz="2400" b="0" dirty="0" err="1" smtClean="0">
                          <a:solidFill>
                            <a:schemeClr val="tx1"/>
                          </a:solidFill>
                          <a:effectLst/>
                          <a:latin typeface="+mn-lt"/>
                          <a:ea typeface="Calibri" panose="020F0502020204030204" pitchFamily="34" charset="0"/>
                          <a:cs typeface="Times New Roman" panose="02020603050405020304" pitchFamily="18" charset="0"/>
                        </a:rPr>
                        <a:t>Haytham</a:t>
                      </a:r>
                      <a:r>
                        <a:rPr lang="en-US" sz="2400" b="0" dirty="0" smtClean="0">
                          <a:solidFill>
                            <a:schemeClr val="tx1"/>
                          </a:solidFill>
                          <a:effectLst/>
                          <a:latin typeface="+mn-lt"/>
                          <a:ea typeface="Calibri" panose="020F0502020204030204" pitchFamily="34" charset="0"/>
                          <a:cs typeface="Times New Roman" panose="02020603050405020304" pitchFamily="18" charset="0"/>
                        </a:rPr>
                        <a:t> Hassan</a:t>
                      </a:r>
                      <a:endParaRPr lang="en-US" sz="2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dirty="0" smtClean="0">
                          <a:solidFill>
                            <a:schemeClr val="bg1"/>
                          </a:solidFill>
                          <a:effectLst/>
                          <a:latin typeface="+mn-lt"/>
                        </a:rPr>
                        <a:t>City of</a:t>
                      </a:r>
                      <a:r>
                        <a:rPr lang="en-US" sz="2400" baseline="0" dirty="0" smtClean="0">
                          <a:solidFill>
                            <a:schemeClr val="bg1"/>
                          </a:solidFill>
                          <a:effectLst/>
                          <a:latin typeface="+mn-lt"/>
                        </a:rPr>
                        <a:t> Dallas</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02334">
                <a:tc>
                  <a:txBody>
                    <a:bodyPr/>
                    <a:lstStyle/>
                    <a:p>
                      <a:r>
                        <a:rPr lang="en-US" sz="2400" b="0" kern="1200" dirty="0" smtClean="0">
                          <a:solidFill>
                            <a:schemeClr val="tx1"/>
                          </a:solidFill>
                          <a:effectLst/>
                          <a:latin typeface="+mn-lt"/>
                          <a:ea typeface="+mn-ea"/>
                          <a:cs typeface="+mn-cs"/>
                        </a:rPr>
                        <a:t>Fred </a:t>
                      </a:r>
                      <a:r>
                        <a:rPr lang="en-US" sz="2400" b="0" kern="1200" dirty="0" err="1" smtClean="0">
                          <a:solidFill>
                            <a:schemeClr val="tx1"/>
                          </a:solidFill>
                          <a:effectLst/>
                          <a:latin typeface="+mn-lt"/>
                          <a:ea typeface="+mn-ea"/>
                          <a:cs typeface="+mn-cs"/>
                        </a:rPr>
                        <a:t>Ehler</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dirty="0" smtClean="0">
                          <a:solidFill>
                            <a:schemeClr val="bg1"/>
                          </a:solidFill>
                          <a:effectLst/>
                          <a:latin typeface="+mn-lt"/>
                        </a:rPr>
                        <a:t>Denton County</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02334">
                <a:tc>
                  <a:txBody>
                    <a:bodyPr/>
                    <a:lstStyle/>
                    <a:p>
                      <a:r>
                        <a:rPr lang="en-US" sz="2400" b="0" kern="1200" dirty="0" smtClean="0">
                          <a:solidFill>
                            <a:schemeClr val="tx1"/>
                          </a:solidFill>
                          <a:effectLst/>
                          <a:latin typeface="+mn-lt"/>
                          <a:ea typeface="+mn-ea"/>
                          <a:cs typeface="+mn-cs"/>
                        </a:rPr>
                        <a:t>David Hunter</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kern="1200" dirty="0" smtClean="0">
                          <a:solidFill>
                            <a:schemeClr val="bg1"/>
                          </a:solidFill>
                          <a:effectLst/>
                          <a:latin typeface="+mn-lt"/>
                          <a:ea typeface="+mn-ea"/>
                          <a:cs typeface="+mn-cs"/>
                        </a:rPr>
                        <a:t>City of</a:t>
                      </a:r>
                      <a:r>
                        <a:rPr lang="en-US" sz="2400" kern="1200" baseline="0" dirty="0" smtClean="0">
                          <a:solidFill>
                            <a:schemeClr val="bg1"/>
                          </a:solidFill>
                          <a:effectLst/>
                          <a:latin typeface="+mn-lt"/>
                          <a:ea typeface="+mn-ea"/>
                          <a:cs typeface="+mn-cs"/>
                        </a:rPr>
                        <a:t> Denton</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43999592"/>
              </p:ext>
            </p:extLst>
          </p:nvPr>
        </p:nvGraphicFramePr>
        <p:xfrm>
          <a:off x="6126480" y="2742305"/>
          <a:ext cx="5123539" cy="2644863"/>
        </p:xfrm>
        <a:graphic>
          <a:graphicData uri="http://schemas.openxmlformats.org/drawingml/2006/table">
            <a:tbl>
              <a:tblPr firstRow="1" lastCol="1" bandRow="1">
                <a:tableStyleId>{5C22544A-7EE6-4342-B048-85BDC9FD1C3A}</a:tableStyleId>
              </a:tblPr>
              <a:tblGrid>
                <a:gridCol w="2442124"/>
                <a:gridCol w="2681415"/>
              </a:tblGrid>
              <a:tr h="335682">
                <a:tc>
                  <a:txBody>
                    <a:bodyPr/>
                    <a:lstStyle/>
                    <a:p>
                      <a:pPr marL="0" marR="0" algn="ctr">
                        <a:lnSpc>
                          <a:spcPct val="107000"/>
                        </a:lnSpc>
                        <a:spcBef>
                          <a:spcPts val="0"/>
                        </a:spcBef>
                        <a:spcAft>
                          <a:spcPts val="0"/>
                        </a:spcAft>
                      </a:pPr>
                      <a:r>
                        <a:rPr lang="en-US" sz="2400" dirty="0" smtClean="0">
                          <a:effectLst/>
                        </a:rPr>
                        <a:t>Nominee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400" dirty="0">
                          <a:effectLst/>
                        </a:rPr>
                        <a:t>City/County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85133">
                <a:tc>
                  <a:txBody>
                    <a:bodyPr/>
                    <a:lstStyle/>
                    <a:p>
                      <a:r>
                        <a:rPr lang="en-US" sz="2400" b="0" kern="1200" dirty="0" smtClean="0">
                          <a:solidFill>
                            <a:schemeClr val="tx1"/>
                          </a:solidFill>
                          <a:effectLst/>
                          <a:latin typeface="+mn-lt"/>
                          <a:ea typeface="+mn-ea"/>
                          <a:cs typeface="+mn-cs"/>
                        </a:rPr>
                        <a:t>John</a:t>
                      </a:r>
                      <a:r>
                        <a:rPr lang="en-US" sz="2400" b="0" kern="1200" baseline="0" dirty="0" smtClean="0">
                          <a:solidFill>
                            <a:schemeClr val="tx1"/>
                          </a:solidFill>
                          <a:effectLst/>
                          <a:latin typeface="+mn-lt"/>
                          <a:ea typeface="+mn-ea"/>
                          <a:cs typeface="+mn-cs"/>
                        </a:rPr>
                        <a:t> </a:t>
                      </a:r>
                      <a:r>
                        <a:rPr lang="en-US" sz="2400" b="0" kern="1200" baseline="0" dirty="0" err="1" smtClean="0">
                          <a:solidFill>
                            <a:schemeClr val="tx1"/>
                          </a:solidFill>
                          <a:effectLst/>
                          <a:latin typeface="+mn-lt"/>
                          <a:ea typeface="+mn-ea"/>
                          <a:cs typeface="+mn-cs"/>
                        </a:rPr>
                        <a:t>Kasavich</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b="1" kern="1200" dirty="0" smtClean="0">
                          <a:solidFill>
                            <a:schemeClr val="bg1"/>
                          </a:solidFill>
                          <a:effectLst/>
                          <a:latin typeface="+mn-lt"/>
                          <a:ea typeface="+mn-ea"/>
                          <a:cs typeface="+mn-cs"/>
                        </a:rPr>
                        <a:t>City of</a:t>
                      </a:r>
                      <a:r>
                        <a:rPr lang="en-US" sz="2400" b="1" kern="1200" baseline="0" dirty="0" smtClean="0">
                          <a:solidFill>
                            <a:schemeClr val="bg1"/>
                          </a:solidFill>
                          <a:effectLst/>
                          <a:latin typeface="+mn-lt"/>
                          <a:ea typeface="+mn-ea"/>
                          <a:cs typeface="+mn-cs"/>
                        </a:rPr>
                        <a:t> Fort Worth</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5133">
                <a:tc>
                  <a:txBody>
                    <a:bodyPr/>
                    <a:lstStyle/>
                    <a:p>
                      <a:r>
                        <a:rPr lang="en-US" sz="2400" b="0" kern="1200" dirty="0" smtClean="0">
                          <a:solidFill>
                            <a:schemeClr val="tx1"/>
                          </a:solidFill>
                          <a:effectLst/>
                          <a:latin typeface="+mn-lt"/>
                          <a:ea typeface="+mn-ea"/>
                          <a:cs typeface="+mn-cs"/>
                        </a:rPr>
                        <a:t>Dan</a:t>
                      </a:r>
                      <a:r>
                        <a:rPr lang="en-US" sz="2400" b="0" kern="1200" baseline="0" dirty="0" smtClean="0">
                          <a:solidFill>
                            <a:schemeClr val="tx1"/>
                          </a:solidFill>
                          <a:effectLst/>
                          <a:latin typeface="+mn-lt"/>
                          <a:ea typeface="+mn-ea"/>
                          <a:cs typeface="+mn-cs"/>
                        </a:rPr>
                        <a:t> Franke</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b="1" kern="1200" dirty="0" smtClean="0">
                          <a:solidFill>
                            <a:schemeClr val="bg1"/>
                          </a:solidFill>
                          <a:effectLst/>
                          <a:latin typeface="+mn-lt"/>
                          <a:ea typeface="+mn-ea"/>
                          <a:cs typeface="+mn-cs"/>
                        </a:rPr>
                        <a:t>City of Frisco</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5133">
                <a:tc>
                  <a:txBody>
                    <a:bodyPr/>
                    <a:lstStyle/>
                    <a:p>
                      <a:r>
                        <a:rPr lang="en-US" sz="2400" b="0" kern="1200" dirty="0" smtClean="0">
                          <a:solidFill>
                            <a:schemeClr val="tx1"/>
                          </a:solidFill>
                          <a:effectLst/>
                          <a:latin typeface="+mn-lt"/>
                          <a:ea typeface="+mn-ea"/>
                          <a:cs typeface="+mn-cs"/>
                        </a:rPr>
                        <a:t>Michael </a:t>
                      </a:r>
                      <a:r>
                        <a:rPr lang="en-US" sz="2400" b="0" kern="1200" dirty="0" err="1" smtClean="0">
                          <a:solidFill>
                            <a:schemeClr val="tx1"/>
                          </a:solidFill>
                          <a:effectLst/>
                          <a:latin typeface="+mn-lt"/>
                          <a:ea typeface="+mn-ea"/>
                          <a:cs typeface="+mn-cs"/>
                        </a:rPr>
                        <a:t>Polocek</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b="1" kern="1200" dirty="0" smtClean="0">
                          <a:solidFill>
                            <a:schemeClr val="bg1"/>
                          </a:solidFill>
                          <a:effectLst/>
                          <a:latin typeface="+mn-lt"/>
                          <a:ea typeface="+mn-ea"/>
                          <a:cs typeface="+mn-cs"/>
                        </a:rPr>
                        <a:t>City of Garland</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5133">
                <a:tc>
                  <a:txBody>
                    <a:bodyPr/>
                    <a:lstStyle/>
                    <a:p>
                      <a:r>
                        <a:rPr lang="en-US" sz="2400" b="0" kern="1200" dirty="0" smtClean="0">
                          <a:solidFill>
                            <a:schemeClr val="tx1"/>
                          </a:solidFill>
                          <a:effectLst/>
                          <a:latin typeface="+mn-lt"/>
                          <a:ea typeface="+mn-ea"/>
                          <a:cs typeface="+mn-cs"/>
                        </a:rPr>
                        <a:t>Wayne Lee</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b="1" kern="1200" dirty="0" smtClean="0">
                          <a:solidFill>
                            <a:schemeClr val="bg1"/>
                          </a:solidFill>
                          <a:effectLst/>
                          <a:latin typeface="+mn-lt"/>
                          <a:ea typeface="+mn-ea"/>
                          <a:cs typeface="+mn-cs"/>
                        </a:rPr>
                        <a:t>City of Irving</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00773">
                <a:tc>
                  <a:txBody>
                    <a:bodyPr/>
                    <a:lstStyle/>
                    <a:p>
                      <a:r>
                        <a:rPr lang="en-US" sz="2400" b="0" kern="1200" dirty="0" smtClean="0">
                          <a:solidFill>
                            <a:schemeClr val="tx1"/>
                          </a:solidFill>
                          <a:effectLst/>
                          <a:latin typeface="+mn-lt"/>
                          <a:ea typeface="+mn-ea"/>
                          <a:cs typeface="+mn-cs"/>
                        </a:rPr>
                        <a:t>Paul Sparkman</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b="1" kern="1200" dirty="0" smtClean="0">
                          <a:solidFill>
                            <a:schemeClr val="bg1"/>
                          </a:solidFill>
                          <a:effectLst/>
                          <a:latin typeface="+mn-lt"/>
                          <a:ea typeface="+mn-ea"/>
                          <a:cs typeface="+mn-cs"/>
                        </a:rPr>
                        <a:t>City of McKinney</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5133">
                <a:tc>
                  <a:txBody>
                    <a:bodyPr/>
                    <a:lstStyle/>
                    <a:p>
                      <a:r>
                        <a:rPr lang="en-US" sz="2400" b="0" kern="1200" dirty="0" smtClean="0">
                          <a:solidFill>
                            <a:schemeClr val="tx1"/>
                          </a:solidFill>
                          <a:effectLst/>
                          <a:latin typeface="+mn-lt"/>
                          <a:ea typeface="+mn-ea"/>
                          <a:cs typeface="+mn-cs"/>
                        </a:rPr>
                        <a:t>Christina Hickey</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kern="1200" dirty="0" smtClean="0">
                          <a:solidFill>
                            <a:schemeClr val="bg1"/>
                          </a:solidFill>
                          <a:effectLst/>
                          <a:latin typeface="+mn-lt"/>
                          <a:ea typeface="+mn-ea"/>
                          <a:cs typeface="+mn-cs"/>
                        </a:rPr>
                        <a:t>City of Mesquite</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801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FY </a:t>
            </a:r>
            <a:r>
              <a:rPr lang="en-US" dirty="0" smtClean="0"/>
              <a:t>2019 </a:t>
            </a:r>
            <a:r>
              <a:rPr lang="en-US" dirty="0"/>
              <a:t>Public Works Council </a:t>
            </a:r>
            <a:r>
              <a:rPr lang="en-US" dirty="0" smtClean="0"/>
              <a:t/>
            </a:r>
            <a:br>
              <a:rPr lang="en-US" dirty="0" smtClean="0"/>
            </a:br>
            <a:r>
              <a:rPr lang="en-US" dirty="0" smtClean="0"/>
              <a:t>Membership </a:t>
            </a:r>
            <a:r>
              <a:rPr lang="en-US" dirty="0"/>
              <a:t>Approval</a:t>
            </a:r>
          </a:p>
        </p:txBody>
      </p:sp>
      <p:sp>
        <p:nvSpPr>
          <p:cNvPr id="4" name="Footer Placeholder 3"/>
          <p:cNvSpPr>
            <a:spLocks noGrp="1"/>
          </p:cNvSpPr>
          <p:nvPr>
            <p:ph type="ftr" sz="quarter" idx="11"/>
          </p:nvPr>
        </p:nvSpPr>
        <p:spPr/>
        <p:txBody>
          <a:bodyPr/>
          <a:lstStyle/>
          <a:p>
            <a:r>
              <a:rPr lang="en-US" smtClean="0"/>
              <a:t>www.nctcog.org/envir</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20939393"/>
              </p:ext>
            </p:extLst>
          </p:nvPr>
        </p:nvGraphicFramePr>
        <p:xfrm>
          <a:off x="830374" y="2658496"/>
          <a:ext cx="10592212" cy="2618105"/>
        </p:xfrm>
        <a:graphic>
          <a:graphicData uri="http://schemas.openxmlformats.org/drawingml/2006/table">
            <a:tbl>
              <a:tblPr firstRow="1" lastCol="1" bandRow="1">
                <a:tableStyleId>{5C22544A-7EE6-4342-B048-85BDC9FD1C3A}</a:tableStyleId>
              </a:tblPr>
              <a:tblGrid>
                <a:gridCol w="3024934"/>
                <a:gridCol w="3558746"/>
                <a:gridCol w="4008532"/>
              </a:tblGrid>
              <a:tr h="335682">
                <a:tc>
                  <a:txBody>
                    <a:bodyPr/>
                    <a:lstStyle/>
                    <a:p>
                      <a:pPr marL="0" marR="0" algn="ctr">
                        <a:lnSpc>
                          <a:spcPct val="107000"/>
                        </a:lnSpc>
                        <a:spcBef>
                          <a:spcPts val="0"/>
                        </a:spcBef>
                        <a:spcAft>
                          <a:spcPts val="0"/>
                        </a:spcAft>
                      </a:pPr>
                      <a:r>
                        <a:rPr lang="en-US" sz="2400" dirty="0" smtClean="0">
                          <a:effectLst/>
                        </a:rPr>
                        <a:t>Nominee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400" dirty="0">
                          <a:effectLst/>
                        </a:rPr>
                        <a:t>City/County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400" dirty="0">
                          <a:effectLst/>
                        </a:rPr>
                        <a:t>Represents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85133">
                <a:tc>
                  <a:txBody>
                    <a:bodyPr/>
                    <a:lstStyle/>
                    <a:p>
                      <a:r>
                        <a:rPr lang="en-US" sz="2400" b="0" kern="1200" dirty="0" smtClean="0">
                          <a:solidFill>
                            <a:schemeClr val="tx1"/>
                          </a:solidFill>
                          <a:effectLst/>
                          <a:latin typeface="+mn-lt"/>
                          <a:ea typeface="+mn-ea"/>
                          <a:cs typeface="+mn-cs"/>
                        </a:rPr>
                        <a:t>Bobby Clay</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b="0" kern="1200" dirty="0" smtClean="0">
                          <a:solidFill>
                            <a:schemeClr val="dk1"/>
                          </a:solidFill>
                          <a:effectLst/>
                          <a:latin typeface="+mn-lt"/>
                          <a:ea typeface="+mn-ea"/>
                          <a:cs typeface="+mn-cs"/>
                        </a:rPr>
                        <a:t>City</a:t>
                      </a:r>
                      <a:r>
                        <a:rPr lang="en-US" sz="2400" b="0" kern="1200" baseline="0" dirty="0" smtClean="0">
                          <a:solidFill>
                            <a:schemeClr val="dk1"/>
                          </a:solidFill>
                          <a:effectLst/>
                          <a:latin typeface="+mn-lt"/>
                          <a:ea typeface="+mn-ea"/>
                          <a:cs typeface="+mn-cs"/>
                        </a:rPr>
                        <a:t> of Quinlan</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b="1" kern="1200" dirty="0" smtClean="0">
                          <a:solidFill>
                            <a:schemeClr val="bg1"/>
                          </a:solidFill>
                          <a:effectLst/>
                          <a:latin typeface="+mn-lt"/>
                          <a:ea typeface="+mn-ea"/>
                          <a:cs typeface="+mn-cs"/>
                        </a:rPr>
                        <a:t>East </a:t>
                      </a:r>
                      <a:r>
                        <a:rPr lang="en-US" sz="2400" b="1" kern="1200" dirty="0" err="1" smtClean="0">
                          <a:solidFill>
                            <a:schemeClr val="bg1"/>
                          </a:solidFill>
                          <a:effectLst/>
                          <a:latin typeface="+mn-lt"/>
                          <a:ea typeface="+mn-ea"/>
                          <a:cs typeface="+mn-cs"/>
                        </a:rPr>
                        <a:t>Subregion</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5133">
                <a:tc>
                  <a:txBody>
                    <a:bodyPr/>
                    <a:lstStyle/>
                    <a:p>
                      <a:r>
                        <a:rPr lang="en-US" sz="2400" b="0" kern="1200" dirty="0" smtClean="0">
                          <a:solidFill>
                            <a:schemeClr val="tx1"/>
                          </a:solidFill>
                          <a:effectLst/>
                          <a:latin typeface="+mn-lt"/>
                          <a:ea typeface="+mn-ea"/>
                          <a:cs typeface="+mn-cs"/>
                        </a:rPr>
                        <a:t>Caroline</a:t>
                      </a:r>
                      <a:r>
                        <a:rPr lang="en-US" sz="2400" b="0" kern="1200" baseline="0" dirty="0" smtClean="0">
                          <a:solidFill>
                            <a:schemeClr val="tx1"/>
                          </a:solidFill>
                          <a:effectLst/>
                          <a:latin typeface="+mn-lt"/>
                          <a:ea typeface="+mn-ea"/>
                          <a:cs typeface="+mn-cs"/>
                        </a:rPr>
                        <a:t> Waggoner</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b="0" kern="1200" dirty="0" smtClean="0">
                          <a:solidFill>
                            <a:schemeClr val="dk1"/>
                          </a:solidFill>
                          <a:effectLst/>
                          <a:latin typeface="+mn-lt"/>
                          <a:ea typeface="+mn-ea"/>
                          <a:cs typeface="+mn-cs"/>
                        </a:rPr>
                        <a:t>North Richland Hills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b="1" kern="1200" dirty="0" smtClean="0">
                          <a:solidFill>
                            <a:schemeClr val="bg1"/>
                          </a:solidFill>
                          <a:effectLst/>
                          <a:latin typeface="+mn-lt"/>
                          <a:ea typeface="+mn-ea"/>
                          <a:cs typeface="+mn-cs"/>
                        </a:rPr>
                        <a:t>Mid-Cities</a:t>
                      </a:r>
                      <a:r>
                        <a:rPr lang="en-US" sz="2400" b="1" kern="1200" baseline="0" dirty="0" smtClean="0">
                          <a:solidFill>
                            <a:schemeClr val="bg1"/>
                          </a:solidFill>
                          <a:effectLst/>
                          <a:latin typeface="+mn-lt"/>
                          <a:ea typeface="+mn-ea"/>
                          <a:cs typeface="+mn-cs"/>
                        </a:rPr>
                        <a:t> </a:t>
                      </a:r>
                      <a:r>
                        <a:rPr lang="en-US" sz="2400" b="1" kern="1200" baseline="0" dirty="0" err="1" smtClean="0">
                          <a:solidFill>
                            <a:schemeClr val="bg1"/>
                          </a:solidFill>
                          <a:effectLst/>
                          <a:latin typeface="+mn-lt"/>
                          <a:ea typeface="+mn-ea"/>
                          <a:cs typeface="+mn-cs"/>
                        </a:rPr>
                        <a:t>Subregion</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5133">
                <a:tc>
                  <a:txBody>
                    <a:bodyPr/>
                    <a:lstStyle/>
                    <a:p>
                      <a:r>
                        <a:rPr lang="en-US" sz="2400" b="0" kern="1200" dirty="0" smtClean="0">
                          <a:solidFill>
                            <a:schemeClr val="tx1"/>
                          </a:solidFill>
                          <a:effectLst/>
                          <a:latin typeface="+mn-lt"/>
                          <a:ea typeface="+mn-ea"/>
                          <a:cs typeface="+mn-cs"/>
                        </a:rPr>
                        <a:t>David </a:t>
                      </a:r>
                      <a:r>
                        <a:rPr lang="en-US" sz="2400" b="0" kern="1200" dirty="0" err="1" smtClean="0">
                          <a:solidFill>
                            <a:schemeClr val="tx1"/>
                          </a:solidFill>
                          <a:effectLst/>
                          <a:latin typeface="+mn-lt"/>
                          <a:ea typeface="+mn-ea"/>
                          <a:cs typeface="+mn-cs"/>
                        </a:rPr>
                        <a:t>Disheroon</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b="0" kern="1200" dirty="0" smtClean="0">
                          <a:solidFill>
                            <a:schemeClr val="dk1"/>
                          </a:solidFill>
                          <a:effectLst/>
                          <a:latin typeface="+mn-lt"/>
                          <a:ea typeface="+mn-ea"/>
                          <a:cs typeface="+mn-cs"/>
                        </a:rPr>
                        <a:t>Johnson County</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b="1" kern="1200" dirty="0" smtClean="0">
                          <a:solidFill>
                            <a:schemeClr val="bg1"/>
                          </a:solidFill>
                          <a:effectLst/>
                          <a:latin typeface="+mn-lt"/>
                          <a:ea typeface="+mn-ea"/>
                          <a:cs typeface="+mn-cs"/>
                        </a:rPr>
                        <a:t>Southwest</a:t>
                      </a:r>
                      <a:r>
                        <a:rPr lang="en-US" sz="2400" b="1" kern="1200" baseline="0" dirty="0" smtClean="0">
                          <a:solidFill>
                            <a:schemeClr val="bg1"/>
                          </a:solidFill>
                          <a:effectLst/>
                          <a:latin typeface="+mn-lt"/>
                          <a:ea typeface="+mn-ea"/>
                          <a:cs typeface="+mn-cs"/>
                        </a:rPr>
                        <a:t> </a:t>
                      </a:r>
                      <a:r>
                        <a:rPr lang="en-US" sz="2400" b="1" kern="1200" baseline="0" dirty="0" err="1" smtClean="0">
                          <a:solidFill>
                            <a:schemeClr val="bg1"/>
                          </a:solidFill>
                          <a:effectLst/>
                          <a:latin typeface="+mn-lt"/>
                          <a:ea typeface="+mn-ea"/>
                          <a:cs typeface="+mn-cs"/>
                        </a:rPr>
                        <a:t>Subregion</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5133">
                <a:tc>
                  <a:txBody>
                    <a:bodyPr/>
                    <a:lstStyle/>
                    <a:p>
                      <a:pPr marL="0" marR="0">
                        <a:lnSpc>
                          <a:spcPct val="107000"/>
                        </a:lnSpc>
                        <a:spcBef>
                          <a:spcPts val="0"/>
                        </a:spcBef>
                        <a:spcAft>
                          <a:spcPts val="0"/>
                        </a:spcAft>
                      </a:pPr>
                      <a:r>
                        <a:rPr lang="en-US" sz="2400" b="0" kern="1200" dirty="0" smtClean="0">
                          <a:solidFill>
                            <a:schemeClr val="tx1"/>
                          </a:solidFill>
                          <a:effectLst/>
                          <a:latin typeface="+mn-lt"/>
                          <a:ea typeface="+mn-ea"/>
                          <a:cs typeface="+mn-cs"/>
                        </a:rPr>
                        <a:t>Alan</a:t>
                      </a:r>
                      <a:r>
                        <a:rPr lang="en-US" sz="2400" b="0" kern="1200" baseline="0" dirty="0" smtClean="0">
                          <a:solidFill>
                            <a:schemeClr val="tx1"/>
                          </a:solidFill>
                          <a:effectLst/>
                          <a:latin typeface="+mn-lt"/>
                          <a:ea typeface="+mn-ea"/>
                          <a:cs typeface="+mn-cs"/>
                        </a:rPr>
                        <a:t> </a:t>
                      </a:r>
                      <a:r>
                        <a:rPr lang="en-US" sz="2400" b="0" kern="1200" baseline="0" dirty="0" err="1" smtClean="0">
                          <a:solidFill>
                            <a:schemeClr val="tx1"/>
                          </a:solidFill>
                          <a:effectLst/>
                          <a:latin typeface="+mn-lt"/>
                          <a:ea typeface="+mn-ea"/>
                          <a:cs typeface="+mn-cs"/>
                        </a:rPr>
                        <a:t>Fourmentin</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b="0" kern="1200" dirty="0" smtClean="0">
                          <a:solidFill>
                            <a:schemeClr val="dk1"/>
                          </a:solidFill>
                          <a:effectLst/>
                          <a:latin typeface="+mn-lt"/>
                          <a:ea typeface="+mn-ea"/>
                          <a:cs typeface="+mn-cs"/>
                        </a:rPr>
                        <a:t>City of Celina</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b="1" kern="1200" dirty="0" smtClean="0">
                          <a:solidFill>
                            <a:schemeClr val="bg1"/>
                          </a:solidFill>
                          <a:effectLst/>
                          <a:latin typeface="+mn-lt"/>
                          <a:ea typeface="+mn-ea"/>
                          <a:cs typeface="+mn-cs"/>
                        </a:rPr>
                        <a:t>Northeast </a:t>
                      </a:r>
                      <a:r>
                        <a:rPr lang="en-US" sz="2400" b="1" kern="1200" dirty="0" err="1" smtClean="0">
                          <a:solidFill>
                            <a:schemeClr val="bg1"/>
                          </a:solidFill>
                          <a:effectLst/>
                          <a:latin typeface="+mn-lt"/>
                          <a:ea typeface="+mn-ea"/>
                          <a:cs typeface="+mn-cs"/>
                        </a:rPr>
                        <a:t>Subregion</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5133">
                <a:tc>
                  <a:txBody>
                    <a:bodyPr/>
                    <a:lstStyle/>
                    <a:p>
                      <a:r>
                        <a:rPr lang="en-US" sz="2400" b="0" kern="1200" dirty="0" smtClean="0">
                          <a:solidFill>
                            <a:schemeClr val="tx1"/>
                          </a:solidFill>
                          <a:effectLst/>
                          <a:latin typeface="+mn-lt"/>
                          <a:ea typeface="+mn-ea"/>
                          <a:cs typeface="+mn-cs"/>
                        </a:rPr>
                        <a:t>Robert Woodbury</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b="0" kern="1200" dirty="0" smtClean="0">
                          <a:solidFill>
                            <a:schemeClr val="dk1"/>
                          </a:solidFill>
                          <a:effectLst/>
                          <a:latin typeface="+mn-lt"/>
                          <a:ea typeface="+mn-ea"/>
                          <a:cs typeface="+mn-cs"/>
                        </a:rPr>
                        <a:t>City of Cedar Hill</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b="1" kern="1200" dirty="0" smtClean="0">
                          <a:solidFill>
                            <a:schemeClr val="bg1"/>
                          </a:solidFill>
                          <a:effectLst/>
                          <a:latin typeface="+mn-lt"/>
                          <a:ea typeface="+mn-ea"/>
                          <a:cs typeface="+mn-cs"/>
                        </a:rPr>
                        <a:t>Southwest Dallas </a:t>
                      </a:r>
                      <a:r>
                        <a:rPr lang="en-US" sz="2400" b="1" kern="1200" dirty="0" err="1" smtClean="0">
                          <a:solidFill>
                            <a:schemeClr val="bg1"/>
                          </a:solidFill>
                          <a:effectLst/>
                          <a:latin typeface="+mn-lt"/>
                          <a:ea typeface="+mn-ea"/>
                          <a:cs typeface="+mn-cs"/>
                        </a:rPr>
                        <a:t>Subregion</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5133">
                <a:tc>
                  <a:txBody>
                    <a:bodyPr/>
                    <a:lstStyle/>
                    <a:p>
                      <a:r>
                        <a:rPr lang="en-US" sz="2400" b="0" kern="1200" dirty="0" smtClean="0">
                          <a:solidFill>
                            <a:schemeClr val="tx1"/>
                          </a:solidFill>
                          <a:effectLst/>
                          <a:latin typeface="+mn-lt"/>
                          <a:ea typeface="+mn-ea"/>
                          <a:cs typeface="+mn-cs"/>
                        </a:rPr>
                        <a:t>George Marshall</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City of</a:t>
                      </a:r>
                      <a:r>
                        <a:rPr lang="en-US" sz="24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Corinth</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Denton/Lake</a:t>
                      </a:r>
                      <a:r>
                        <a:rPr lang="en-US" sz="2400" b="1"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Cities </a:t>
                      </a:r>
                      <a:r>
                        <a:rPr lang="en-US" sz="2400" b="1" baseline="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Subregion</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3176768" y="1936318"/>
            <a:ext cx="6433236" cy="523220"/>
          </a:xfrm>
          <a:prstGeom prst="rect">
            <a:avLst/>
          </a:prstGeom>
          <a:noFill/>
        </p:spPr>
        <p:txBody>
          <a:bodyPr wrap="none" rtlCol="0">
            <a:spAutoFit/>
          </a:bodyPr>
          <a:lstStyle/>
          <a:p>
            <a:r>
              <a:rPr lang="en-US" sz="2800" b="1" u="sng" dirty="0">
                <a:solidFill>
                  <a:schemeClr val="tx1">
                    <a:lumMod val="75000"/>
                    <a:lumOff val="25000"/>
                  </a:schemeClr>
                </a:solidFill>
              </a:rPr>
              <a:t>Public Sector </a:t>
            </a:r>
            <a:r>
              <a:rPr lang="en-US" sz="2800" b="1" u="sng" dirty="0" err="1">
                <a:solidFill>
                  <a:schemeClr val="tx1">
                    <a:lumMod val="75000"/>
                    <a:lumOff val="25000"/>
                  </a:schemeClr>
                </a:solidFill>
              </a:rPr>
              <a:t>Subregional</a:t>
            </a:r>
            <a:r>
              <a:rPr lang="en-US" sz="2800" b="1" u="sng" dirty="0">
                <a:solidFill>
                  <a:schemeClr val="tx1">
                    <a:lumMod val="75000"/>
                    <a:lumOff val="25000"/>
                  </a:schemeClr>
                </a:solidFill>
              </a:rPr>
              <a:t> </a:t>
            </a:r>
            <a:r>
              <a:rPr lang="en-US" sz="2800" b="1" u="sng" dirty="0" smtClean="0">
                <a:solidFill>
                  <a:schemeClr val="tx1">
                    <a:lumMod val="75000"/>
                    <a:lumOff val="25000"/>
                  </a:schemeClr>
                </a:solidFill>
              </a:rPr>
              <a:t>Representatives</a:t>
            </a:r>
            <a:endParaRPr lang="en-US" sz="2800" u="sng" dirty="0">
              <a:solidFill>
                <a:schemeClr val="tx1">
                  <a:lumMod val="75000"/>
                  <a:lumOff val="25000"/>
                </a:schemeClr>
              </a:solidFill>
            </a:endParaRPr>
          </a:p>
        </p:txBody>
      </p:sp>
    </p:spTree>
    <p:extLst>
      <p:ext uri="{BB962C8B-B14F-4D97-AF65-F5344CB8AC3E}">
        <p14:creationId xmlns:p14="http://schemas.microsoft.com/office/powerpoint/2010/main" val="1521440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FY </a:t>
            </a:r>
            <a:r>
              <a:rPr lang="en-US" dirty="0" smtClean="0"/>
              <a:t>2019 </a:t>
            </a:r>
            <a:r>
              <a:rPr lang="en-US" dirty="0"/>
              <a:t>Public Works Council </a:t>
            </a:r>
            <a:r>
              <a:rPr lang="en-US" dirty="0" smtClean="0"/>
              <a:t/>
            </a:r>
            <a:br>
              <a:rPr lang="en-US" dirty="0" smtClean="0"/>
            </a:br>
            <a:r>
              <a:rPr lang="en-US" dirty="0" smtClean="0"/>
              <a:t>Membership </a:t>
            </a:r>
            <a:r>
              <a:rPr lang="en-US" dirty="0"/>
              <a:t>Approval</a:t>
            </a:r>
          </a:p>
        </p:txBody>
      </p:sp>
      <p:sp>
        <p:nvSpPr>
          <p:cNvPr id="4" name="Footer Placeholder 3"/>
          <p:cNvSpPr>
            <a:spLocks noGrp="1"/>
          </p:cNvSpPr>
          <p:nvPr>
            <p:ph type="ftr" sz="quarter" idx="11"/>
          </p:nvPr>
        </p:nvSpPr>
        <p:spPr/>
        <p:txBody>
          <a:bodyPr/>
          <a:lstStyle/>
          <a:p>
            <a:r>
              <a:rPr lang="en-US" smtClean="0"/>
              <a:t>www.nctcog.org/envir</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9734345"/>
              </p:ext>
            </p:extLst>
          </p:nvPr>
        </p:nvGraphicFramePr>
        <p:xfrm>
          <a:off x="1937229" y="2730232"/>
          <a:ext cx="8320714" cy="1122045"/>
        </p:xfrm>
        <a:graphic>
          <a:graphicData uri="http://schemas.openxmlformats.org/drawingml/2006/table">
            <a:tbl>
              <a:tblPr firstRow="1" lastCol="1" bandRow="1">
                <a:tableStyleId>{5C22544A-7EE6-4342-B048-85BDC9FD1C3A}</a:tableStyleId>
              </a:tblPr>
              <a:tblGrid>
                <a:gridCol w="3144800"/>
                <a:gridCol w="5175914"/>
              </a:tblGrid>
              <a:tr h="335682">
                <a:tc>
                  <a:txBody>
                    <a:bodyPr/>
                    <a:lstStyle/>
                    <a:p>
                      <a:pPr marL="0" marR="0" algn="ctr">
                        <a:lnSpc>
                          <a:spcPct val="107000"/>
                        </a:lnSpc>
                        <a:spcBef>
                          <a:spcPts val="0"/>
                        </a:spcBef>
                        <a:spcAft>
                          <a:spcPts val="0"/>
                        </a:spcAft>
                      </a:pPr>
                      <a:r>
                        <a:rPr lang="en-US" sz="2400" dirty="0" smtClean="0">
                          <a:effectLst/>
                        </a:rPr>
                        <a:t>Nominee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400" dirty="0">
                          <a:effectLst/>
                        </a:rPr>
                        <a:t>City/County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85133">
                <a:tc>
                  <a:txBody>
                    <a:bodyPr/>
                    <a:lstStyle/>
                    <a:p>
                      <a:r>
                        <a:rPr lang="en-US" sz="2400" b="0" kern="1200" dirty="0" smtClean="0">
                          <a:solidFill>
                            <a:schemeClr val="tx1"/>
                          </a:solidFill>
                          <a:effectLst/>
                          <a:latin typeface="+mn-lt"/>
                          <a:ea typeface="+mn-ea"/>
                          <a:cs typeface="+mn-cs"/>
                        </a:rPr>
                        <a:t>Doug Stevens</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400" b="0" kern="1200" dirty="0" smtClean="0">
                          <a:solidFill>
                            <a:schemeClr val="dk1"/>
                          </a:solidFill>
                          <a:effectLst/>
                          <a:latin typeface="+mn-lt"/>
                          <a:ea typeface="+mn-ea"/>
                          <a:cs typeface="+mn-cs"/>
                        </a:rPr>
                        <a:t>Northwest Tarrant </a:t>
                      </a:r>
                      <a:r>
                        <a:rPr lang="en-US" sz="2400" b="0" kern="1200" dirty="0" err="1" smtClean="0">
                          <a:solidFill>
                            <a:schemeClr val="dk1"/>
                          </a:solidFill>
                          <a:effectLst/>
                          <a:latin typeface="+mn-lt"/>
                          <a:ea typeface="+mn-ea"/>
                          <a:cs typeface="+mn-cs"/>
                        </a:rPr>
                        <a:t>Subregion</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5133">
                <a:tc>
                  <a:txBody>
                    <a:bodyPr/>
                    <a:lstStyle/>
                    <a:p>
                      <a:r>
                        <a:rPr lang="en-US" sz="2400" b="0" kern="1200" dirty="0" smtClean="0">
                          <a:solidFill>
                            <a:schemeClr val="tx1"/>
                          </a:solidFill>
                          <a:effectLst/>
                          <a:latin typeface="+mn-lt"/>
                          <a:ea typeface="+mn-ea"/>
                          <a:cs typeface="+mn-cs"/>
                        </a:rPr>
                        <a:t>Clayton Riggs</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DFW North</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4251639" y="2087175"/>
            <a:ext cx="3749681" cy="523220"/>
          </a:xfrm>
          <a:prstGeom prst="rect">
            <a:avLst/>
          </a:prstGeom>
          <a:noFill/>
        </p:spPr>
        <p:txBody>
          <a:bodyPr wrap="none" rtlCol="0">
            <a:spAutoFit/>
          </a:bodyPr>
          <a:lstStyle/>
          <a:p>
            <a:r>
              <a:rPr lang="en-US" sz="2800" b="1" u="sng" dirty="0" smtClean="0">
                <a:solidFill>
                  <a:schemeClr val="tx1">
                    <a:lumMod val="75000"/>
                    <a:lumOff val="25000"/>
                  </a:schemeClr>
                </a:solidFill>
              </a:rPr>
              <a:t>Interim Representative</a:t>
            </a:r>
            <a:endParaRPr lang="en-US" sz="2800" u="sng" dirty="0">
              <a:solidFill>
                <a:schemeClr val="tx1">
                  <a:lumMod val="75000"/>
                  <a:lumOff val="25000"/>
                </a:scheme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838680321"/>
              </p:ext>
            </p:extLst>
          </p:nvPr>
        </p:nvGraphicFramePr>
        <p:xfrm>
          <a:off x="1937230" y="4674307"/>
          <a:ext cx="8320713" cy="1139381"/>
        </p:xfrm>
        <a:graphic>
          <a:graphicData uri="http://schemas.openxmlformats.org/drawingml/2006/table">
            <a:tbl>
              <a:tblPr firstRow="1" lastCol="1" bandRow="1">
                <a:tableStyleId>{5C22544A-7EE6-4342-B048-85BDC9FD1C3A}</a:tableStyleId>
              </a:tblPr>
              <a:tblGrid>
                <a:gridCol w="1647312"/>
                <a:gridCol w="1822523"/>
                <a:gridCol w="4850878"/>
              </a:tblGrid>
              <a:tr h="228600">
                <a:tc>
                  <a:txBody>
                    <a:bodyPr/>
                    <a:lstStyle/>
                    <a:p>
                      <a:pPr marL="0" marR="0" algn="ctr">
                        <a:lnSpc>
                          <a:spcPct val="107000"/>
                        </a:lnSpc>
                        <a:spcBef>
                          <a:spcPts val="0"/>
                        </a:spcBef>
                        <a:spcAft>
                          <a:spcPts val="0"/>
                        </a:spcAft>
                      </a:pPr>
                      <a:r>
                        <a:rPr lang="en-US" sz="2400" dirty="0" smtClean="0">
                          <a:effectLst/>
                        </a:rPr>
                        <a:t>Nominee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400" dirty="0">
                          <a:effectLst/>
                        </a:rPr>
                        <a:t>Firm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400" dirty="0">
                          <a:effectLst/>
                        </a:rPr>
                        <a:t>Represents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28600">
                <a:tc>
                  <a:txBody>
                    <a:bodyPr/>
                    <a:lstStyle/>
                    <a:p>
                      <a:r>
                        <a:rPr lang="en-US" sz="2400" b="0" kern="1200" dirty="0" smtClean="0">
                          <a:solidFill>
                            <a:schemeClr val="tx1"/>
                          </a:solidFill>
                          <a:effectLst/>
                          <a:latin typeface="+mn-lt"/>
                          <a:ea typeface="+mn-ea"/>
                          <a:cs typeface="+mn-cs"/>
                        </a:rPr>
                        <a:t>Lyndon Cox</a:t>
                      </a:r>
                      <a:endParaRPr lang="en-US"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0" dirty="0" smtClean="0">
                          <a:solidFill>
                            <a:schemeClr val="tx1"/>
                          </a:solidFill>
                          <a:effectLst/>
                          <a:latin typeface="+mn-lt"/>
                        </a:rPr>
                        <a:t>Terracon Consultants</a:t>
                      </a:r>
                      <a:endParaRPr lang="en-US" sz="2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kern="1200" dirty="0" smtClean="0">
                          <a:solidFill>
                            <a:schemeClr val="bg1"/>
                          </a:solidFill>
                          <a:effectLst/>
                          <a:latin typeface="+mn-lt"/>
                          <a:ea typeface="+mn-ea"/>
                          <a:cs typeface="+mn-cs"/>
                        </a:rPr>
                        <a:t>Texas Council</a:t>
                      </a:r>
                      <a:r>
                        <a:rPr lang="en-US" sz="2400" b="1" kern="1200" baseline="0" dirty="0" smtClean="0">
                          <a:solidFill>
                            <a:schemeClr val="bg1"/>
                          </a:solidFill>
                          <a:effectLst/>
                          <a:latin typeface="+mn-lt"/>
                          <a:ea typeface="+mn-ea"/>
                          <a:cs typeface="+mn-cs"/>
                        </a:rPr>
                        <a:t> of Engineering Labs/ </a:t>
                      </a:r>
                      <a:r>
                        <a:rPr lang="en-US" sz="2400" b="1" kern="1200" baseline="0" dirty="0" err="1" smtClean="0">
                          <a:solidFill>
                            <a:schemeClr val="bg1"/>
                          </a:solidFill>
                          <a:effectLst/>
                          <a:latin typeface="+mn-lt"/>
                          <a:ea typeface="+mn-ea"/>
                          <a:cs typeface="+mn-cs"/>
                        </a:rPr>
                        <a:t>Geoprofessionals</a:t>
                      </a:r>
                      <a:r>
                        <a:rPr lang="en-US" sz="2400" b="1" kern="1200" baseline="0" dirty="0" smtClean="0">
                          <a:solidFill>
                            <a:schemeClr val="bg1"/>
                          </a:solidFill>
                          <a:effectLst/>
                          <a:latin typeface="+mn-lt"/>
                          <a:ea typeface="+mn-ea"/>
                          <a:cs typeface="+mn-cs"/>
                        </a:rPr>
                        <a:t> Serving Texas</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2" name="Content Placeholder 2"/>
          <p:cNvSpPr txBox="1">
            <a:spLocks/>
          </p:cNvSpPr>
          <p:nvPr/>
        </p:nvSpPr>
        <p:spPr>
          <a:xfrm>
            <a:off x="3286424" y="4033313"/>
            <a:ext cx="5622324" cy="52115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b="1" u="sng" dirty="0" smtClean="0"/>
              <a:t>Private Sector Member</a:t>
            </a:r>
            <a:endParaRPr lang="en-US" sz="2800" u="sng" dirty="0"/>
          </a:p>
        </p:txBody>
      </p:sp>
    </p:spTree>
    <p:extLst>
      <p:ext uri="{BB962C8B-B14F-4D97-AF65-F5344CB8AC3E}">
        <p14:creationId xmlns:p14="http://schemas.microsoft.com/office/powerpoint/2010/main" val="3795978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42293" t="10056"/>
          <a:stretch/>
        </p:blipFill>
        <p:spPr>
          <a:xfrm>
            <a:off x="5552304" y="1861604"/>
            <a:ext cx="5008788" cy="4348102"/>
          </a:xfrm>
          <a:prstGeom prst="rect">
            <a:avLst/>
          </a:prstGeom>
        </p:spPr>
      </p:pic>
      <p:sp>
        <p:nvSpPr>
          <p:cNvPr id="2" name="Title 1"/>
          <p:cNvSpPr>
            <a:spLocks noGrp="1"/>
          </p:cNvSpPr>
          <p:nvPr>
            <p:ph type="title"/>
          </p:nvPr>
        </p:nvSpPr>
        <p:spPr/>
        <p:txBody>
          <a:bodyPr/>
          <a:lstStyle/>
          <a:p>
            <a:pPr algn="ctr"/>
            <a:r>
              <a:rPr lang="en-US" dirty="0" smtClean="0"/>
              <a:t>5. Design Guidelines Survey Results</a:t>
            </a:r>
            <a:endParaRPr lang="en-US"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sp>
        <p:nvSpPr>
          <p:cNvPr id="6" name="TextBox 5"/>
          <p:cNvSpPr txBox="1"/>
          <p:nvPr/>
        </p:nvSpPr>
        <p:spPr>
          <a:xfrm>
            <a:off x="1808007" y="2390412"/>
            <a:ext cx="3441768" cy="3416320"/>
          </a:xfrm>
          <a:prstGeom prst="rect">
            <a:avLst/>
          </a:prstGeom>
          <a:noFill/>
        </p:spPr>
        <p:txBody>
          <a:bodyPr wrap="square" rtlCol="0">
            <a:spAutoFit/>
          </a:bodyPr>
          <a:lstStyle/>
          <a:p>
            <a:r>
              <a:rPr lang="en-US" sz="2400" dirty="0" smtClean="0"/>
              <a:t>Please list as many design guidelines that your entity receives high level of push back on as it relates to streets, drainage, sewer, and water.</a:t>
            </a:r>
          </a:p>
          <a:p>
            <a:endParaRPr lang="en-US" sz="2400" dirty="0"/>
          </a:p>
          <a:p>
            <a:r>
              <a:rPr lang="en-US" sz="2400" dirty="0" smtClean="0"/>
              <a:t>Respondents = 16</a:t>
            </a:r>
          </a:p>
          <a:p>
            <a:r>
              <a:rPr lang="en-US" sz="2400" dirty="0" smtClean="0"/>
              <a:t>Entries = 91</a:t>
            </a:r>
          </a:p>
        </p:txBody>
      </p:sp>
    </p:spTree>
    <p:extLst>
      <p:ext uri="{BB962C8B-B14F-4D97-AF65-F5344CB8AC3E}">
        <p14:creationId xmlns:p14="http://schemas.microsoft.com/office/powerpoint/2010/main" val="4126325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751" y="4469822"/>
            <a:ext cx="2322947" cy="13834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006" y="2097749"/>
            <a:ext cx="2011680" cy="2011680"/>
          </a:xfrm>
          <a:prstGeom prst="rect">
            <a:avLst/>
          </a:prstGeom>
        </p:spPr>
      </p:pic>
      <p:sp>
        <p:nvSpPr>
          <p:cNvPr id="2" name="Title 1"/>
          <p:cNvSpPr>
            <a:spLocks noGrp="1"/>
          </p:cNvSpPr>
          <p:nvPr>
            <p:ph type="title"/>
          </p:nvPr>
        </p:nvSpPr>
        <p:spPr>
          <a:xfrm>
            <a:off x="1097280" y="442297"/>
            <a:ext cx="10058400" cy="1295062"/>
          </a:xfrm>
        </p:spPr>
        <p:txBody>
          <a:bodyPr/>
          <a:lstStyle/>
          <a:p>
            <a:pPr algn="ctr"/>
            <a:r>
              <a:rPr lang="en-US" dirty="0" smtClean="0"/>
              <a:t>6. FY19 Commitment Response Forms</a:t>
            </a:r>
            <a:endParaRPr lang="en-US" dirty="0"/>
          </a:p>
        </p:txBody>
      </p:sp>
      <p:sp>
        <p:nvSpPr>
          <p:cNvPr id="3" name="Content Placeholder 2"/>
          <p:cNvSpPr>
            <a:spLocks noGrp="1"/>
          </p:cNvSpPr>
          <p:nvPr>
            <p:ph idx="1"/>
          </p:nvPr>
        </p:nvSpPr>
        <p:spPr>
          <a:xfrm>
            <a:off x="1097280" y="1932231"/>
            <a:ext cx="8592725" cy="4023360"/>
          </a:xfrm>
        </p:spPr>
        <p:txBody>
          <a:bodyPr>
            <a:normAutofit/>
          </a:bodyPr>
          <a:lstStyle/>
          <a:p>
            <a:pPr marL="0" indent="0" algn="ctr">
              <a:spcAft>
                <a:spcPts val="1200"/>
              </a:spcAft>
              <a:buNone/>
            </a:pPr>
            <a:r>
              <a:rPr lang="en-US" sz="2400" dirty="0" smtClean="0"/>
              <a:t>NCTCOG is now </a:t>
            </a:r>
            <a:r>
              <a:rPr lang="en-US" sz="2400" dirty="0"/>
              <a:t>accepting Cost Share Commitment Response Forms </a:t>
            </a:r>
            <a:r>
              <a:rPr lang="en-US" sz="2400" dirty="0" smtClean="0"/>
              <a:t>electronically for the FY2019 Regional Public Works Program!</a:t>
            </a:r>
            <a:endParaRPr lang="en-US" sz="2400" dirty="0"/>
          </a:p>
          <a:p>
            <a:pPr marL="0" indent="0" algn="ctr">
              <a:spcAft>
                <a:spcPts val="1200"/>
              </a:spcAft>
              <a:buNone/>
            </a:pPr>
            <a:r>
              <a:rPr lang="en-US" sz="2400" dirty="0" smtClean="0"/>
              <a:t>Cost shares for FY2019 remain the same as the FY2018 cost shares.</a:t>
            </a:r>
          </a:p>
          <a:p>
            <a:pPr marL="0" indent="0" algn="ctr">
              <a:spcAft>
                <a:spcPts val="1200"/>
              </a:spcAft>
              <a:buNone/>
            </a:pPr>
            <a:r>
              <a:rPr lang="en-US" sz="2400" dirty="0" smtClean="0"/>
              <a:t>To access your cost share contract, please visit: </a:t>
            </a:r>
            <a:r>
              <a:rPr lang="en-US" sz="2400" u="sng" dirty="0" smtClean="0">
                <a:hlinkClick r:id="rId4"/>
              </a:rPr>
              <a:t>https</a:t>
            </a:r>
            <a:r>
              <a:rPr lang="en-US" sz="2400" u="sng" dirty="0">
                <a:hlinkClick r:id="rId4"/>
              </a:rPr>
              <a:t>://</a:t>
            </a:r>
            <a:r>
              <a:rPr lang="en-US" sz="2400" u="sng" dirty="0" smtClean="0">
                <a:hlinkClick r:id="rId4"/>
              </a:rPr>
              <a:t>www.nctcog.org/envir/pwcostshare</a:t>
            </a:r>
            <a:endParaRPr lang="en-US" sz="2400" u="sng" dirty="0" smtClean="0"/>
          </a:p>
          <a:p>
            <a:pPr marL="0" indent="0" algn="ctr">
              <a:spcAft>
                <a:spcPts val="1200"/>
              </a:spcAft>
              <a:buNone/>
            </a:pPr>
            <a:r>
              <a:rPr lang="en-US" sz="2400" b="1" dirty="0" smtClean="0"/>
              <a:t>Please </a:t>
            </a:r>
            <a:r>
              <a:rPr lang="en-US" sz="2400" b="1" dirty="0"/>
              <a:t>complete and submit the FY </a:t>
            </a:r>
            <a:r>
              <a:rPr lang="en-US" sz="2400" b="1" dirty="0" smtClean="0"/>
              <a:t>2019 </a:t>
            </a:r>
            <a:r>
              <a:rPr lang="en-US" sz="2400" b="1" dirty="0"/>
              <a:t>Commitment Response </a:t>
            </a:r>
            <a:r>
              <a:rPr lang="en-US" sz="2400" b="1" dirty="0" smtClean="0"/>
              <a:t>Form</a:t>
            </a:r>
            <a:r>
              <a:rPr lang="en-US" sz="2400" b="1" dirty="0"/>
              <a:t> </a:t>
            </a:r>
            <a:r>
              <a:rPr lang="en-US" sz="2400" b="1" dirty="0" smtClean="0"/>
              <a:t>indicating </a:t>
            </a:r>
            <a:r>
              <a:rPr lang="en-US" sz="2400" b="1" dirty="0"/>
              <a:t>your jurisdiction’s participation and support </a:t>
            </a:r>
            <a:r>
              <a:rPr lang="en-US" sz="2400" b="1" dirty="0" smtClean="0"/>
              <a:t>of </a:t>
            </a:r>
            <a:r>
              <a:rPr lang="en-US" sz="2400" b="1" dirty="0"/>
              <a:t>these </a:t>
            </a:r>
            <a:r>
              <a:rPr lang="en-US" sz="2400" b="1" dirty="0" smtClean="0"/>
              <a:t>important </a:t>
            </a:r>
            <a:r>
              <a:rPr lang="en-US" sz="2400" b="1" dirty="0"/>
              <a:t>regional initiatives. </a:t>
            </a:r>
            <a:endParaRPr lang="en-US" sz="2400" dirty="0" smtClean="0"/>
          </a:p>
          <a:p>
            <a:pPr marL="0" indent="0">
              <a:spcAft>
                <a:spcPts val="1200"/>
              </a:spcAft>
              <a:buNone/>
            </a:pPr>
            <a:endParaRPr lang="en-US" dirty="0"/>
          </a:p>
        </p:txBody>
      </p:sp>
      <p:sp>
        <p:nvSpPr>
          <p:cNvPr id="4" name="Footer Placeholder 3"/>
          <p:cNvSpPr>
            <a:spLocks noGrp="1"/>
          </p:cNvSpPr>
          <p:nvPr>
            <p:ph type="ftr" sz="quarter" idx="11"/>
          </p:nvPr>
        </p:nvSpPr>
        <p:spPr/>
        <p:txBody>
          <a:bodyPr/>
          <a:lstStyle/>
          <a:p>
            <a:r>
              <a:rPr lang="en-US" smtClean="0"/>
              <a:t>www.nctcog.org/envir</a:t>
            </a:r>
            <a:endParaRPr lang="en-US" dirty="0"/>
          </a:p>
        </p:txBody>
      </p:sp>
      <p:cxnSp>
        <p:nvCxnSpPr>
          <p:cNvPr id="8" name="Straight Connector 7"/>
          <p:cNvCxnSpPr/>
          <p:nvPr/>
        </p:nvCxnSpPr>
        <p:spPr>
          <a:xfrm>
            <a:off x="1097280" y="1737360"/>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174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13ccf6a4-2ac3-47a9-acc3-b0e95310cd3d"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51388656C774EC4E84B6E34828A00EA0" ma:contentTypeVersion="13" ma:contentTypeDescription="Create a new document." ma:contentTypeScope="" ma:versionID="66208ec93d88286d134077f35d98c110">
  <xsd:schema xmlns:xsd="http://www.w3.org/2001/XMLSchema" xmlns:xs="http://www.w3.org/2001/XMLSchema" xmlns:p="http://schemas.microsoft.com/office/2006/metadata/properties" xmlns:ns2="040c7774-7d19-4d06-b239-b0064adffd18" targetNamespace="http://schemas.microsoft.com/office/2006/metadata/properties" ma:root="true" ma:fieldsID="bef55da15a9e3f9065071d7819efed75" ns2:_="">
    <xsd:import namespace="040c7774-7d19-4d06-b239-b0064adffd18"/>
    <xsd:element name="properties">
      <xsd:complexType>
        <xsd:sequence>
          <xsd:element name="documentManagement">
            <xsd:complexType>
              <xsd:all>
                <xsd:element ref="ns2:Category" minOccurs="0"/>
                <xsd:element ref="ns2:Committee" minOccurs="0"/>
                <xsd:element ref="ns2:Meeting_x0020_Date" minOccurs="0"/>
                <xsd:element ref="ns2:Year" minOccurs="0"/>
                <xsd:element ref="ns2:Short_x0020_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c7774-7d19-4d06-b239-b0064adffd18"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ma:readOnly="false">
      <xsd:simpleType>
        <xsd:union memberTypes="dms:Text">
          <xsd:simpleType>
            <xsd:restriction base="dms:Choice">
              <xsd:enumeration value="Sign-in Sheet"/>
              <xsd:enumeration value="Agenda"/>
              <xsd:enumeration value="Summary"/>
              <xsd:enumeration value="Handouts"/>
              <xsd:enumeration value="Attendance Record"/>
              <xsd:enumeration value="Roster"/>
              <xsd:enumeration value="Member Info"/>
              <xsd:enumeration value="Contacts"/>
              <xsd:enumeration value="Nominations"/>
              <xsd:enumeration value="Subregions"/>
            </xsd:restriction>
          </xsd:simpleType>
        </xsd:union>
      </xsd:simpleType>
    </xsd:element>
    <xsd:element name="Committee" ma:index="3" nillable="true" ma:displayName="Committee" ma:list="{3abd25b6-fe32-4665-a02e-8f5ec327789f}" ma:internalName="Committee" ma:readOnly="false" ma:showField="Title">
      <xsd:simpleType>
        <xsd:restriction base="dms:Lookup"/>
      </xsd:simpleType>
    </xsd:element>
    <xsd:element name="Meeting_x0020_Date" ma:index="4" nillable="true" ma:displayName="Meeting Date" ma:format="DateOnly" ma:internalName="Meeting_x0020_Date" ma:readOnly="false">
      <xsd:simpleType>
        <xsd:restriction base="dms:DateTime"/>
      </xsd:simpleType>
    </xsd:element>
    <xsd:element name="Year" ma:index="5" nillable="true" ma:displayName="Year" ma:default="2016" ma:description="Fiscal Year" ma:format="Dropdown" ma:internalName="Year" ma:readOnly="false">
      <xsd:simpleType>
        <xsd:restriction base="dms:Choice">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restriction>
      </xsd:simpleType>
    </xsd:element>
    <xsd:element name="Short_x0020_Description" ma:index="6" nillable="true" ma:displayName="Short Description" ma:internalName="Short_x0020_Description" ma:readOnly="false">
      <xsd:simpleType>
        <xsd:restriction base="dms:Text">
          <xsd:maxLength value="7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040c7774-7d19-4d06-b239-b0064adffd18">2017</Year>
    <Committee xmlns="040c7774-7d19-4d06-b239-b0064adffd18">3</Committee>
    <Meeting_x0020_Date xmlns="040c7774-7d19-4d06-b239-b0064adffd18">2017-08-31T05:00:00+00:00</Meeting_x0020_Date>
    <Short_x0020_Description xmlns="040c7774-7d19-4d06-b239-b0064adffd18" xsi:nil="true"/>
    <Category xmlns="040c7774-7d19-4d06-b239-b0064adffd18">Presentation</Category>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16E9FF-EABC-47B9-87AD-590CF4AA655C}">
  <ds:schemaRefs>
    <ds:schemaRef ds:uri="Microsoft.SharePoint.Taxonomy.ContentTypeSync"/>
  </ds:schemaRefs>
</ds:datastoreItem>
</file>

<file path=customXml/itemProps2.xml><?xml version="1.0" encoding="utf-8"?>
<ds:datastoreItem xmlns:ds="http://schemas.openxmlformats.org/officeDocument/2006/customXml" ds:itemID="{DD37049D-4631-4569-9256-428C134FF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c7774-7d19-4d06-b239-b0064adffd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CF8565-4CB9-4889-BADE-EB0D84B91599}">
  <ds:schemaRef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dcmitype/"/>
    <ds:schemaRef ds:uri="http://purl.org/dc/elements/1.1/"/>
    <ds:schemaRef ds:uri="http://schemas.microsoft.com/office/2006/metadata/properties"/>
    <ds:schemaRef ds:uri="040c7774-7d19-4d06-b239-b0064adffd18"/>
    <ds:schemaRef ds:uri="http://www.w3.org/XML/1998/namespace"/>
  </ds:schemaRefs>
</ds:datastoreItem>
</file>

<file path=customXml/itemProps4.xml><?xml version="1.0" encoding="utf-8"?>
<ds:datastoreItem xmlns:ds="http://schemas.openxmlformats.org/officeDocument/2006/customXml" ds:itemID="{42CEEA09-4055-4192-8AEA-E1B6873C89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12609</TotalTime>
  <Words>1277</Words>
  <Application>Microsoft Office PowerPoint</Application>
  <PresentationFormat>Widescreen</PresentationFormat>
  <Paragraphs>344</Paragraphs>
  <Slides>32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Futura Md BT</vt:lpstr>
      <vt:lpstr>Lato Light</vt:lpstr>
      <vt:lpstr>Lato Regular</vt:lpstr>
      <vt:lpstr>Mongolian Baiti</vt:lpstr>
      <vt:lpstr>Perpetua</vt:lpstr>
      <vt:lpstr>Times New Roman</vt:lpstr>
      <vt:lpstr>Wingdings 2</vt:lpstr>
      <vt:lpstr>Retrospect</vt:lpstr>
      <vt:lpstr>Public Works Council </vt:lpstr>
      <vt:lpstr>Action Items</vt:lpstr>
      <vt:lpstr>4. FY 2019 Public Works Council Membership Approval</vt:lpstr>
      <vt:lpstr>FY 2019 Public Works Council Membership Approval</vt:lpstr>
      <vt:lpstr>FY 2019 Public Works Council Membership Approval</vt:lpstr>
      <vt:lpstr>FY 2019 Public Works Council  Membership Approval</vt:lpstr>
      <vt:lpstr>FY 2019 Public Works Council  Membership Approval</vt:lpstr>
      <vt:lpstr>5. Design Guidelines Survey Results</vt:lpstr>
      <vt:lpstr>6. FY19 Commitment Response Forms</vt:lpstr>
      <vt:lpstr>7. FY 2018 Work Program Update</vt:lpstr>
      <vt:lpstr>Construction Contracts Training – August 14, 2018</vt:lpstr>
      <vt:lpstr>Construction Contracts Training – August 14, 2018</vt:lpstr>
      <vt:lpstr>Public Works Roundup Debrief</vt:lpstr>
      <vt:lpstr>Public Works Roundup Debrief</vt:lpstr>
      <vt:lpstr>PowerPoint Presentation</vt:lpstr>
      <vt:lpstr>Standard Drawings Subcommittee Update</vt:lpstr>
      <vt:lpstr>Sustainable Public Rights of Way (SPROW)</vt:lpstr>
      <vt:lpstr>Legislative Update: Small Cells</vt:lpstr>
      <vt:lpstr>PowerPoint Presentation</vt:lpstr>
      <vt:lpstr>PowerPoint Presentation</vt:lpstr>
      <vt:lpstr>8. Other Program Activities</vt:lpstr>
      <vt:lpstr>Community Rating System (CRS) Users Group</vt:lpstr>
      <vt:lpstr>Public Works Emergency Response Team (PWERT) Update</vt:lpstr>
      <vt:lpstr>Texas Public Works Association  (TPWA) Update</vt:lpstr>
      <vt:lpstr>PowerPoint Presentation</vt:lpstr>
      <vt:lpstr>PowerPoint Presentation</vt:lpstr>
      <vt:lpstr>2018 One Day Seminar</vt:lpstr>
      <vt:lpstr>9./10. Future Agenda Items &amp; Roundtable Discussion</vt:lpstr>
      <vt:lpstr>Save the Date!</vt:lpstr>
      <vt:lpstr>PowerPoint Presentation</vt:lpstr>
      <vt:lpstr>11. Next Public Works Council Meeting</vt:lpstr>
      <vt:lpstr>Public Works Staff</vt:lpstr>
    </vt:vector>
  </TitlesOfParts>
  <Company>N.C.T.C.O.G.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Works Council</dc:title>
  <dc:creator>Kori Mullen</dc:creator>
  <cp:lastModifiedBy>Katherine Powers</cp:lastModifiedBy>
  <cp:revision>298</cp:revision>
  <cp:lastPrinted>2018-08-01T20:16:14Z</cp:lastPrinted>
  <dcterms:created xsi:type="dcterms:W3CDTF">2016-08-18T18:20:39Z</dcterms:created>
  <dcterms:modified xsi:type="dcterms:W3CDTF">2018-08-15T22:26:34Z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0x01010051388656C774EC4E84B6E34828A00EA0</vt:lpwstr>
  </property>
</Properties>
</file>