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60" r:id="rId5"/>
  </p:sldMasterIdLst>
  <p:notesMasterIdLst>
    <p:notesMasterId r:id="rId20"/>
  </p:notesMasterIdLst>
  <p:handoutMasterIdLst>
    <p:handoutMasterId r:id="rId21"/>
  </p:handoutMasterIdLst>
  <p:sldIdLst>
    <p:sldId id="256" r:id="rId6"/>
    <p:sldId id="291" r:id="rId7"/>
    <p:sldId id="304" r:id="rId8"/>
    <p:sldId id="306" r:id="rId9"/>
    <p:sldId id="307" r:id="rId10"/>
    <p:sldId id="309" r:id="rId11"/>
    <p:sldId id="305" r:id="rId12"/>
    <p:sldId id="311" r:id="rId13"/>
    <p:sldId id="310" r:id="rId14"/>
    <p:sldId id="299" r:id="rId15"/>
    <p:sldId id="314" r:id="rId16"/>
    <p:sldId id="294" r:id="rId17"/>
    <p:sldId id="293" r:id="rId18"/>
    <p:sldId id="297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8E2F1-B205-4D9B-A916-D5D5B0F63291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C4CEF-11A2-4346-918A-E7A203451A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02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570B2C-822B-40BA-8307-F6DD30CBCA08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48629C-65C1-446E-A127-3209FF7D5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629C-65C1-446E-A127-3209FF7D5F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8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5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2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3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8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6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8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4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8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2739-7293-49CC-85F1-60A273D6EE60}" type="datetime1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7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5A83-595B-458D-A807-7E2E55D06FB2}" type="datetime1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C88A-36C0-4051-9B0B-1B973C1A49EC}" type="datetime1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9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50257" y="356628"/>
            <a:ext cx="8643486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0258" y="825950"/>
            <a:ext cx="864348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120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5043" y="1777294"/>
            <a:ext cx="243320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0257" y="356628"/>
            <a:ext cx="8643486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0258" y="825950"/>
            <a:ext cx="864348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2507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144000" cy="396666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1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9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FF64-092C-4907-B2C2-E0A2FE0F3FF3}" type="datetime1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6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2E4B-E6D9-43CD-927C-926D0AD9EE0B}" type="datetime1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E543-7019-462E-9CEA-0C4C217B3B13}" type="datetime1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2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A90B-DABB-4135-8FBE-7EAC4DA5B403}" type="datetime1">
              <a:rPr lang="en-US" smtClean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0D20-E2B1-46E0-9B2A-BB33820C2521}" type="datetime1">
              <a:rPr lang="en-US" smtClean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0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656D-CF46-4165-992C-A0BC8B88FAF5}" type="datetime1">
              <a:rPr lang="en-US" smtClean="0"/>
              <a:t>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5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470-D750-4447-AE21-46866EACA789}" type="datetime1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7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70A1-2205-4CD4-B0AD-867D05B24931}" type="datetime1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7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B1AC3-934B-42A4-88F5-D8F2C7E4B19D}" type="datetime1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30secondexplainervideos.com/home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6510" y="1289957"/>
            <a:ext cx="7044266" cy="2678931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Stormwater </a:t>
            </a:r>
            <a:br>
              <a:rPr 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Education </a:t>
            </a:r>
            <a:br>
              <a:rPr 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Force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5653" y="3968888"/>
            <a:ext cx="6525980" cy="80539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January 17, 2018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9" y="1612899"/>
            <a:ext cx="1390823" cy="20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9" name="TextBox 48"/>
          <p:cNvSpPr txBox="1"/>
          <p:nvPr/>
        </p:nvSpPr>
        <p:spPr>
          <a:xfrm>
            <a:off x="815439" y="2055008"/>
            <a:ext cx="701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12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Other</a:t>
            </a:r>
            <a:r>
              <a:rPr lang="en-US" sz="4800" b="1" cap="all" dirty="0" smtClean="0">
                <a:solidFill>
                  <a:schemeClr val="bg1"/>
                </a:solidFill>
              </a:rPr>
              <a:t> </a:t>
            </a:r>
            <a:r>
              <a:rPr lang="en-US" sz="4800" b="1" spc="-12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Business/Reminders</a:t>
            </a:r>
            <a:endParaRPr lang="en-US" sz="4800" b="1" spc="-12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87174" y="4287004"/>
            <a:ext cx="2274214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1"/>
                </a:solidFill>
                <a:latin typeface="+mj-lt"/>
              </a:rPr>
              <a:t>Cooperative Purchase</a:t>
            </a:r>
            <a:endParaRPr lang="en-US" sz="2200" b="1" dirty="0">
              <a:solidFill>
                <a:schemeClr val="accent1"/>
              </a:solidFill>
              <a:latin typeface="+mj-lt"/>
            </a:endParaRPr>
          </a:p>
          <a:p>
            <a:pPr algn="ctr" defTabSz="9144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Deadline: 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TODAY, 1/17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Sev01"/>
          <p:cNvSpPr/>
          <p:nvPr/>
        </p:nvSpPr>
        <p:spPr>
          <a:xfrm>
            <a:off x="511019" y="3001860"/>
            <a:ext cx="1209747" cy="1209747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41753" y="4266775"/>
            <a:ext cx="2660073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2"/>
                </a:solidFill>
              </a:rPr>
              <a:t>TX SmartScape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your events to the webpage by emailing 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info@txsmartscape.com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Sev02"/>
          <p:cNvSpPr/>
          <p:nvPr/>
        </p:nvSpPr>
        <p:spPr>
          <a:xfrm>
            <a:off x="2725588" y="3001860"/>
            <a:ext cx="1209747" cy="1209747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43090" y="4287004"/>
            <a:ext cx="1999792" cy="205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3"/>
                </a:solidFill>
              </a:rPr>
              <a:t>Public Education</a:t>
            </a:r>
          </a:p>
          <a:p>
            <a:pPr algn="ctr"/>
            <a:r>
              <a:rPr lang="en-US" sz="2200" b="1" dirty="0" smtClean="0">
                <a:solidFill>
                  <a:schemeClr val="accent3"/>
                </a:solidFill>
              </a:rPr>
              <a:t>Activity Reports</a:t>
            </a:r>
            <a:endParaRPr lang="en-US" sz="2200" b="1" dirty="0">
              <a:solidFill>
                <a:schemeClr val="accent3"/>
              </a:solidFill>
            </a:endParaRPr>
          </a:p>
          <a:p>
            <a:pPr algn="ctr" defTabSz="9144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All should have received reports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Sev03"/>
          <p:cNvSpPr/>
          <p:nvPr/>
        </p:nvSpPr>
        <p:spPr>
          <a:xfrm>
            <a:off x="5338114" y="3001860"/>
            <a:ext cx="1209747" cy="1209747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20635" y="4275201"/>
            <a:ext cx="2127826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4"/>
                </a:solidFill>
              </a:rPr>
              <a:t>Doo the Right Thing</a:t>
            </a:r>
          </a:p>
          <a:p>
            <a:pPr algn="ctr"/>
            <a:r>
              <a:rPr lang="en-US" sz="2200" b="1" dirty="0" smtClean="0">
                <a:solidFill>
                  <a:schemeClr val="accent4"/>
                </a:solidFill>
              </a:rPr>
              <a:t>Calendar</a:t>
            </a:r>
            <a:endParaRPr lang="en-US" sz="2200" b="1" dirty="0">
              <a:solidFill>
                <a:schemeClr val="accent4"/>
              </a:solidFill>
            </a:endParaRPr>
          </a:p>
          <a:p>
            <a:pPr algn="ctr" defTabSz="9144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Files are available</a:t>
            </a:r>
          </a:p>
        </p:txBody>
      </p:sp>
      <p:sp>
        <p:nvSpPr>
          <p:cNvPr id="53" name="Sev04"/>
          <p:cNvSpPr/>
          <p:nvPr/>
        </p:nvSpPr>
        <p:spPr>
          <a:xfrm>
            <a:off x="7359650" y="2981631"/>
            <a:ext cx="1209747" cy="1209747"/>
          </a:xfrm>
          <a:prstGeom prst="ellipse">
            <a:avLst/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7732927" y="3337339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3078100" y="3436892"/>
            <a:ext cx="504720" cy="43444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78"/>
          <p:cNvSpPr>
            <a:spLocks noEditPoints="1"/>
          </p:cNvSpPr>
          <p:nvPr/>
        </p:nvSpPr>
        <p:spPr bwMode="auto">
          <a:xfrm>
            <a:off x="5690626" y="3416663"/>
            <a:ext cx="504720" cy="38013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265786" y="2033464"/>
            <a:ext cx="490466" cy="49046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2"/>
          <p:cNvSpPr>
            <a:spLocks noEditPoints="1"/>
          </p:cNvSpPr>
          <p:nvPr/>
        </p:nvSpPr>
        <p:spPr bwMode="auto">
          <a:xfrm>
            <a:off x="846270" y="3221490"/>
            <a:ext cx="539241" cy="63728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89" y="562519"/>
            <a:ext cx="8643486" cy="471365"/>
          </a:xfrm>
        </p:spPr>
        <p:txBody>
          <a:bodyPr/>
          <a:lstStyle/>
          <a:p>
            <a:r>
              <a:rPr lang="en-US" sz="4800" dirty="0" smtClean="0"/>
              <a:t>Bonus: DFW Clean Cities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571432" y="1987422"/>
            <a:ext cx="39052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March 27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2018; Location TBD (Plano or COG)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CALL FOR SPEAKERS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Need presenters that bridge the gap between air quality and March is Texas SmartScape Month. This may include using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 emission or alternative fuel equipment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landscaping, utilizing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plants and techniques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that don’t require such equipment.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dfw clean c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3" y="1987422"/>
            <a:ext cx="3395239" cy="359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57" y="856942"/>
            <a:ext cx="8643486" cy="471365"/>
          </a:xfrm>
        </p:spPr>
        <p:txBody>
          <a:bodyPr/>
          <a:lstStyle/>
          <a:p>
            <a:r>
              <a:rPr lang="en-US" sz="4800" dirty="0" smtClean="0"/>
              <a:t>Roundtable Discussion</a:t>
            </a:r>
            <a:endParaRPr lang="en-US" sz="4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67" y="1461604"/>
            <a:ext cx="3805865" cy="7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111665" y="665338"/>
            <a:ext cx="6892084" cy="773291"/>
          </a:xfrm>
          <a:prstGeom prst="rect">
            <a:avLst/>
          </a:prstGeom>
          <a:noFill/>
        </p:spPr>
        <p:txBody>
          <a:bodyPr wrap="none" lIns="34292" tIns="17146" rIns="34292" bIns="17146" rtlCol="0">
            <a:spAutoFit/>
          </a:bodyPr>
          <a:lstStyle/>
          <a:p>
            <a:pPr algn="ctr"/>
            <a:r>
              <a:rPr lang="en-US" sz="4800" b="1" spc="-12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Important Date To Remember</a:t>
            </a:r>
            <a:endParaRPr lang="id-ID" sz="4800" b="1" spc="-12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3502236" y="1929458"/>
            <a:ext cx="1894714" cy="399066"/>
          </a:xfrm>
          <a:prstGeom prst="rect">
            <a:avLst/>
          </a:prstGeom>
        </p:spPr>
        <p:txBody>
          <a:bodyPr vert="horz" wrap="non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85000"/>
              </a:lnSpc>
              <a:spcBef>
                <a:spcPts val="13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Next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Meeting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312699" y="1569166"/>
            <a:ext cx="582541" cy="342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61" tIns="17131" rIns="34261" bIns="17131" rtlCol="0" anchor="ctr"/>
          <a:lstStyle/>
          <a:p>
            <a:pPr algn="ctr"/>
            <a:endParaRPr lang="en-US" sz="675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334" name="Freeform 333"/>
          <p:cNvSpPr>
            <a:spLocks noChangeArrowheads="1"/>
          </p:cNvSpPr>
          <p:nvPr/>
        </p:nvSpPr>
        <p:spPr bwMode="auto">
          <a:xfrm>
            <a:off x="3481268" y="2635527"/>
            <a:ext cx="2152882" cy="2152882"/>
          </a:xfrm>
          <a:custGeom>
            <a:avLst/>
            <a:gdLst>
              <a:gd name="T0" fmla="*/ 2045 w 2363"/>
              <a:gd name="T1" fmla="*/ 2362 h 2363"/>
              <a:gd name="T2" fmla="*/ 2045 w 2363"/>
              <a:gd name="T3" fmla="*/ 2362 h 2363"/>
              <a:gd name="T4" fmla="*/ 316 w 2363"/>
              <a:gd name="T5" fmla="*/ 2362 h 2363"/>
              <a:gd name="T6" fmla="*/ 0 w 2363"/>
              <a:gd name="T7" fmla="*/ 2045 h 2363"/>
              <a:gd name="T8" fmla="*/ 0 w 2363"/>
              <a:gd name="T9" fmla="*/ 316 h 2363"/>
              <a:gd name="T10" fmla="*/ 316 w 2363"/>
              <a:gd name="T11" fmla="*/ 0 h 2363"/>
              <a:gd name="T12" fmla="*/ 2045 w 2363"/>
              <a:gd name="T13" fmla="*/ 0 h 2363"/>
              <a:gd name="T14" fmla="*/ 2362 w 2363"/>
              <a:gd name="T15" fmla="*/ 316 h 2363"/>
              <a:gd name="T16" fmla="*/ 2362 w 2363"/>
              <a:gd name="T17" fmla="*/ 2045 h 2363"/>
              <a:gd name="T18" fmla="*/ 2045 w 2363"/>
              <a:gd name="T19" fmla="*/ 2362 h 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3" h="2363">
                <a:moveTo>
                  <a:pt x="2045" y="2362"/>
                </a:moveTo>
                <a:lnTo>
                  <a:pt x="2045" y="2362"/>
                </a:lnTo>
                <a:cubicBezTo>
                  <a:pt x="316" y="2362"/>
                  <a:pt x="316" y="2362"/>
                  <a:pt x="316" y="2362"/>
                </a:cubicBezTo>
                <a:cubicBezTo>
                  <a:pt x="142" y="2362"/>
                  <a:pt x="0" y="2219"/>
                  <a:pt x="0" y="2045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142"/>
                  <a:pt x="142" y="0"/>
                  <a:pt x="316" y="0"/>
                </a:cubicBezTo>
                <a:cubicBezTo>
                  <a:pt x="2045" y="0"/>
                  <a:pt x="2045" y="0"/>
                  <a:pt x="2045" y="0"/>
                </a:cubicBezTo>
                <a:cubicBezTo>
                  <a:pt x="2219" y="0"/>
                  <a:pt x="2362" y="142"/>
                  <a:pt x="2362" y="316"/>
                </a:cubicBezTo>
                <a:cubicBezTo>
                  <a:pt x="2362" y="2045"/>
                  <a:pt x="2362" y="2045"/>
                  <a:pt x="2362" y="2045"/>
                </a:cubicBezTo>
                <a:cubicBezTo>
                  <a:pt x="2362" y="2219"/>
                  <a:pt x="2219" y="2362"/>
                  <a:pt x="2045" y="2362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335" name="Freeform 334"/>
          <p:cNvSpPr>
            <a:spLocks noChangeArrowheads="1"/>
          </p:cNvSpPr>
          <p:nvPr/>
        </p:nvSpPr>
        <p:spPr bwMode="auto">
          <a:xfrm>
            <a:off x="3802592" y="3033170"/>
            <a:ext cx="1510231" cy="486004"/>
          </a:xfrm>
          <a:custGeom>
            <a:avLst/>
            <a:gdLst>
              <a:gd name="T0" fmla="*/ 1658 w 1659"/>
              <a:gd name="T1" fmla="*/ 163 h 535"/>
              <a:gd name="T2" fmla="*/ 1658 w 1659"/>
              <a:gd name="T3" fmla="*/ 163 h 535"/>
              <a:gd name="T4" fmla="*/ 1494 w 1659"/>
              <a:gd name="T5" fmla="*/ 0 h 535"/>
              <a:gd name="T6" fmla="*/ 164 w 1659"/>
              <a:gd name="T7" fmla="*/ 0 h 535"/>
              <a:gd name="T8" fmla="*/ 0 w 1659"/>
              <a:gd name="T9" fmla="*/ 163 h 535"/>
              <a:gd name="T10" fmla="*/ 0 w 1659"/>
              <a:gd name="T11" fmla="*/ 534 h 535"/>
              <a:gd name="T12" fmla="*/ 1658 w 1659"/>
              <a:gd name="T13" fmla="*/ 534 h 535"/>
              <a:gd name="T14" fmla="*/ 1658 w 1659"/>
              <a:gd name="T15" fmla="*/ 163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59" h="535">
                <a:moveTo>
                  <a:pt x="1658" y="163"/>
                </a:moveTo>
                <a:lnTo>
                  <a:pt x="1658" y="163"/>
                </a:lnTo>
                <a:cubicBezTo>
                  <a:pt x="1658" y="75"/>
                  <a:pt x="1583" y="0"/>
                  <a:pt x="1494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75" y="0"/>
                  <a:pt x="0" y="75"/>
                  <a:pt x="0" y="163"/>
                </a:cubicBezTo>
                <a:cubicBezTo>
                  <a:pt x="0" y="534"/>
                  <a:pt x="0" y="534"/>
                  <a:pt x="0" y="534"/>
                </a:cubicBezTo>
                <a:cubicBezTo>
                  <a:pt x="1658" y="534"/>
                  <a:pt x="1658" y="534"/>
                  <a:pt x="1658" y="534"/>
                </a:cubicBezTo>
                <a:lnTo>
                  <a:pt x="1658" y="16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336" name="Freeform 335"/>
          <p:cNvSpPr>
            <a:spLocks noChangeArrowheads="1"/>
          </p:cNvSpPr>
          <p:nvPr/>
        </p:nvSpPr>
        <p:spPr bwMode="auto">
          <a:xfrm>
            <a:off x="3802592" y="3519172"/>
            <a:ext cx="1510231" cy="1016194"/>
          </a:xfrm>
          <a:custGeom>
            <a:avLst/>
            <a:gdLst>
              <a:gd name="T0" fmla="*/ 0 w 1659"/>
              <a:gd name="T1" fmla="*/ 0 h 1117"/>
              <a:gd name="T2" fmla="*/ 0 w 1659"/>
              <a:gd name="T3" fmla="*/ 0 h 1117"/>
              <a:gd name="T4" fmla="*/ 0 w 1659"/>
              <a:gd name="T5" fmla="*/ 952 h 1117"/>
              <a:gd name="T6" fmla="*/ 164 w 1659"/>
              <a:gd name="T7" fmla="*/ 1116 h 1117"/>
              <a:gd name="T8" fmla="*/ 1494 w 1659"/>
              <a:gd name="T9" fmla="*/ 1116 h 1117"/>
              <a:gd name="T10" fmla="*/ 1658 w 1659"/>
              <a:gd name="T11" fmla="*/ 952 h 1117"/>
              <a:gd name="T12" fmla="*/ 1658 w 1659"/>
              <a:gd name="T13" fmla="*/ 0 h 1117"/>
              <a:gd name="T14" fmla="*/ 0 w 1659"/>
              <a:gd name="T15" fmla="*/ 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59" h="1117">
                <a:moveTo>
                  <a:pt x="0" y="0"/>
                </a:moveTo>
                <a:lnTo>
                  <a:pt x="0" y="0"/>
                </a:lnTo>
                <a:cubicBezTo>
                  <a:pt x="0" y="952"/>
                  <a:pt x="0" y="952"/>
                  <a:pt x="0" y="952"/>
                </a:cubicBezTo>
                <a:cubicBezTo>
                  <a:pt x="0" y="1042"/>
                  <a:pt x="75" y="1116"/>
                  <a:pt x="164" y="1116"/>
                </a:cubicBezTo>
                <a:cubicBezTo>
                  <a:pt x="1494" y="1116"/>
                  <a:pt x="1494" y="1116"/>
                  <a:pt x="1494" y="1116"/>
                </a:cubicBezTo>
                <a:cubicBezTo>
                  <a:pt x="1583" y="1116"/>
                  <a:pt x="1658" y="1042"/>
                  <a:pt x="1658" y="952"/>
                </a:cubicBezTo>
                <a:cubicBezTo>
                  <a:pt x="1658" y="0"/>
                  <a:pt x="1658" y="0"/>
                  <a:pt x="1658" y="0"/>
                </a:cubicBezTo>
                <a:lnTo>
                  <a:pt x="0" y="0"/>
                </a:lnTo>
              </a:path>
            </a:pathLst>
          </a:custGeom>
          <a:solidFill>
            <a:srgbClr val="FFF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337" name="Freeform 336"/>
          <p:cNvSpPr>
            <a:spLocks noChangeArrowheads="1"/>
          </p:cNvSpPr>
          <p:nvPr/>
        </p:nvSpPr>
        <p:spPr bwMode="auto">
          <a:xfrm>
            <a:off x="3963258" y="2888573"/>
            <a:ext cx="140582" cy="369525"/>
          </a:xfrm>
          <a:custGeom>
            <a:avLst/>
            <a:gdLst>
              <a:gd name="T0" fmla="*/ 131 w 154"/>
              <a:gd name="T1" fmla="*/ 0 h 406"/>
              <a:gd name="T2" fmla="*/ 131 w 154"/>
              <a:gd name="T3" fmla="*/ 0 h 406"/>
              <a:gd name="T4" fmla="*/ 21 w 154"/>
              <a:gd name="T5" fmla="*/ 0 h 406"/>
              <a:gd name="T6" fmla="*/ 0 w 154"/>
              <a:gd name="T7" fmla="*/ 21 h 406"/>
              <a:gd name="T8" fmla="*/ 0 w 154"/>
              <a:gd name="T9" fmla="*/ 383 h 406"/>
              <a:gd name="T10" fmla="*/ 21 w 154"/>
              <a:gd name="T11" fmla="*/ 405 h 406"/>
              <a:gd name="T12" fmla="*/ 131 w 154"/>
              <a:gd name="T13" fmla="*/ 405 h 406"/>
              <a:gd name="T14" fmla="*/ 153 w 154"/>
              <a:gd name="T15" fmla="*/ 383 h 406"/>
              <a:gd name="T16" fmla="*/ 153 w 154"/>
              <a:gd name="T17" fmla="*/ 21 h 406"/>
              <a:gd name="T18" fmla="*/ 131 w 154"/>
              <a:gd name="T19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406">
                <a:moveTo>
                  <a:pt x="131" y="0"/>
                </a:moveTo>
                <a:lnTo>
                  <a:pt x="131" y="0"/>
                </a:ln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0" y="10"/>
                  <a:pt x="0" y="21"/>
                </a:cubicBezTo>
                <a:cubicBezTo>
                  <a:pt x="0" y="383"/>
                  <a:pt x="0" y="383"/>
                  <a:pt x="0" y="383"/>
                </a:cubicBezTo>
                <a:cubicBezTo>
                  <a:pt x="0" y="394"/>
                  <a:pt x="7" y="405"/>
                  <a:pt x="21" y="405"/>
                </a:cubicBezTo>
                <a:cubicBezTo>
                  <a:pt x="131" y="405"/>
                  <a:pt x="131" y="405"/>
                  <a:pt x="131" y="405"/>
                </a:cubicBezTo>
                <a:cubicBezTo>
                  <a:pt x="142" y="405"/>
                  <a:pt x="153" y="394"/>
                  <a:pt x="153" y="383"/>
                </a:cubicBezTo>
                <a:cubicBezTo>
                  <a:pt x="153" y="21"/>
                  <a:pt x="153" y="21"/>
                  <a:pt x="153" y="21"/>
                </a:cubicBezTo>
                <a:cubicBezTo>
                  <a:pt x="153" y="10"/>
                  <a:pt x="142" y="0"/>
                  <a:pt x="131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338" name="Freeform 337"/>
          <p:cNvSpPr>
            <a:spLocks noChangeArrowheads="1"/>
          </p:cNvSpPr>
          <p:nvPr/>
        </p:nvSpPr>
        <p:spPr bwMode="auto">
          <a:xfrm>
            <a:off x="4312699" y="2888573"/>
            <a:ext cx="140579" cy="369525"/>
          </a:xfrm>
          <a:custGeom>
            <a:avLst/>
            <a:gdLst>
              <a:gd name="T0" fmla="*/ 75 w 154"/>
              <a:gd name="T1" fmla="*/ 0 h 406"/>
              <a:gd name="T2" fmla="*/ 75 w 154"/>
              <a:gd name="T3" fmla="*/ 0 h 406"/>
              <a:gd name="T4" fmla="*/ 75 w 154"/>
              <a:gd name="T5" fmla="*/ 0 h 406"/>
              <a:gd name="T6" fmla="*/ 0 w 154"/>
              <a:gd name="T7" fmla="*/ 67 h 406"/>
              <a:gd name="T8" fmla="*/ 0 w 154"/>
              <a:gd name="T9" fmla="*/ 337 h 406"/>
              <a:gd name="T10" fmla="*/ 75 w 154"/>
              <a:gd name="T11" fmla="*/ 405 h 406"/>
              <a:gd name="T12" fmla="*/ 75 w 154"/>
              <a:gd name="T13" fmla="*/ 405 h 406"/>
              <a:gd name="T14" fmla="*/ 153 w 154"/>
              <a:gd name="T15" fmla="*/ 337 h 406"/>
              <a:gd name="T16" fmla="*/ 153 w 154"/>
              <a:gd name="T17" fmla="*/ 67 h 406"/>
              <a:gd name="T18" fmla="*/ 75 w 154"/>
              <a:gd name="T19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406">
                <a:moveTo>
                  <a:pt x="75" y="0"/>
                </a:moveTo>
                <a:lnTo>
                  <a:pt x="75" y="0"/>
                </a:lnTo>
                <a:lnTo>
                  <a:pt x="75" y="0"/>
                </a:lnTo>
                <a:cubicBezTo>
                  <a:pt x="32" y="0"/>
                  <a:pt x="0" y="31"/>
                  <a:pt x="0" y="67"/>
                </a:cubicBezTo>
                <a:cubicBezTo>
                  <a:pt x="0" y="337"/>
                  <a:pt x="0" y="337"/>
                  <a:pt x="0" y="337"/>
                </a:cubicBezTo>
                <a:cubicBezTo>
                  <a:pt x="0" y="373"/>
                  <a:pt x="32" y="405"/>
                  <a:pt x="75" y="405"/>
                </a:cubicBezTo>
                <a:lnTo>
                  <a:pt x="75" y="405"/>
                </a:lnTo>
                <a:cubicBezTo>
                  <a:pt x="118" y="405"/>
                  <a:pt x="153" y="373"/>
                  <a:pt x="153" y="337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31"/>
                  <a:pt x="118" y="0"/>
                  <a:pt x="75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339" name="Freeform 338"/>
          <p:cNvSpPr>
            <a:spLocks noChangeArrowheads="1"/>
          </p:cNvSpPr>
          <p:nvPr/>
        </p:nvSpPr>
        <p:spPr bwMode="auto">
          <a:xfrm>
            <a:off x="4662141" y="2888573"/>
            <a:ext cx="140582" cy="369525"/>
          </a:xfrm>
          <a:custGeom>
            <a:avLst/>
            <a:gdLst>
              <a:gd name="T0" fmla="*/ 79 w 155"/>
              <a:gd name="T1" fmla="*/ 0 h 406"/>
              <a:gd name="T2" fmla="*/ 79 w 155"/>
              <a:gd name="T3" fmla="*/ 0 h 406"/>
              <a:gd name="T4" fmla="*/ 79 w 155"/>
              <a:gd name="T5" fmla="*/ 0 h 406"/>
              <a:gd name="T6" fmla="*/ 0 w 155"/>
              <a:gd name="T7" fmla="*/ 67 h 406"/>
              <a:gd name="T8" fmla="*/ 0 w 155"/>
              <a:gd name="T9" fmla="*/ 337 h 406"/>
              <a:gd name="T10" fmla="*/ 79 w 155"/>
              <a:gd name="T11" fmla="*/ 405 h 406"/>
              <a:gd name="T12" fmla="*/ 79 w 155"/>
              <a:gd name="T13" fmla="*/ 405 h 406"/>
              <a:gd name="T14" fmla="*/ 154 w 155"/>
              <a:gd name="T15" fmla="*/ 337 h 406"/>
              <a:gd name="T16" fmla="*/ 154 w 155"/>
              <a:gd name="T17" fmla="*/ 67 h 406"/>
              <a:gd name="T18" fmla="*/ 79 w 155"/>
              <a:gd name="T19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" h="406">
                <a:moveTo>
                  <a:pt x="79" y="0"/>
                </a:moveTo>
                <a:lnTo>
                  <a:pt x="79" y="0"/>
                </a:lnTo>
                <a:lnTo>
                  <a:pt x="79" y="0"/>
                </a:lnTo>
                <a:cubicBezTo>
                  <a:pt x="36" y="0"/>
                  <a:pt x="0" y="31"/>
                  <a:pt x="0" y="67"/>
                </a:cubicBezTo>
                <a:cubicBezTo>
                  <a:pt x="0" y="337"/>
                  <a:pt x="0" y="337"/>
                  <a:pt x="0" y="337"/>
                </a:cubicBezTo>
                <a:cubicBezTo>
                  <a:pt x="0" y="373"/>
                  <a:pt x="36" y="405"/>
                  <a:pt x="79" y="405"/>
                </a:cubicBezTo>
                <a:lnTo>
                  <a:pt x="79" y="405"/>
                </a:lnTo>
                <a:cubicBezTo>
                  <a:pt x="121" y="405"/>
                  <a:pt x="154" y="373"/>
                  <a:pt x="154" y="337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54" y="31"/>
                  <a:pt x="121" y="0"/>
                  <a:pt x="79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340" name="Freeform 339"/>
          <p:cNvSpPr>
            <a:spLocks noChangeArrowheads="1"/>
          </p:cNvSpPr>
          <p:nvPr/>
        </p:nvSpPr>
        <p:spPr bwMode="auto">
          <a:xfrm>
            <a:off x="5011582" y="2888573"/>
            <a:ext cx="140579" cy="369525"/>
          </a:xfrm>
          <a:custGeom>
            <a:avLst/>
            <a:gdLst>
              <a:gd name="T0" fmla="*/ 131 w 154"/>
              <a:gd name="T1" fmla="*/ 0 h 406"/>
              <a:gd name="T2" fmla="*/ 131 w 154"/>
              <a:gd name="T3" fmla="*/ 0 h 406"/>
              <a:gd name="T4" fmla="*/ 21 w 154"/>
              <a:gd name="T5" fmla="*/ 0 h 406"/>
              <a:gd name="T6" fmla="*/ 0 w 154"/>
              <a:gd name="T7" fmla="*/ 21 h 406"/>
              <a:gd name="T8" fmla="*/ 0 w 154"/>
              <a:gd name="T9" fmla="*/ 383 h 406"/>
              <a:gd name="T10" fmla="*/ 21 w 154"/>
              <a:gd name="T11" fmla="*/ 405 h 406"/>
              <a:gd name="T12" fmla="*/ 131 w 154"/>
              <a:gd name="T13" fmla="*/ 405 h 406"/>
              <a:gd name="T14" fmla="*/ 153 w 154"/>
              <a:gd name="T15" fmla="*/ 383 h 406"/>
              <a:gd name="T16" fmla="*/ 153 w 154"/>
              <a:gd name="T17" fmla="*/ 21 h 406"/>
              <a:gd name="T18" fmla="*/ 131 w 154"/>
              <a:gd name="T19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406">
                <a:moveTo>
                  <a:pt x="131" y="0"/>
                </a:moveTo>
                <a:lnTo>
                  <a:pt x="131" y="0"/>
                </a:ln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10"/>
                  <a:pt x="0" y="21"/>
                </a:cubicBezTo>
                <a:cubicBezTo>
                  <a:pt x="0" y="383"/>
                  <a:pt x="0" y="383"/>
                  <a:pt x="0" y="383"/>
                </a:cubicBezTo>
                <a:cubicBezTo>
                  <a:pt x="0" y="394"/>
                  <a:pt x="10" y="405"/>
                  <a:pt x="21" y="405"/>
                </a:cubicBezTo>
                <a:cubicBezTo>
                  <a:pt x="131" y="405"/>
                  <a:pt x="131" y="405"/>
                  <a:pt x="131" y="405"/>
                </a:cubicBezTo>
                <a:cubicBezTo>
                  <a:pt x="145" y="405"/>
                  <a:pt x="153" y="394"/>
                  <a:pt x="153" y="383"/>
                </a:cubicBezTo>
                <a:cubicBezTo>
                  <a:pt x="153" y="21"/>
                  <a:pt x="153" y="21"/>
                  <a:pt x="153" y="21"/>
                </a:cubicBezTo>
                <a:cubicBezTo>
                  <a:pt x="153" y="10"/>
                  <a:pt x="145" y="0"/>
                  <a:pt x="131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341" name="TextBox 340"/>
          <p:cNvSpPr txBox="1"/>
          <p:nvPr/>
        </p:nvSpPr>
        <p:spPr>
          <a:xfrm>
            <a:off x="4030168" y="3529840"/>
            <a:ext cx="1040670" cy="1015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2" b="1" dirty="0" smtClean="0">
                <a:latin typeface="Lato" charset="0"/>
                <a:ea typeface="Lato" charset="0"/>
                <a:cs typeface="Lato" charset="0"/>
              </a:rPr>
              <a:t>18</a:t>
            </a:r>
            <a:endParaRPr lang="en-US" sz="6002" b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4233094" y="3248806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April</a:t>
            </a:r>
            <a:endParaRPr lang="en-US" sz="16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52986" y="448148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2464918" y="5181229"/>
            <a:ext cx="4171171" cy="1360355"/>
          </a:xfrm>
          <a:prstGeom prst="rect">
            <a:avLst/>
          </a:prstGeom>
        </p:spPr>
        <p:txBody>
          <a:bodyPr vert="horz" wrap="non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85000"/>
              </a:lnSpc>
              <a:spcBef>
                <a:spcPts val="1300"/>
              </a:spcBef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Time: 9:30am</a:t>
            </a:r>
          </a:p>
          <a:p>
            <a:pPr defTabSz="914400">
              <a:lnSpc>
                <a:spcPct val="85000"/>
              </a:lnSpc>
              <a:spcBef>
                <a:spcPts val="1300"/>
              </a:spcBef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Location: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Tejas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Conference Room</a:t>
            </a:r>
          </a:p>
          <a:p>
            <a:pPr defTabSz="914400">
              <a:lnSpc>
                <a:spcPct val="85000"/>
              </a:lnSpc>
              <a:spcBef>
                <a:spcPts val="1300"/>
              </a:spcBef>
            </a:pP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Centerpoint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III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6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3905491" y="2771301"/>
            <a:ext cx="1312603" cy="94870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4" tIns="34292" rIns="68584" bIns="34292" numCol="1" anchor="t" anchorCtr="0" compatLnSpc="1">
            <a:prstTxWarp prst="textNoShape">
              <a:avLst/>
            </a:prstTxWarp>
          </a:bodyPr>
          <a:lstStyle/>
          <a:p>
            <a:endParaRPr lang="id-ID" sz="675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5042731" y="2671885"/>
            <a:ext cx="391198" cy="3913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624960" y="2904266"/>
            <a:ext cx="310627" cy="24466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606085" y="3725749"/>
            <a:ext cx="365974" cy="36606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120412" y="3700240"/>
            <a:ext cx="313518" cy="36029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5"/>
          <p:cNvSpPr>
            <a:spLocks noEditPoints="1"/>
          </p:cNvSpPr>
          <p:nvPr/>
        </p:nvSpPr>
        <p:spPr bwMode="auto">
          <a:xfrm>
            <a:off x="5732369" y="3375553"/>
            <a:ext cx="250939" cy="249918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4" tIns="34292" rIns="68584" bIns="34292" numCol="1" anchor="t" anchorCtr="0" compatLnSpc="1">
            <a:prstTxWarp prst="textNoShape">
              <a:avLst/>
            </a:prstTxWarp>
          </a:bodyPr>
          <a:lstStyle/>
          <a:p>
            <a:endParaRPr lang="id-ID" sz="675" dirty="0">
              <a:latin typeface="Lato Light"/>
            </a:endParaRPr>
          </a:p>
        </p:txBody>
      </p:sp>
      <p:sp>
        <p:nvSpPr>
          <p:cNvPr id="80" name="Freeform 22"/>
          <p:cNvSpPr>
            <a:spLocks noEditPoints="1"/>
          </p:cNvSpPr>
          <p:nvPr/>
        </p:nvSpPr>
        <p:spPr bwMode="auto">
          <a:xfrm>
            <a:off x="5433929" y="2235872"/>
            <a:ext cx="440277" cy="43957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4" tIns="34292" rIns="68584" bIns="34292" numCol="1" anchor="t" anchorCtr="0" compatLnSpc="1">
            <a:prstTxWarp prst="textNoShape">
              <a:avLst/>
            </a:prstTxWarp>
          </a:bodyPr>
          <a:lstStyle/>
          <a:p>
            <a:endParaRPr lang="id-ID" sz="675" dirty="0">
              <a:latin typeface="Lato Light"/>
            </a:endParaRPr>
          </a:p>
        </p:txBody>
      </p:sp>
      <p:sp>
        <p:nvSpPr>
          <p:cNvPr id="85" name="Freeform 52"/>
          <p:cNvSpPr>
            <a:spLocks/>
          </p:cNvSpPr>
          <p:nvPr/>
        </p:nvSpPr>
        <p:spPr bwMode="auto">
          <a:xfrm>
            <a:off x="4372686" y="3787359"/>
            <a:ext cx="280531" cy="338033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4" tIns="34292" rIns="68584" bIns="34292" numCol="1" anchor="t" anchorCtr="0" compatLnSpc="1">
            <a:prstTxWarp prst="textNoShape">
              <a:avLst/>
            </a:prstTxWarp>
          </a:bodyPr>
          <a:lstStyle/>
          <a:p>
            <a:endParaRPr lang="id-ID" sz="675" dirty="0">
              <a:latin typeface="Lato Light"/>
            </a:endParaRPr>
          </a:p>
        </p:txBody>
      </p:sp>
      <p:sp>
        <p:nvSpPr>
          <p:cNvPr id="89" name="Freeform 36"/>
          <p:cNvSpPr>
            <a:spLocks/>
          </p:cNvSpPr>
          <p:nvPr/>
        </p:nvSpPr>
        <p:spPr bwMode="auto">
          <a:xfrm>
            <a:off x="5945599" y="2723831"/>
            <a:ext cx="395753" cy="360870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4" tIns="34292" rIns="68584" bIns="34292" numCol="1" anchor="t" anchorCtr="0" compatLnSpc="1">
            <a:prstTxWarp prst="textNoShape">
              <a:avLst/>
            </a:prstTxWarp>
          </a:bodyPr>
          <a:lstStyle/>
          <a:p>
            <a:endParaRPr lang="id-ID" sz="675" dirty="0">
              <a:latin typeface="Lato Light"/>
            </a:endParaRPr>
          </a:p>
        </p:txBody>
      </p:sp>
      <p:sp>
        <p:nvSpPr>
          <p:cNvPr id="90" name="Freeform 326"/>
          <p:cNvSpPr>
            <a:spLocks noChangeArrowheads="1"/>
          </p:cNvSpPr>
          <p:nvPr/>
        </p:nvSpPr>
        <p:spPr bwMode="auto">
          <a:xfrm>
            <a:off x="5530598" y="3953145"/>
            <a:ext cx="360917" cy="344494"/>
          </a:xfrm>
          <a:custGeom>
            <a:avLst/>
            <a:gdLst>
              <a:gd name="T0" fmla="*/ 1347 w 1348"/>
              <a:gd name="T1" fmla="*/ 786 h 1289"/>
              <a:gd name="T2" fmla="*/ 1347 w 1348"/>
              <a:gd name="T3" fmla="*/ 1288 h 1289"/>
              <a:gd name="T4" fmla="*/ 1054 w 1348"/>
              <a:gd name="T5" fmla="*/ 1288 h 1289"/>
              <a:gd name="T6" fmla="*/ 1054 w 1348"/>
              <a:gd name="T7" fmla="*/ 819 h 1289"/>
              <a:gd name="T8" fmla="*/ 912 w 1348"/>
              <a:gd name="T9" fmla="*/ 627 h 1289"/>
              <a:gd name="T10" fmla="*/ 761 w 1348"/>
              <a:gd name="T11" fmla="*/ 736 h 1289"/>
              <a:gd name="T12" fmla="*/ 753 w 1348"/>
              <a:gd name="T13" fmla="*/ 803 h 1289"/>
              <a:gd name="T14" fmla="*/ 753 w 1348"/>
              <a:gd name="T15" fmla="*/ 1288 h 1289"/>
              <a:gd name="T16" fmla="*/ 468 w 1348"/>
              <a:gd name="T17" fmla="*/ 1288 h 1289"/>
              <a:gd name="T18" fmla="*/ 468 w 1348"/>
              <a:gd name="T19" fmla="*/ 418 h 1289"/>
              <a:gd name="T20" fmla="*/ 753 w 1348"/>
              <a:gd name="T21" fmla="*/ 418 h 1289"/>
              <a:gd name="T22" fmla="*/ 753 w 1348"/>
              <a:gd name="T23" fmla="*/ 543 h 1289"/>
              <a:gd name="T24" fmla="*/ 1012 w 1348"/>
              <a:gd name="T25" fmla="*/ 401 h 1289"/>
              <a:gd name="T26" fmla="*/ 1347 w 1348"/>
              <a:gd name="T27" fmla="*/ 786 h 1289"/>
              <a:gd name="T28" fmla="*/ 167 w 1348"/>
              <a:gd name="T29" fmla="*/ 0 h 1289"/>
              <a:gd name="T30" fmla="*/ 0 w 1348"/>
              <a:gd name="T31" fmla="*/ 151 h 1289"/>
              <a:gd name="T32" fmla="*/ 159 w 1348"/>
              <a:gd name="T33" fmla="*/ 301 h 1289"/>
              <a:gd name="T34" fmla="*/ 167 w 1348"/>
              <a:gd name="T35" fmla="*/ 301 h 1289"/>
              <a:gd name="T36" fmla="*/ 326 w 1348"/>
              <a:gd name="T37" fmla="*/ 151 h 1289"/>
              <a:gd name="T38" fmla="*/ 167 w 1348"/>
              <a:gd name="T39" fmla="*/ 0 h 1289"/>
              <a:gd name="T40" fmla="*/ 17 w 1348"/>
              <a:gd name="T41" fmla="*/ 1288 h 1289"/>
              <a:gd name="T42" fmla="*/ 310 w 1348"/>
              <a:gd name="T43" fmla="*/ 1288 h 1289"/>
              <a:gd name="T44" fmla="*/ 310 w 1348"/>
              <a:gd name="T45" fmla="*/ 418 h 1289"/>
              <a:gd name="T46" fmla="*/ 17 w 1348"/>
              <a:gd name="T47" fmla="*/ 418 h 1289"/>
              <a:gd name="T48" fmla="*/ 17 w 1348"/>
              <a:gd name="T49" fmla="*/ 1288 h 1289"/>
              <a:gd name="T50" fmla="*/ 17 w 1348"/>
              <a:gd name="T51" fmla="*/ 1288 h 1289"/>
              <a:gd name="T52" fmla="*/ 17 w 1348"/>
              <a:gd name="T53" fmla="*/ 1288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48" h="1289">
                <a:moveTo>
                  <a:pt x="1347" y="786"/>
                </a:moveTo>
                <a:cubicBezTo>
                  <a:pt x="1347" y="1288"/>
                  <a:pt x="1347" y="1288"/>
                  <a:pt x="1347" y="1288"/>
                </a:cubicBezTo>
                <a:cubicBezTo>
                  <a:pt x="1054" y="1288"/>
                  <a:pt x="1054" y="1288"/>
                  <a:pt x="1054" y="1288"/>
                </a:cubicBezTo>
                <a:cubicBezTo>
                  <a:pt x="1054" y="819"/>
                  <a:pt x="1054" y="819"/>
                  <a:pt x="1054" y="819"/>
                </a:cubicBezTo>
                <a:cubicBezTo>
                  <a:pt x="1054" y="702"/>
                  <a:pt x="1020" y="627"/>
                  <a:pt x="912" y="627"/>
                </a:cubicBezTo>
                <a:cubicBezTo>
                  <a:pt x="836" y="627"/>
                  <a:pt x="786" y="677"/>
                  <a:pt x="761" y="736"/>
                </a:cubicBezTo>
                <a:cubicBezTo>
                  <a:pt x="761" y="752"/>
                  <a:pt x="753" y="777"/>
                  <a:pt x="753" y="803"/>
                </a:cubicBezTo>
                <a:cubicBezTo>
                  <a:pt x="753" y="1288"/>
                  <a:pt x="753" y="1288"/>
                  <a:pt x="753" y="1288"/>
                </a:cubicBezTo>
                <a:cubicBezTo>
                  <a:pt x="468" y="1288"/>
                  <a:pt x="468" y="1288"/>
                  <a:pt x="468" y="1288"/>
                </a:cubicBezTo>
                <a:cubicBezTo>
                  <a:pt x="468" y="1288"/>
                  <a:pt x="468" y="502"/>
                  <a:pt x="468" y="418"/>
                </a:cubicBezTo>
                <a:cubicBezTo>
                  <a:pt x="753" y="418"/>
                  <a:pt x="753" y="418"/>
                  <a:pt x="753" y="418"/>
                </a:cubicBezTo>
                <a:cubicBezTo>
                  <a:pt x="753" y="543"/>
                  <a:pt x="753" y="543"/>
                  <a:pt x="753" y="543"/>
                </a:cubicBezTo>
                <a:cubicBezTo>
                  <a:pt x="795" y="485"/>
                  <a:pt x="862" y="401"/>
                  <a:pt x="1012" y="401"/>
                </a:cubicBezTo>
                <a:cubicBezTo>
                  <a:pt x="1204" y="401"/>
                  <a:pt x="1347" y="527"/>
                  <a:pt x="1347" y="786"/>
                </a:cubicBezTo>
                <a:close/>
                <a:moveTo>
                  <a:pt x="167" y="0"/>
                </a:moveTo>
                <a:cubicBezTo>
                  <a:pt x="67" y="0"/>
                  <a:pt x="0" y="67"/>
                  <a:pt x="0" y="151"/>
                </a:cubicBezTo>
                <a:cubicBezTo>
                  <a:pt x="0" y="234"/>
                  <a:pt x="67" y="301"/>
                  <a:pt x="159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268" y="301"/>
                  <a:pt x="326" y="234"/>
                  <a:pt x="326" y="151"/>
                </a:cubicBezTo>
                <a:cubicBezTo>
                  <a:pt x="326" y="67"/>
                  <a:pt x="268" y="0"/>
                  <a:pt x="167" y="0"/>
                </a:cubicBezTo>
                <a:close/>
                <a:moveTo>
                  <a:pt x="17" y="1288"/>
                </a:moveTo>
                <a:cubicBezTo>
                  <a:pt x="310" y="1288"/>
                  <a:pt x="310" y="1288"/>
                  <a:pt x="310" y="1288"/>
                </a:cubicBezTo>
                <a:cubicBezTo>
                  <a:pt x="310" y="418"/>
                  <a:pt x="310" y="418"/>
                  <a:pt x="310" y="418"/>
                </a:cubicBezTo>
                <a:cubicBezTo>
                  <a:pt x="17" y="418"/>
                  <a:pt x="17" y="418"/>
                  <a:pt x="17" y="418"/>
                </a:cubicBezTo>
                <a:lnTo>
                  <a:pt x="17" y="1288"/>
                </a:lnTo>
                <a:close/>
                <a:moveTo>
                  <a:pt x="17" y="1288"/>
                </a:moveTo>
                <a:lnTo>
                  <a:pt x="17" y="12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1443" tIns="45721" rIns="91443" bIns="45721" anchor="ctr"/>
          <a:lstStyle/>
          <a:p>
            <a:pPr>
              <a:defRPr/>
            </a:pPr>
            <a:endParaRPr lang="en-US" sz="675" dirty="0">
              <a:latin typeface="Lato Light"/>
              <a:ea typeface="SimSun" charset="0"/>
            </a:endParaRPr>
          </a:p>
        </p:txBody>
      </p:sp>
      <p:sp>
        <p:nvSpPr>
          <p:cNvPr id="92" name="Freeform 31"/>
          <p:cNvSpPr>
            <a:spLocks noEditPoints="1"/>
          </p:cNvSpPr>
          <p:nvPr/>
        </p:nvSpPr>
        <p:spPr bwMode="auto">
          <a:xfrm>
            <a:off x="4777210" y="2401073"/>
            <a:ext cx="393608" cy="394487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4" tIns="34292" rIns="68584" bIns="34292" numCol="1" anchor="t" anchorCtr="0" compatLnSpc="1">
            <a:prstTxWarp prst="textNoShape">
              <a:avLst/>
            </a:prstTxWarp>
          </a:bodyPr>
          <a:lstStyle/>
          <a:p>
            <a:endParaRPr lang="id-ID" sz="675">
              <a:latin typeface="Raleway Black"/>
              <a:cs typeface="Raleway Black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169925" y="3503450"/>
            <a:ext cx="260925" cy="169608"/>
            <a:chOff x="7145338" y="3587750"/>
            <a:chExt cx="566738" cy="368300"/>
          </a:xfrm>
          <a:solidFill>
            <a:schemeClr val="accent6"/>
          </a:solidFill>
        </p:grpSpPr>
        <p:sp>
          <p:nvSpPr>
            <p:cNvPr id="98" name="Freeform 146"/>
            <p:cNvSpPr>
              <a:spLocks/>
            </p:cNvSpPr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latin typeface="Raleway Black"/>
                <a:cs typeface="Raleway Black"/>
              </a:endParaRPr>
            </a:p>
          </p:txBody>
        </p:sp>
        <p:sp>
          <p:nvSpPr>
            <p:cNvPr id="99" name="Freeform 147"/>
            <p:cNvSpPr>
              <a:spLocks/>
            </p:cNvSpPr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latin typeface="Raleway Black"/>
                <a:cs typeface="Raleway Black"/>
              </a:endParaRPr>
            </a:p>
          </p:txBody>
        </p:sp>
        <p:sp>
          <p:nvSpPr>
            <p:cNvPr id="100" name="Freeform 148"/>
            <p:cNvSpPr>
              <a:spLocks/>
            </p:cNvSpPr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latin typeface="Raleway Black"/>
                <a:cs typeface="Raleway Black"/>
              </a:endParaRPr>
            </a:p>
          </p:txBody>
        </p:sp>
        <p:sp>
          <p:nvSpPr>
            <p:cNvPr id="101" name="Freeform 149"/>
            <p:cNvSpPr>
              <a:spLocks/>
            </p:cNvSpPr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latin typeface="Raleway Black"/>
                <a:cs typeface="Raleway Black"/>
              </a:endParaRPr>
            </a:p>
          </p:txBody>
        </p:sp>
        <p:sp>
          <p:nvSpPr>
            <p:cNvPr id="102" name="Freeform 150"/>
            <p:cNvSpPr>
              <a:spLocks/>
            </p:cNvSpPr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latin typeface="Raleway Black"/>
                <a:cs typeface="Raleway Black"/>
              </a:endParaRPr>
            </a:p>
          </p:txBody>
        </p:sp>
      </p:grpSp>
      <p:sp>
        <p:nvSpPr>
          <p:cNvPr id="107" name="Freeform 163"/>
          <p:cNvSpPr>
            <a:spLocks noEditPoints="1"/>
          </p:cNvSpPr>
          <p:nvPr/>
        </p:nvSpPr>
        <p:spPr bwMode="auto">
          <a:xfrm>
            <a:off x="4780730" y="3917548"/>
            <a:ext cx="235344" cy="199582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4" tIns="34292" rIns="68584" bIns="34292" numCol="1" anchor="t" anchorCtr="0" compatLnSpc="1">
            <a:prstTxWarp prst="textNoShape">
              <a:avLst/>
            </a:prstTxWarp>
          </a:bodyPr>
          <a:lstStyle/>
          <a:p>
            <a:endParaRPr lang="id-ID" sz="675">
              <a:latin typeface="Raleway Black"/>
              <a:cs typeface="Raleway Black"/>
            </a:endParaRPr>
          </a:p>
        </p:txBody>
      </p:sp>
      <p:sp>
        <p:nvSpPr>
          <p:cNvPr id="108" name="Freeform 177"/>
          <p:cNvSpPr>
            <a:spLocks noEditPoints="1"/>
          </p:cNvSpPr>
          <p:nvPr/>
        </p:nvSpPr>
        <p:spPr bwMode="auto">
          <a:xfrm>
            <a:off x="3841304" y="3890671"/>
            <a:ext cx="188567" cy="245640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4" tIns="34292" rIns="68584" bIns="34292" numCol="1" anchor="t" anchorCtr="0" compatLnSpc="1">
            <a:prstTxWarp prst="textNoShape">
              <a:avLst/>
            </a:prstTxWarp>
          </a:bodyPr>
          <a:lstStyle/>
          <a:p>
            <a:endParaRPr lang="id-ID" sz="675">
              <a:latin typeface="Raleway Black"/>
              <a:cs typeface="Raleway Black"/>
            </a:endParaRPr>
          </a:p>
        </p:txBody>
      </p:sp>
      <p:sp>
        <p:nvSpPr>
          <p:cNvPr id="112" name="Freeform 194"/>
          <p:cNvSpPr>
            <a:spLocks noEditPoints="1"/>
          </p:cNvSpPr>
          <p:nvPr/>
        </p:nvSpPr>
        <p:spPr bwMode="auto">
          <a:xfrm>
            <a:off x="3477625" y="3230810"/>
            <a:ext cx="219995" cy="174725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4" tIns="34292" rIns="68584" bIns="34292" numCol="1" anchor="t" anchorCtr="0" compatLnSpc="1">
            <a:prstTxWarp prst="textNoShape">
              <a:avLst/>
            </a:prstTxWarp>
          </a:bodyPr>
          <a:lstStyle/>
          <a:p>
            <a:endParaRPr lang="id-ID" sz="675">
              <a:latin typeface="Raleway Black"/>
              <a:cs typeface="Raleway Black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41914" y="1037759"/>
            <a:ext cx="7863149" cy="779861"/>
            <a:chOff x="1690738" y="483017"/>
            <a:chExt cx="20962938" cy="2079087"/>
          </a:xfrm>
        </p:grpSpPr>
        <p:sp>
          <p:nvSpPr>
            <p:cNvPr id="62" name="TextBox 61"/>
            <p:cNvSpPr txBox="1"/>
            <p:nvPr/>
          </p:nvSpPr>
          <p:spPr>
            <a:xfrm>
              <a:off x="1690738" y="483017"/>
              <a:ext cx="20962938" cy="2061572"/>
            </a:xfrm>
            <a:prstGeom prst="rect">
              <a:avLst/>
            </a:prstGeom>
            <a:noFill/>
          </p:spPr>
          <p:txBody>
            <a:bodyPr wrap="square" lIns="34292" tIns="17146" rIns="34292" bIns="17146" rtlCol="0">
              <a:spAutoFit/>
            </a:bodyPr>
            <a:lstStyle/>
            <a:p>
              <a:pPr algn="ctr"/>
              <a:r>
                <a:rPr lang="id-ID" sz="4800" b="1" spc="-12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Social Media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61" tIns="17131" rIns="34261" bIns="17131" rtlCol="0" anchor="ctr"/>
            <a:lstStyle/>
            <a:p>
              <a:pPr algn="ctr"/>
              <a:endParaRPr lang="en-US" sz="675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55" name="Freeform 20"/>
          <p:cNvSpPr>
            <a:spLocks/>
          </p:cNvSpPr>
          <p:nvPr/>
        </p:nvSpPr>
        <p:spPr bwMode="auto">
          <a:xfrm>
            <a:off x="3120213" y="4129316"/>
            <a:ext cx="457023" cy="372394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4" tIns="34292" rIns="68584" bIns="34292" numCol="1" anchor="t" anchorCtr="0" compatLnSpc="1">
            <a:prstTxWarp prst="textNoShape">
              <a:avLst/>
            </a:prstTxWarp>
          </a:bodyPr>
          <a:lstStyle/>
          <a:p>
            <a:endParaRPr lang="id-ID" sz="675" dirty="0">
              <a:latin typeface="Lato Ligh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333734" y="2815565"/>
            <a:ext cx="528668" cy="495240"/>
            <a:chOff x="544513" y="3295650"/>
            <a:chExt cx="1325563" cy="1241425"/>
          </a:xfrm>
          <a:solidFill>
            <a:schemeClr val="accent4"/>
          </a:solidFill>
        </p:grpSpPr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latin typeface="Lato Light"/>
              </a:endParaRPr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latin typeface="Lato Light"/>
              </a:endParaRPr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latin typeface="Lato Light"/>
              </a:endParaRPr>
            </a:p>
          </p:txBody>
        </p:sp>
      </p:grpSp>
      <p:sp>
        <p:nvSpPr>
          <p:cNvPr id="67" name="Freeform 9"/>
          <p:cNvSpPr>
            <a:spLocks noEditPoints="1"/>
          </p:cNvSpPr>
          <p:nvPr/>
        </p:nvSpPr>
        <p:spPr bwMode="auto">
          <a:xfrm>
            <a:off x="3186859" y="2482110"/>
            <a:ext cx="524411" cy="524547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4" tIns="34292" rIns="68584" bIns="34292" numCol="1" anchor="t" anchorCtr="0" compatLnSpc="1">
            <a:prstTxWarp prst="textNoShape">
              <a:avLst/>
            </a:prstTxWarp>
          </a:bodyPr>
          <a:lstStyle/>
          <a:p>
            <a:endParaRPr lang="id-ID" sz="675" dirty="0">
              <a:latin typeface="Lato Light"/>
            </a:endParaRPr>
          </a:p>
        </p:txBody>
      </p:sp>
      <p:sp>
        <p:nvSpPr>
          <p:cNvPr id="70" name="AutoShape 64"/>
          <p:cNvSpPr>
            <a:spLocks/>
          </p:cNvSpPr>
          <p:nvPr/>
        </p:nvSpPr>
        <p:spPr bwMode="auto">
          <a:xfrm>
            <a:off x="4001596" y="2534026"/>
            <a:ext cx="252161" cy="251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38102" tIns="38102" rIns="38102" bIns="38102" anchor="ctr"/>
          <a:lstStyle/>
          <a:p>
            <a:pPr defTabSz="342915">
              <a:defRPr/>
            </a:pPr>
            <a:endParaRPr lang="es-ES" sz="2176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5347018" y="3537810"/>
            <a:ext cx="222918" cy="195927"/>
            <a:chOff x="8332788" y="4259263"/>
            <a:chExt cx="484188" cy="425449"/>
          </a:xfrm>
          <a:solidFill>
            <a:schemeClr val="accent5"/>
          </a:solidFill>
        </p:grpSpPr>
        <p:sp>
          <p:nvSpPr>
            <p:cNvPr id="118" name="Freeform 159"/>
            <p:cNvSpPr>
              <a:spLocks/>
            </p:cNvSpPr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latin typeface="Raleway Black"/>
                <a:cs typeface="Raleway Black"/>
              </a:endParaRPr>
            </a:p>
          </p:txBody>
        </p:sp>
        <p:sp>
          <p:nvSpPr>
            <p:cNvPr id="119" name="Freeform 160"/>
            <p:cNvSpPr>
              <a:spLocks/>
            </p:cNvSpPr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latin typeface="Raleway Black"/>
                <a:cs typeface="Raleway Black"/>
              </a:endParaRPr>
            </a:p>
          </p:txBody>
        </p:sp>
        <p:sp>
          <p:nvSpPr>
            <p:cNvPr id="120" name="Freeform 161"/>
            <p:cNvSpPr>
              <a:spLocks/>
            </p:cNvSpPr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latin typeface="Raleway Black"/>
                <a:cs typeface="Raleway Black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533689" y="3598196"/>
            <a:ext cx="251423" cy="256605"/>
            <a:chOff x="7426326" y="839788"/>
            <a:chExt cx="546100" cy="557212"/>
          </a:xfrm>
          <a:solidFill>
            <a:schemeClr val="accent2"/>
          </a:solidFill>
        </p:grpSpPr>
        <p:sp>
          <p:nvSpPr>
            <p:cNvPr id="122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latin typeface="Raleway Black"/>
                <a:cs typeface="Raleway Black"/>
              </a:endParaRPr>
            </a:p>
          </p:txBody>
        </p:sp>
        <p:sp>
          <p:nvSpPr>
            <p:cNvPr id="123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latin typeface="Raleway Black"/>
                <a:cs typeface="Raleway Black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433802" y="4561969"/>
            <a:ext cx="15960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nctcogenv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903982" y="4347822"/>
            <a:ext cx="15960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nctcogenv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48171" y="2119334"/>
            <a:ext cx="15960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nctcogenv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70994" y="1909019"/>
            <a:ext cx="15960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nctcogenv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8" grpId="0" animBg="1"/>
      <p:bldP spid="80" grpId="0" animBg="1"/>
      <p:bldP spid="85" grpId="0" animBg="1"/>
      <p:bldP spid="89" grpId="0" animBg="1"/>
      <p:bldP spid="90" grpId="0" animBg="1"/>
      <p:bldP spid="92" grpId="0" animBg="1"/>
      <p:bldP spid="107" grpId="0" animBg="1"/>
      <p:bldP spid="108" grpId="0" animBg="1"/>
      <p:bldP spid="112" grpId="0" animBg="1"/>
      <p:bldP spid="55" grpId="0" animBg="1"/>
      <p:bldP spid="67" grpId="0" animBg="1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8006" y="583593"/>
            <a:ext cx="8643486" cy="640899"/>
          </a:xfrm>
        </p:spPr>
        <p:txBody>
          <a:bodyPr/>
          <a:lstStyle/>
          <a:p>
            <a:r>
              <a:rPr lang="en-US" sz="4800" dirty="0" smtClean="0"/>
              <a:t>Agenda</a:t>
            </a:r>
            <a:endParaRPr lang="en-US" sz="4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378867" y="1720151"/>
            <a:ext cx="3533147" cy="417849"/>
            <a:chOff x="1270277" y="1418801"/>
            <a:chExt cx="3533147" cy="417849"/>
          </a:xfrm>
        </p:grpSpPr>
        <p:sp>
          <p:nvSpPr>
            <p:cNvPr id="56" name="Text Placeholder 3"/>
            <p:cNvSpPr txBox="1">
              <a:spLocks/>
            </p:cNvSpPr>
            <p:nvPr/>
          </p:nvSpPr>
          <p:spPr>
            <a:xfrm>
              <a:off x="1270277" y="1467318"/>
              <a:ext cx="3533147" cy="369332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Welcome and Introductions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7" name="Text Placeholder 3"/>
            <p:cNvSpPr txBox="1">
              <a:spLocks/>
            </p:cNvSpPr>
            <p:nvPr/>
          </p:nvSpPr>
          <p:spPr>
            <a:xfrm>
              <a:off x="1270277" y="1418801"/>
              <a:ext cx="2610439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endParaRPr lang="en-US" sz="2400" dirty="0">
                <a:solidFill>
                  <a:schemeClr val="accent3">
                    <a:lumMod val="50000"/>
                  </a:schemeClr>
                </a:solidFill>
                <a:cs typeface="+mj-cs"/>
              </a:endParaRPr>
            </a:p>
          </p:txBody>
        </p:sp>
      </p:grpSp>
      <p:cxnSp>
        <p:nvCxnSpPr>
          <p:cNvPr id="86" name="Straight Line buttom"/>
          <p:cNvCxnSpPr/>
          <p:nvPr/>
        </p:nvCxnSpPr>
        <p:spPr>
          <a:xfrm>
            <a:off x="760021" y="5597752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3"/>
          <p:cNvSpPr txBox="1">
            <a:spLocks/>
          </p:cNvSpPr>
          <p:nvPr/>
        </p:nvSpPr>
        <p:spPr>
          <a:xfrm>
            <a:off x="1378867" y="2524525"/>
            <a:ext cx="2960875" cy="36933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SmartScape Plant Sales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5510622" y="1768668"/>
            <a:ext cx="3070392" cy="36933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FY19 Project Brainstorm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1344413" y="3154731"/>
            <a:ext cx="3492238" cy="812530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March is Texas SmartScape </a:t>
            </a:r>
          </a:p>
          <a:p>
            <a:pPr algn="l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Month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5483724" y="2544970"/>
            <a:ext cx="3065455" cy="36933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Other NCTCOG Business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Freeform 45"/>
          <p:cNvSpPr>
            <a:spLocks noEditPoints="1"/>
          </p:cNvSpPr>
          <p:nvPr/>
        </p:nvSpPr>
        <p:spPr bwMode="auto">
          <a:xfrm>
            <a:off x="5035616" y="255754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Placeholder 3"/>
          <p:cNvSpPr txBox="1">
            <a:spLocks/>
          </p:cNvSpPr>
          <p:nvPr/>
        </p:nvSpPr>
        <p:spPr>
          <a:xfrm>
            <a:off x="5483724" y="3246811"/>
            <a:ext cx="1480790" cy="36933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Roundtable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5035616" y="3291757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>
            <a:off x="1378867" y="4111584"/>
            <a:ext cx="2773965" cy="36933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Cooperative Purchase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861094" y="1783967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5"/>
          <p:cNvSpPr>
            <a:spLocks noEditPoints="1"/>
          </p:cNvSpPr>
          <p:nvPr/>
        </p:nvSpPr>
        <p:spPr bwMode="auto">
          <a:xfrm>
            <a:off x="861094" y="256127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5"/>
          <p:cNvSpPr>
            <a:spLocks noEditPoints="1"/>
          </p:cNvSpPr>
          <p:nvPr/>
        </p:nvSpPr>
        <p:spPr bwMode="auto">
          <a:xfrm>
            <a:off x="865266" y="334881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5"/>
          <p:cNvSpPr>
            <a:spLocks noEditPoints="1"/>
          </p:cNvSpPr>
          <p:nvPr/>
        </p:nvSpPr>
        <p:spPr bwMode="auto">
          <a:xfrm>
            <a:off x="861094" y="411158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861224" y="4818793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5"/>
          <p:cNvSpPr>
            <a:spLocks noEditPoints="1"/>
          </p:cNvSpPr>
          <p:nvPr/>
        </p:nvSpPr>
        <p:spPr bwMode="auto">
          <a:xfrm>
            <a:off x="5035616" y="179519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5483724" y="4127629"/>
            <a:ext cx="2413353" cy="36933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Next Meeting Date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Freeform 45"/>
          <p:cNvSpPr>
            <a:spLocks noEditPoints="1"/>
          </p:cNvSpPr>
          <p:nvPr/>
        </p:nvSpPr>
        <p:spPr bwMode="auto">
          <a:xfrm>
            <a:off x="5035616" y="415160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1378867" y="4798075"/>
            <a:ext cx="2592826" cy="36933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FY18 Project Update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5483724" y="4792081"/>
            <a:ext cx="1709122" cy="36933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Adjournment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5035616" y="481605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4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8" y="1714023"/>
            <a:ext cx="4188013" cy="4188013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89" y="562519"/>
            <a:ext cx="8643486" cy="471365"/>
          </a:xfrm>
        </p:spPr>
        <p:txBody>
          <a:bodyPr/>
          <a:lstStyle/>
          <a:p>
            <a:r>
              <a:rPr lang="en-US" sz="4800" dirty="0"/>
              <a:t>Texas SmartScape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201327" y="2075475"/>
            <a:ext cx="3539718" cy="29546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2018 Plant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Quick count: who is planning on hosting a plant sale?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NEW: SmartScape Pinterest (still in development)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Suggestions welcome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89" y="694254"/>
            <a:ext cx="8643486" cy="471365"/>
          </a:xfrm>
        </p:spPr>
        <p:txBody>
          <a:bodyPr/>
          <a:lstStyle/>
          <a:p>
            <a:r>
              <a:rPr lang="en-US" sz="4800" dirty="0" smtClean="0"/>
              <a:t>March is Texas SmartScape Month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0" y="1469136"/>
            <a:ext cx="833018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89" y="802743"/>
            <a:ext cx="8643486" cy="471365"/>
          </a:xfrm>
        </p:spPr>
        <p:txBody>
          <a:bodyPr/>
          <a:lstStyle/>
          <a:p>
            <a:r>
              <a:rPr lang="en-US" sz="4800" dirty="0" smtClean="0"/>
              <a:t>FY18 Project Update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17889" y="1864627"/>
            <a:ext cx="77070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Decription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: Social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Media Toolkit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Month-by-month text and visual templates for Facebook and Twitter. Some topics are repeated each month, while some are more season-specific. </a:t>
            </a:r>
          </a:p>
          <a:p>
            <a:endParaRPr lang="en-US" dirty="0"/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Current Status</a:t>
            </a:r>
          </a:p>
          <a:p>
            <a:r>
              <a:rPr lang="en-US" dirty="0" smtClean="0"/>
              <a:t>Finished through </a:t>
            </a:r>
            <a:r>
              <a:rPr lang="en-US" dirty="0" smtClean="0"/>
              <a:t>March</a:t>
            </a:r>
            <a:r>
              <a:rPr lang="en-US" dirty="0" smtClean="0"/>
              <a:t>. </a:t>
            </a:r>
            <a:r>
              <a:rPr lang="en-US" dirty="0" smtClean="0"/>
              <a:t>April</a:t>
            </a:r>
            <a:r>
              <a:rPr lang="en-US" dirty="0" smtClean="0"/>
              <a:t> </a:t>
            </a:r>
            <a:r>
              <a:rPr lang="en-US" dirty="0" smtClean="0"/>
              <a:t>is in progress. </a:t>
            </a:r>
          </a:p>
          <a:p>
            <a:r>
              <a:rPr lang="en-US" dirty="0" smtClean="0"/>
              <a:t>Preference: email each time a month is ready or check the PETF web?</a:t>
            </a:r>
          </a:p>
          <a:p>
            <a:endParaRPr lang="en-US" dirty="0"/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Social Media Survey</a:t>
            </a:r>
          </a:p>
          <a:p>
            <a:r>
              <a:rPr lang="en-US" dirty="0" smtClean="0"/>
              <a:t>Please fill out the survey about social media accounts and usage on the back table.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89" y="562519"/>
            <a:ext cx="8643486" cy="471365"/>
          </a:xfrm>
        </p:spPr>
        <p:txBody>
          <a:bodyPr/>
          <a:lstStyle/>
          <a:p>
            <a:r>
              <a:rPr lang="en-US" sz="4800" dirty="0" smtClean="0"/>
              <a:t>FY18 Cooperative Purchase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36270" y="1508166"/>
            <a:ext cx="770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 forms are due close of business </a:t>
            </a:r>
            <a:r>
              <a:rPr lang="en-US" b="1" dirty="0" smtClean="0"/>
              <a:t>TODAY</a:t>
            </a:r>
            <a:r>
              <a:rPr lang="en-US" dirty="0" smtClean="0"/>
              <a:t>. Please email completed forms to kmyers@nctcog.org.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7260" y="2642503"/>
            <a:ext cx="977265" cy="13430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803692" y="2652028"/>
            <a:ext cx="891540" cy="13335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0" y="4379481"/>
            <a:ext cx="2759075" cy="17843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25" y="2261731"/>
            <a:ext cx="1059136" cy="1550852"/>
          </a:xfrm>
          <a:prstGeom prst="rect">
            <a:avLst/>
          </a:prstGeom>
        </p:spPr>
      </p:pic>
      <p:pic>
        <p:nvPicPr>
          <p:cNvPr id="8" name="Picture 7" descr="\\NCTCOG.DST.TX.US\office$\Envir\Projects\storm water\Public Education\Texas SmartScape\2014Bookmarks\SmartScapeBookmarks2_l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74" y="2449890"/>
            <a:ext cx="1864483" cy="307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media.asicdn.com/images/jpgo/21330000/21330797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5" t="-1" r="22142" b="-1"/>
          <a:stretch/>
        </p:blipFill>
        <p:spPr bwMode="auto">
          <a:xfrm>
            <a:off x="7452620" y="1979537"/>
            <a:ext cx="1143738" cy="2910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 descr="FINAL revised markers"/>
          <p:cNvPicPr/>
          <p:nvPr/>
        </p:nvPicPr>
        <p:blipFill>
          <a:blip r:embed="rId9" cstate="print"/>
          <a:srcRect t="52382"/>
          <a:stretch>
            <a:fillRect/>
          </a:stretch>
        </p:blipFill>
        <p:spPr bwMode="auto">
          <a:xfrm>
            <a:off x="3813238" y="4792231"/>
            <a:ext cx="97663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:\Projects\storm water\Cooperative Purchases\Order Form\Photos for form\Doo the Right Thing bandana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03" y="5361087"/>
            <a:ext cx="1417320" cy="1069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6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09" y="640512"/>
            <a:ext cx="8643486" cy="471365"/>
          </a:xfrm>
        </p:spPr>
        <p:txBody>
          <a:bodyPr/>
          <a:lstStyle/>
          <a:p>
            <a:r>
              <a:rPr lang="en-US" sz="4800" dirty="0" smtClean="0"/>
              <a:t>FY19 Project Brainstorm</a:t>
            </a:r>
            <a:endParaRPr lang="en-US" sz="4800" dirty="0"/>
          </a:p>
        </p:txBody>
      </p:sp>
      <p:sp>
        <p:nvSpPr>
          <p:cNvPr id="37" name="TextBox 36"/>
          <p:cNvSpPr txBox="1"/>
          <p:nvPr/>
        </p:nvSpPr>
        <p:spPr>
          <a:xfrm>
            <a:off x="1457622" y="1662040"/>
            <a:ext cx="3456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Videos: demo videos of Ed Toolbox activities,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animated PSAs for social media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other ideas?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9566" y="2066025"/>
            <a:ext cx="493370" cy="479245"/>
            <a:chOff x="860271" y="2416277"/>
            <a:chExt cx="493370" cy="479245"/>
          </a:xfrm>
        </p:grpSpPr>
        <p:sp>
          <p:nvSpPr>
            <p:cNvPr id="36" name="Rounded Rectangle 35"/>
            <p:cNvSpPr/>
            <p:nvPr/>
          </p:nvSpPr>
          <p:spPr>
            <a:xfrm>
              <a:off x="860271" y="2416277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1" name="Freeform 103"/>
            <p:cNvSpPr>
              <a:spLocks noEditPoints="1"/>
            </p:cNvSpPr>
            <p:nvPr/>
          </p:nvSpPr>
          <p:spPr bwMode="auto">
            <a:xfrm>
              <a:off x="1015287" y="2517418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81705" y="2181642"/>
            <a:ext cx="2076248" cy="3085773"/>
            <a:chOff x="10042466" y="3780553"/>
            <a:chExt cx="4893101" cy="7680294"/>
          </a:xfrm>
        </p:grpSpPr>
        <p:grpSp>
          <p:nvGrpSpPr>
            <p:cNvPr id="15" name="Group 14"/>
            <p:cNvGrpSpPr/>
            <p:nvPr/>
          </p:nvGrpSpPr>
          <p:grpSpPr>
            <a:xfrm>
              <a:off x="10042466" y="3780553"/>
              <a:ext cx="4893101" cy="7680294"/>
              <a:chOff x="4934796" y="1751013"/>
              <a:chExt cx="2935287" cy="4606075"/>
            </a:xfrm>
            <a:solidFill>
              <a:schemeClr val="bg1">
                <a:lumMod val="50000"/>
              </a:schemeClr>
            </a:solidFill>
          </p:grpSpPr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4934796" y="1751013"/>
                <a:ext cx="2935287" cy="3470275"/>
              </a:xfrm>
              <a:custGeom>
                <a:avLst/>
                <a:gdLst>
                  <a:gd name="T0" fmla="*/ 774 w 1058"/>
                  <a:gd name="T1" fmla="*/ 1252 h 1252"/>
                  <a:gd name="T2" fmla="*/ 283 w 1058"/>
                  <a:gd name="T3" fmla="*/ 1252 h 1252"/>
                  <a:gd name="T4" fmla="*/ 248 w 1058"/>
                  <a:gd name="T5" fmla="*/ 1218 h 1252"/>
                  <a:gd name="T6" fmla="*/ 142 w 1058"/>
                  <a:gd name="T7" fmla="*/ 887 h 1252"/>
                  <a:gd name="T8" fmla="*/ 110 w 1058"/>
                  <a:gd name="T9" fmla="*/ 831 h 1252"/>
                  <a:gd name="T10" fmla="*/ 0 w 1058"/>
                  <a:gd name="T11" fmla="*/ 529 h 1252"/>
                  <a:gd name="T12" fmla="*/ 529 w 1058"/>
                  <a:gd name="T13" fmla="*/ 0 h 1252"/>
                  <a:gd name="T14" fmla="*/ 1058 w 1058"/>
                  <a:gd name="T15" fmla="*/ 529 h 1252"/>
                  <a:gd name="T16" fmla="*/ 947 w 1058"/>
                  <a:gd name="T17" fmla="*/ 831 h 1252"/>
                  <a:gd name="T18" fmla="*/ 916 w 1058"/>
                  <a:gd name="T19" fmla="*/ 887 h 1252"/>
                  <a:gd name="T20" fmla="*/ 810 w 1058"/>
                  <a:gd name="T21" fmla="*/ 1218 h 1252"/>
                  <a:gd name="T22" fmla="*/ 774 w 1058"/>
                  <a:gd name="T23" fmla="*/ 1252 h 1252"/>
                  <a:gd name="T24" fmla="*/ 315 w 1058"/>
                  <a:gd name="T25" fmla="*/ 1180 h 1252"/>
                  <a:gd name="T26" fmla="*/ 742 w 1058"/>
                  <a:gd name="T27" fmla="*/ 1180 h 1252"/>
                  <a:gd name="T28" fmla="*/ 851 w 1058"/>
                  <a:gd name="T29" fmla="*/ 857 h 1252"/>
                  <a:gd name="T30" fmla="*/ 885 w 1058"/>
                  <a:gd name="T31" fmla="*/ 794 h 1252"/>
                  <a:gd name="T32" fmla="*/ 986 w 1058"/>
                  <a:gd name="T33" fmla="*/ 529 h 1252"/>
                  <a:gd name="T34" fmla="*/ 529 w 1058"/>
                  <a:gd name="T35" fmla="*/ 72 h 1252"/>
                  <a:gd name="T36" fmla="*/ 72 w 1058"/>
                  <a:gd name="T37" fmla="*/ 529 h 1252"/>
                  <a:gd name="T38" fmla="*/ 172 w 1058"/>
                  <a:gd name="T39" fmla="*/ 794 h 1252"/>
                  <a:gd name="T40" fmla="*/ 207 w 1058"/>
                  <a:gd name="T41" fmla="*/ 857 h 1252"/>
                  <a:gd name="T42" fmla="*/ 315 w 1058"/>
                  <a:gd name="T43" fmla="*/ 1180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8" h="1252">
                    <a:moveTo>
                      <a:pt x="774" y="1252"/>
                    </a:moveTo>
                    <a:cubicBezTo>
                      <a:pt x="283" y="1252"/>
                      <a:pt x="283" y="1252"/>
                      <a:pt x="283" y="1252"/>
                    </a:cubicBezTo>
                    <a:cubicBezTo>
                      <a:pt x="264" y="1252"/>
                      <a:pt x="249" y="1237"/>
                      <a:pt x="248" y="1218"/>
                    </a:cubicBezTo>
                    <a:cubicBezTo>
                      <a:pt x="247" y="1217"/>
                      <a:pt x="239" y="1097"/>
                      <a:pt x="142" y="887"/>
                    </a:cubicBezTo>
                    <a:cubicBezTo>
                      <a:pt x="135" y="873"/>
                      <a:pt x="123" y="853"/>
                      <a:pt x="110" y="831"/>
                    </a:cubicBezTo>
                    <a:cubicBezTo>
                      <a:pt x="66" y="755"/>
                      <a:pt x="0" y="640"/>
                      <a:pt x="0" y="529"/>
                    </a:cubicBezTo>
                    <a:cubicBezTo>
                      <a:pt x="0" y="238"/>
                      <a:pt x="237" y="0"/>
                      <a:pt x="529" y="0"/>
                    </a:cubicBezTo>
                    <a:cubicBezTo>
                      <a:pt x="820" y="0"/>
                      <a:pt x="1058" y="238"/>
                      <a:pt x="1058" y="529"/>
                    </a:cubicBezTo>
                    <a:cubicBezTo>
                      <a:pt x="1058" y="640"/>
                      <a:pt x="991" y="755"/>
                      <a:pt x="947" y="831"/>
                    </a:cubicBezTo>
                    <a:cubicBezTo>
                      <a:pt x="934" y="853"/>
                      <a:pt x="923" y="873"/>
                      <a:pt x="916" y="887"/>
                    </a:cubicBezTo>
                    <a:cubicBezTo>
                      <a:pt x="818" y="1097"/>
                      <a:pt x="810" y="1217"/>
                      <a:pt x="810" y="1218"/>
                    </a:cubicBezTo>
                    <a:cubicBezTo>
                      <a:pt x="809" y="1237"/>
                      <a:pt x="793" y="1252"/>
                      <a:pt x="774" y="1252"/>
                    </a:cubicBezTo>
                    <a:close/>
                    <a:moveTo>
                      <a:pt x="315" y="1180"/>
                    </a:moveTo>
                    <a:cubicBezTo>
                      <a:pt x="742" y="1180"/>
                      <a:pt x="742" y="1180"/>
                      <a:pt x="742" y="1180"/>
                    </a:cubicBezTo>
                    <a:cubicBezTo>
                      <a:pt x="751" y="1127"/>
                      <a:pt x="776" y="1017"/>
                      <a:pt x="851" y="857"/>
                    </a:cubicBezTo>
                    <a:cubicBezTo>
                      <a:pt x="859" y="840"/>
                      <a:pt x="871" y="819"/>
                      <a:pt x="885" y="794"/>
                    </a:cubicBezTo>
                    <a:cubicBezTo>
                      <a:pt x="928" y="721"/>
                      <a:pt x="986" y="621"/>
                      <a:pt x="986" y="529"/>
                    </a:cubicBezTo>
                    <a:cubicBezTo>
                      <a:pt x="986" y="277"/>
                      <a:pt x="781" y="72"/>
                      <a:pt x="529" y="72"/>
                    </a:cubicBezTo>
                    <a:cubicBezTo>
                      <a:pt x="277" y="72"/>
                      <a:pt x="72" y="277"/>
                      <a:pt x="72" y="529"/>
                    </a:cubicBezTo>
                    <a:cubicBezTo>
                      <a:pt x="72" y="621"/>
                      <a:pt x="130" y="721"/>
                      <a:pt x="172" y="794"/>
                    </a:cubicBezTo>
                    <a:cubicBezTo>
                      <a:pt x="187" y="819"/>
                      <a:pt x="199" y="840"/>
                      <a:pt x="207" y="857"/>
                    </a:cubicBezTo>
                    <a:cubicBezTo>
                      <a:pt x="281" y="1017"/>
                      <a:pt x="307" y="1127"/>
                      <a:pt x="315" y="1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5672983" y="5153763"/>
                <a:ext cx="1500187" cy="1203325"/>
              </a:xfrm>
              <a:custGeom>
                <a:avLst/>
                <a:gdLst>
                  <a:gd name="T0" fmla="*/ 495 w 541"/>
                  <a:gd name="T1" fmla="*/ 223 h 434"/>
                  <a:gd name="T2" fmla="*/ 540 w 541"/>
                  <a:gd name="T3" fmla="*/ 168 h 434"/>
                  <a:gd name="T4" fmla="*/ 494 w 541"/>
                  <a:gd name="T5" fmla="*/ 112 h 434"/>
                  <a:gd name="T6" fmla="*/ 540 w 541"/>
                  <a:gd name="T7" fmla="*/ 57 h 434"/>
                  <a:gd name="T8" fmla="*/ 483 w 541"/>
                  <a:gd name="T9" fmla="*/ 0 h 434"/>
                  <a:gd name="T10" fmla="*/ 56 w 541"/>
                  <a:gd name="T11" fmla="*/ 0 h 434"/>
                  <a:gd name="T12" fmla="*/ 0 w 541"/>
                  <a:gd name="T13" fmla="*/ 56 h 434"/>
                  <a:gd name="T14" fmla="*/ 46 w 541"/>
                  <a:gd name="T15" fmla="*/ 112 h 434"/>
                  <a:gd name="T16" fmla="*/ 0 w 541"/>
                  <a:gd name="T17" fmla="*/ 167 h 434"/>
                  <a:gd name="T18" fmla="*/ 46 w 541"/>
                  <a:gd name="T19" fmla="*/ 223 h 434"/>
                  <a:gd name="T20" fmla="*/ 1 w 541"/>
                  <a:gd name="T21" fmla="*/ 278 h 434"/>
                  <a:gd name="T22" fmla="*/ 57 w 541"/>
                  <a:gd name="T23" fmla="*/ 334 h 434"/>
                  <a:gd name="T24" fmla="*/ 157 w 541"/>
                  <a:gd name="T25" fmla="*/ 334 h 434"/>
                  <a:gd name="T26" fmla="*/ 161 w 541"/>
                  <a:gd name="T27" fmla="*/ 351 h 434"/>
                  <a:gd name="T28" fmla="*/ 272 w 541"/>
                  <a:gd name="T29" fmla="*/ 433 h 434"/>
                  <a:gd name="T30" fmla="*/ 383 w 541"/>
                  <a:gd name="T31" fmla="*/ 335 h 434"/>
                  <a:gd name="T32" fmla="*/ 484 w 541"/>
                  <a:gd name="T33" fmla="*/ 335 h 434"/>
                  <a:gd name="T34" fmla="*/ 541 w 541"/>
                  <a:gd name="T35" fmla="*/ 278 h 434"/>
                  <a:gd name="T36" fmla="*/ 495 w 541"/>
                  <a:gd name="T37" fmla="*/ 223 h 434"/>
                  <a:gd name="T38" fmla="*/ 423 w 541"/>
                  <a:gd name="T39" fmla="*/ 241 h 434"/>
                  <a:gd name="T40" fmla="*/ 118 w 541"/>
                  <a:gd name="T41" fmla="*/ 241 h 434"/>
                  <a:gd name="T42" fmla="*/ 104 w 541"/>
                  <a:gd name="T43" fmla="*/ 227 h 434"/>
                  <a:gd name="T44" fmla="*/ 118 w 541"/>
                  <a:gd name="T45" fmla="*/ 213 h 434"/>
                  <a:gd name="T46" fmla="*/ 423 w 541"/>
                  <a:gd name="T47" fmla="*/ 213 h 434"/>
                  <a:gd name="T48" fmla="*/ 437 w 541"/>
                  <a:gd name="T49" fmla="*/ 227 h 434"/>
                  <a:gd name="T50" fmla="*/ 423 w 541"/>
                  <a:gd name="T51" fmla="*/ 241 h 434"/>
                  <a:gd name="T52" fmla="*/ 423 w 541"/>
                  <a:gd name="T53" fmla="*/ 116 h 434"/>
                  <a:gd name="T54" fmla="*/ 118 w 541"/>
                  <a:gd name="T55" fmla="*/ 116 h 434"/>
                  <a:gd name="T56" fmla="*/ 104 w 541"/>
                  <a:gd name="T57" fmla="*/ 102 h 434"/>
                  <a:gd name="T58" fmla="*/ 118 w 541"/>
                  <a:gd name="T59" fmla="*/ 88 h 434"/>
                  <a:gd name="T60" fmla="*/ 423 w 541"/>
                  <a:gd name="T61" fmla="*/ 88 h 434"/>
                  <a:gd name="T62" fmla="*/ 437 w 541"/>
                  <a:gd name="T63" fmla="*/ 102 h 434"/>
                  <a:gd name="T64" fmla="*/ 423 w 541"/>
                  <a:gd name="T65" fmla="*/ 11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1" h="434">
                    <a:moveTo>
                      <a:pt x="495" y="223"/>
                    </a:moveTo>
                    <a:cubicBezTo>
                      <a:pt x="521" y="218"/>
                      <a:pt x="540" y="195"/>
                      <a:pt x="540" y="168"/>
                    </a:cubicBezTo>
                    <a:cubicBezTo>
                      <a:pt x="540" y="140"/>
                      <a:pt x="520" y="117"/>
                      <a:pt x="494" y="112"/>
                    </a:cubicBezTo>
                    <a:cubicBezTo>
                      <a:pt x="520" y="107"/>
                      <a:pt x="540" y="84"/>
                      <a:pt x="540" y="57"/>
                    </a:cubicBezTo>
                    <a:cubicBezTo>
                      <a:pt x="540" y="26"/>
                      <a:pt x="514" y="0"/>
                      <a:pt x="48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84"/>
                      <a:pt x="20" y="107"/>
                      <a:pt x="46" y="112"/>
                    </a:cubicBezTo>
                    <a:cubicBezTo>
                      <a:pt x="20" y="117"/>
                      <a:pt x="0" y="140"/>
                      <a:pt x="0" y="167"/>
                    </a:cubicBezTo>
                    <a:cubicBezTo>
                      <a:pt x="0" y="195"/>
                      <a:pt x="20" y="218"/>
                      <a:pt x="46" y="223"/>
                    </a:cubicBezTo>
                    <a:cubicBezTo>
                      <a:pt x="20" y="228"/>
                      <a:pt x="1" y="250"/>
                      <a:pt x="1" y="278"/>
                    </a:cubicBezTo>
                    <a:cubicBezTo>
                      <a:pt x="1" y="309"/>
                      <a:pt x="26" y="334"/>
                      <a:pt x="57" y="334"/>
                    </a:cubicBezTo>
                    <a:cubicBezTo>
                      <a:pt x="157" y="334"/>
                      <a:pt x="157" y="334"/>
                      <a:pt x="157" y="334"/>
                    </a:cubicBezTo>
                    <a:cubicBezTo>
                      <a:pt x="158" y="340"/>
                      <a:pt x="159" y="345"/>
                      <a:pt x="161" y="351"/>
                    </a:cubicBezTo>
                    <a:cubicBezTo>
                      <a:pt x="175" y="399"/>
                      <a:pt x="219" y="434"/>
                      <a:pt x="272" y="433"/>
                    </a:cubicBezTo>
                    <a:cubicBezTo>
                      <a:pt x="331" y="433"/>
                      <a:pt x="380" y="392"/>
                      <a:pt x="383" y="335"/>
                    </a:cubicBezTo>
                    <a:cubicBezTo>
                      <a:pt x="484" y="335"/>
                      <a:pt x="484" y="335"/>
                      <a:pt x="484" y="335"/>
                    </a:cubicBezTo>
                    <a:cubicBezTo>
                      <a:pt x="515" y="335"/>
                      <a:pt x="541" y="309"/>
                      <a:pt x="541" y="278"/>
                    </a:cubicBezTo>
                    <a:cubicBezTo>
                      <a:pt x="541" y="251"/>
                      <a:pt x="521" y="228"/>
                      <a:pt x="495" y="223"/>
                    </a:cubicBezTo>
                    <a:close/>
                    <a:moveTo>
                      <a:pt x="423" y="241"/>
                    </a:move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0" y="241"/>
                      <a:pt x="104" y="234"/>
                      <a:pt x="104" y="227"/>
                    </a:cubicBezTo>
                    <a:cubicBezTo>
                      <a:pt x="104" y="219"/>
                      <a:pt x="110" y="213"/>
                      <a:pt x="118" y="213"/>
                    </a:cubicBezTo>
                    <a:cubicBezTo>
                      <a:pt x="423" y="213"/>
                      <a:pt x="423" y="213"/>
                      <a:pt x="423" y="213"/>
                    </a:cubicBezTo>
                    <a:cubicBezTo>
                      <a:pt x="431" y="213"/>
                      <a:pt x="437" y="219"/>
                      <a:pt x="437" y="227"/>
                    </a:cubicBezTo>
                    <a:cubicBezTo>
                      <a:pt x="437" y="234"/>
                      <a:pt x="431" y="241"/>
                      <a:pt x="423" y="241"/>
                    </a:cubicBezTo>
                    <a:close/>
                    <a:moveTo>
                      <a:pt x="423" y="116"/>
                    </a:moveTo>
                    <a:cubicBezTo>
                      <a:pt x="118" y="116"/>
                      <a:pt x="118" y="116"/>
                      <a:pt x="118" y="116"/>
                    </a:cubicBezTo>
                    <a:cubicBezTo>
                      <a:pt x="110" y="116"/>
                      <a:pt x="104" y="110"/>
                      <a:pt x="104" y="102"/>
                    </a:cubicBezTo>
                    <a:cubicBezTo>
                      <a:pt x="104" y="95"/>
                      <a:pt x="110" y="88"/>
                      <a:pt x="118" y="88"/>
                    </a:cubicBezTo>
                    <a:cubicBezTo>
                      <a:pt x="423" y="88"/>
                      <a:pt x="423" y="88"/>
                      <a:pt x="423" y="88"/>
                    </a:cubicBezTo>
                    <a:cubicBezTo>
                      <a:pt x="431" y="88"/>
                      <a:pt x="437" y="95"/>
                      <a:pt x="437" y="102"/>
                    </a:cubicBezTo>
                    <a:cubicBezTo>
                      <a:pt x="437" y="110"/>
                      <a:pt x="431" y="116"/>
                      <a:pt x="423" y="1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440382" y="4287137"/>
              <a:ext cx="4045298" cy="3621674"/>
              <a:chOff x="8169276" y="952501"/>
              <a:chExt cx="3781424" cy="3384550"/>
            </a:xfrm>
            <a:solidFill>
              <a:schemeClr val="accent1"/>
            </a:solidFill>
          </p:grpSpPr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9297988" y="1533526"/>
                <a:ext cx="1392237" cy="1004888"/>
              </a:xfrm>
              <a:custGeom>
                <a:avLst/>
                <a:gdLst>
                  <a:gd name="T0" fmla="*/ 142 w 370"/>
                  <a:gd name="T1" fmla="*/ 228 h 267"/>
                  <a:gd name="T2" fmla="*/ 241 w 370"/>
                  <a:gd name="T3" fmla="*/ 248 h 267"/>
                  <a:gd name="T4" fmla="*/ 303 w 370"/>
                  <a:gd name="T5" fmla="*/ 226 h 267"/>
                  <a:gd name="T6" fmla="*/ 368 w 370"/>
                  <a:gd name="T7" fmla="*/ 107 h 267"/>
                  <a:gd name="T8" fmla="*/ 278 w 370"/>
                  <a:gd name="T9" fmla="*/ 11 h 267"/>
                  <a:gd name="T10" fmla="*/ 179 w 370"/>
                  <a:gd name="T11" fmla="*/ 58 h 267"/>
                  <a:gd name="T12" fmla="*/ 168 w 370"/>
                  <a:gd name="T13" fmla="*/ 65 h 267"/>
                  <a:gd name="T14" fmla="*/ 155 w 370"/>
                  <a:gd name="T15" fmla="*/ 60 h 267"/>
                  <a:gd name="T16" fmla="*/ 67 w 370"/>
                  <a:gd name="T17" fmla="*/ 47 h 267"/>
                  <a:gd name="T18" fmla="*/ 0 w 370"/>
                  <a:gd name="T19" fmla="*/ 116 h 267"/>
                  <a:gd name="T20" fmla="*/ 9 w 370"/>
                  <a:gd name="T21" fmla="*/ 121 h 267"/>
                  <a:gd name="T22" fmla="*/ 84 w 370"/>
                  <a:gd name="T23" fmla="*/ 267 h 267"/>
                  <a:gd name="T24" fmla="*/ 142 w 370"/>
                  <a:gd name="T25" fmla="*/ 22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67">
                    <a:moveTo>
                      <a:pt x="142" y="228"/>
                    </a:moveTo>
                    <a:cubicBezTo>
                      <a:pt x="189" y="219"/>
                      <a:pt x="225" y="237"/>
                      <a:pt x="241" y="248"/>
                    </a:cubicBezTo>
                    <a:cubicBezTo>
                      <a:pt x="253" y="241"/>
                      <a:pt x="275" y="230"/>
                      <a:pt x="303" y="226"/>
                    </a:cubicBezTo>
                    <a:cubicBezTo>
                      <a:pt x="304" y="191"/>
                      <a:pt x="319" y="134"/>
                      <a:pt x="368" y="107"/>
                    </a:cubicBezTo>
                    <a:cubicBezTo>
                      <a:pt x="370" y="82"/>
                      <a:pt x="350" y="22"/>
                      <a:pt x="278" y="11"/>
                    </a:cubicBezTo>
                    <a:cubicBezTo>
                      <a:pt x="211" y="0"/>
                      <a:pt x="181" y="56"/>
                      <a:pt x="179" y="58"/>
                    </a:cubicBezTo>
                    <a:cubicBezTo>
                      <a:pt x="177" y="62"/>
                      <a:pt x="173" y="65"/>
                      <a:pt x="168" y="65"/>
                    </a:cubicBezTo>
                    <a:cubicBezTo>
                      <a:pt x="163" y="66"/>
                      <a:pt x="158" y="64"/>
                      <a:pt x="155" y="60"/>
                    </a:cubicBezTo>
                    <a:cubicBezTo>
                      <a:pt x="155" y="59"/>
                      <a:pt x="133" y="32"/>
                      <a:pt x="67" y="47"/>
                    </a:cubicBezTo>
                    <a:cubicBezTo>
                      <a:pt x="14" y="60"/>
                      <a:pt x="2" y="101"/>
                      <a:pt x="0" y="116"/>
                    </a:cubicBezTo>
                    <a:cubicBezTo>
                      <a:pt x="3" y="117"/>
                      <a:pt x="6" y="119"/>
                      <a:pt x="9" y="121"/>
                    </a:cubicBezTo>
                    <a:cubicBezTo>
                      <a:pt x="63" y="161"/>
                      <a:pt x="80" y="224"/>
                      <a:pt x="84" y="267"/>
                    </a:cubicBezTo>
                    <a:cubicBezTo>
                      <a:pt x="96" y="250"/>
                      <a:pt x="114" y="234"/>
                      <a:pt x="142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8169276" y="952501"/>
                <a:ext cx="3781424" cy="3384550"/>
              </a:xfrm>
              <a:custGeom>
                <a:avLst/>
                <a:gdLst>
                  <a:gd name="T0" fmla="*/ 932 w 1005"/>
                  <a:gd name="T1" fmla="*/ 313 h 899"/>
                  <a:gd name="T2" fmla="*/ 693 w 1005"/>
                  <a:gd name="T3" fmla="*/ 126 h 899"/>
                  <a:gd name="T4" fmla="*/ 192 w 1005"/>
                  <a:gd name="T5" fmla="*/ 181 h 899"/>
                  <a:gd name="T6" fmla="*/ 261 w 1005"/>
                  <a:gd name="T7" fmla="*/ 549 h 899"/>
                  <a:gd name="T8" fmla="*/ 292 w 1005"/>
                  <a:gd name="T9" fmla="*/ 298 h 899"/>
                  <a:gd name="T10" fmla="*/ 155 w 1005"/>
                  <a:gd name="T11" fmla="*/ 377 h 899"/>
                  <a:gd name="T12" fmla="*/ 244 w 1005"/>
                  <a:gd name="T13" fmla="*/ 409 h 899"/>
                  <a:gd name="T14" fmla="*/ 255 w 1005"/>
                  <a:gd name="T15" fmla="*/ 435 h 899"/>
                  <a:gd name="T16" fmla="*/ 128 w 1005"/>
                  <a:gd name="T17" fmla="*/ 388 h 899"/>
                  <a:gd name="T18" fmla="*/ 274 w 1005"/>
                  <a:gd name="T19" fmla="*/ 257 h 899"/>
                  <a:gd name="T20" fmla="*/ 464 w 1005"/>
                  <a:gd name="T21" fmla="*/ 184 h 899"/>
                  <a:gd name="T22" fmla="*/ 673 w 1005"/>
                  <a:gd name="T23" fmla="*/ 190 h 899"/>
                  <a:gd name="T24" fmla="*/ 851 w 1005"/>
                  <a:gd name="T25" fmla="*/ 291 h 899"/>
                  <a:gd name="T26" fmla="*/ 914 w 1005"/>
                  <a:gd name="T27" fmla="*/ 518 h 899"/>
                  <a:gd name="T28" fmla="*/ 747 w 1005"/>
                  <a:gd name="T29" fmla="*/ 572 h 899"/>
                  <a:gd name="T30" fmla="*/ 474 w 1005"/>
                  <a:gd name="T31" fmla="*/ 615 h 899"/>
                  <a:gd name="T32" fmla="*/ 421 w 1005"/>
                  <a:gd name="T33" fmla="*/ 572 h 899"/>
                  <a:gd name="T34" fmla="*/ 446 w 1005"/>
                  <a:gd name="T35" fmla="*/ 560 h 899"/>
                  <a:gd name="T36" fmla="*/ 553 w 1005"/>
                  <a:gd name="T37" fmla="*/ 547 h 899"/>
                  <a:gd name="T38" fmla="*/ 854 w 1005"/>
                  <a:gd name="T39" fmla="*/ 560 h 899"/>
                  <a:gd name="T40" fmla="*/ 857 w 1005"/>
                  <a:gd name="T41" fmla="*/ 427 h 899"/>
                  <a:gd name="T42" fmla="*/ 831 w 1005"/>
                  <a:gd name="T43" fmla="*/ 311 h 899"/>
                  <a:gd name="T44" fmla="*/ 632 w 1005"/>
                  <a:gd name="T45" fmla="*/ 378 h 899"/>
                  <a:gd name="T46" fmla="*/ 742 w 1005"/>
                  <a:gd name="T47" fmla="*/ 461 h 899"/>
                  <a:gd name="T48" fmla="*/ 549 w 1005"/>
                  <a:gd name="T49" fmla="*/ 430 h 899"/>
                  <a:gd name="T50" fmla="*/ 447 w 1005"/>
                  <a:gd name="T51" fmla="*/ 410 h 899"/>
                  <a:gd name="T52" fmla="*/ 381 w 1005"/>
                  <a:gd name="T53" fmla="*/ 488 h 899"/>
                  <a:gd name="T54" fmla="*/ 300 w 1005"/>
                  <a:gd name="T55" fmla="*/ 535 h 899"/>
                  <a:gd name="T56" fmla="*/ 298 w 1005"/>
                  <a:gd name="T57" fmla="*/ 538 h 899"/>
                  <a:gd name="T58" fmla="*/ 274 w 1005"/>
                  <a:gd name="T59" fmla="*/ 618 h 899"/>
                  <a:gd name="T60" fmla="*/ 288 w 1005"/>
                  <a:gd name="T61" fmla="*/ 665 h 899"/>
                  <a:gd name="T62" fmla="*/ 352 w 1005"/>
                  <a:gd name="T63" fmla="*/ 724 h 899"/>
                  <a:gd name="T64" fmla="*/ 571 w 1005"/>
                  <a:gd name="T65" fmla="*/ 769 h 899"/>
                  <a:gd name="T66" fmla="*/ 570 w 1005"/>
                  <a:gd name="T67" fmla="*/ 769 h 899"/>
                  <a:gd name="T68" fmla="*/ 681 w 1005"/>
                  <a:gd name="T69" fmla="*/ 675 h 899"/>
                  <a:gd name="T70" fmla="*/ 650 w 1005"/>
                  <a:gd name="T71" fmla="*/ 634 h 899"/>
                  <a:gd name="T72" fmla="*/ 708 w 1005"/>
                  <a:gd name="T73" fmla="*/ 665 h 899"/>
                  <a:gd name="T74" fmla="*/ 691 w 1005"/>
                  <a:gd name="T75" fmla="*/ 750 h 899"/>
                  <a:gd name="T76" fmla="*/ 491 w 1005"/>
                  <a:gd name="T77" fmla="*/ 785 h 899"/>
                  <a:gd name="T78" fmla="*/ 787 w 1005"/>
                  <a:gd name="T79" fmla="*/ 830 h 899"/>
                  <a:gd name="T80" fmla="*/ 1001 w 1005"/>
                  <a:gd name="T81" fmla="*/ 474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5" h="899">
                    <a:moveTo>
                      <a:pt x="1001" y="474"/>
                    </a:moveTo>
                    <a:cubicBezTo>
                      <a:pt x="997" y="357"/>
                      <a:pt x="932" y="313"/>
                      <a:pt x="932" y="313"/>
                    </a:cubicBezTo>
                    <a:cubicBezTo>
                      <a:pt x="932" y="313"/>
                      <a:pt x="924" y="257"/>
                      <a:pt x="873" y="197"/>
                    </a:cubicBezTo>
                    <a:cubicBezTo>
                      <a:pt x="794" y="111"/>
                      <a:pt x="693" y="126"/>
                      <a:pt x="693" y="126"/>
                    </a:cubicBezTo>
                    <a:cubicBezTo>
                      <a:pt x="563" y="0"/>
                      <a:pt x="430" y="97"/>
                      <a:pt x="430" y="97"/>
                    </a:cubicBezTo>
                    <a:cubicBezTo>
                      <a:pt x="245" y="36"/>
                      <a:pt x="192" y="181"/>
                      <a:pt x="192" y="181"/>
                    </a:cubicBezTo>
                    <a:cubicBezTo>
                      <a:pt x="86" y="193"/>
                      <a:pt x="0" y="317"/>
                      <a:pt x="77" y="450"/>
                    </a:cubicBezTo>
                    <a:cubicBezTo>
                      <a:pt x="136" y="552"/>
                      <a:pt x="224" y="554"/>
                      <a:pt x="261" y="549"/>
                    </a:cubicBezTo>
                    <a:cubicBezTo>
                      <a:pt x="274" y="517"/>
                      <a:pt x="300" y="481"/>
                      <a:pt x="357" y="465"/>
                    </a:cubicBezTo>
                    <a:cubicBezTo>
                      <a:pt x="358" y="459"/>
                      <a:pt x="365" y="350"/>
                      <a:pt x="292" y="298"/>
                    </a:cubicBezTo>
                    <a:cubicBezTo>
                      <a:pt x="249" y="267"/>
                      <a:pt x="201" y="275"/>
                      <a:pt x="174" y="295"/>
                    </a:cubicBezTo>
                    <a:cubicBezTo>
                      <a:pt x="149" y="315"/>
                      <a:pt x="142" y="345"/>
                      <a:pt x="155" y="377"/>
                    </a:cubicBezTo>
                    <a:cubicBezTo>
                      <a:pt x="161" y="394"/>
                      <a:pt x="171" y="405"/>
                      <a:pt x="185" y="411"/>
                    </a:cubicBezTo>
                    <a:cubicBezTo>
                      <a:pt x="212" y="422"/>
                      <a:pt x="243" y="409"/>
                      <a:pt x="244" y="409"/>
                    </a:cubicBezTo>
                    <a:cubicBezTo>
                      <a:pt x="251" y="406"/>
                      <a:pt x="259" y="410"/>
                      <a:pt x="262" y="417"/>
                    </a:cubicBezTo>
                    <a:cubicBezTo>
                      <a:pt x="265" y="424"/>
                      <a:pt x="262" y="432"/>
                      <a:pt x="255" y="435"/>
                    </a:cubicBezTo>
                    <a:cubicBezTo>
                      <a:pt x="253" y="436"/>
                      <a:pt x="212" y="453"/>
                      <a:pt x="174" y="437"/>
                    </a:cubicBezTo>
                    <a:cubicBezTo>
                      <a:pt x="154" y="429"/>
                      <a:pt x="138" y="412"/>
                      <a:pt x="128" y="388"/>
                    </a:cubicBezTo>
                    <a:cubicBezTo>
                      <a:pt x="111" y="343"/>
                      <a:pt x="122" y="300"/>
                      <a:pt x="157" y="273"/>
                    </a:cubicBezTo>
                    <a:cubicBezTo>
                      <a:pt x="189" y="248"/>
                      <a:pt x="234" y="243"/>
                      <a:pt x="274" y="257"/>
                    </a:cubicBezTo>
                    <a:cubicBezTo>
                      <a:pt x="281" y="227"/>
                      <a:pt x="304" y="187"/>
                      <a:pt x="361" y="174"/>
                    </a:cubicBezTo>
                    <a:cubicBezTo>
                      <a:pt x="415" y="161"/>
                      <a:pt x="447" y="173"/>
                      <a:pt x="464" y="184"/>
                    </a:cubicBezTo>
                    <a:cubicBezTo>
                      <a:pt x="484" y="158"/>
                      <a:pt x="524" y="127"/>
                      <a:pt x="582" y="137"/>
                    </a:cubicBezTo>
                    <a:cubicBezTo>
                      <a:pt x="631" y="145"/>
                      <a:pt x="658" y="170"/>
                      <a:pt x="673" y="190"/>
                    </a:cubicBezTo>
                    <a:cubicBezTo>
                      <a:pt x="686" y="208"/>
                      <a:pt x="694" y="230"/>
                      <a:pt x="696" y="250"/>
                    </a:cubicBezTo>
                    <a:cubicBezTo>
                      <a:pt x="751" y="237"/>
                      <a:pt x="814" y="253"/>
                      <a:pt x="851" y="291"/>
                    </a:cubicBezTo>
                    <a:cubicBezTo>
                      <a:pt x="881" y="322"/>
                      <a:pt x="892" y="365"/>
                      <a:pt x="881" y="411"/>
                    </a:cubicBezTo>
                    <a:cubicBezTo>
                      <a:pt x="895" y="424"/>
                      <a:pt x="922" y="459"/>
                      <a:pt x="914" y="518"/>
                    </a:cubicBezTo>
                    <a:cubicBezTo>
                      <a:pt x="910" y="549"/>
                      <a:pt x="893" y="573"/>
                      <a:pt x="866" y="586"/>
                    </a:cubicBezTo>
                    <a:cubicBezTo>
                      <a:pt x="831" y="602"/>
                      <a:pt x="785" y="596"/>
                      <a:pt x="747" y="572"/>
                    </a:cubicBezTo>
                    <a:cubicBezTo>
                      <a:pt x="693" y="538"/>
                      <a:pt x="609" y="536"/>
                      <a:pt x="571" y="568"/>
                    </a:cubicBezTo>
                    <a:cubicBezTo>
                      <a:pt x="541" y="593"/>
                      <a:pt x="507" y="618"/>
                      <a:pt x="474" y="615"/>
                    </a:cubicBezTo>
                    <a:cubicBezTo>
                      <a:pt x="472" y="615"/>
                      <a:pt x="469" y="615"/>
                      <a:pt x="466" y="614"/>
                    </a:cubicBezTo>
                    <a:cubicBezTo>
                      <a:pt x="447" y="610"/>
                      <a:pt x="432" y="596"/>
                      <a:pt x="421" y="572"/>
                    </a:cubicBezTo>
                    <a:cubicBezTo>
                      <a:pt x="417" y="565"/>
                      <a:pt x="420" y="557"/>
                      <a:pt x="427" y="554"/>
                    </a:cubicBezTo>
                    <a:cubicBezTo>
                      <a:pt x="434" y="550"/>
                      <a:pt x="443" y="553"/>
                      <a:pt x="446" y="560"/>
                    </a:cubicBezTo>
                    <a:cubicBezTo>
                      <a:pt x="453" y="576"/>
                      <a:pt x="462" y="584"/>
                      <a:pt x="473" y="586"/>
                    </a:cubicBezTo>
                    <a:cubicBezTo>
                      <a:pt x="496" y="592"/>
                      <a:pt x="530" y="566"/>
                      <a:pt x="553" y="547"/>
                    </a:cubicBezTo>
                    <a:cubicBezTo>
                      <a:pt x="601" y="506"/>
                      <a:pt x="697" y="507"/>
                      <a:pt x="762" y="548"/>
                    </a:cubicBezTo>
                    <a:cubicBezTo>
                      <a:pt x="792" y="567"/>
                      <a:pt x="828" y="572"/>
                      <a:pt x="854" y="560"/>
                    </a:cubicBezTo>
                    <a:cubicBezTo>
                      <a:pt x="872" y="552"/>
                      <a:pt x="883" y="536"/>
                      <a:pt x="886" y="514"/>
                    </a:cubicBezTo>
                    <a:cubicBezTo>
                      <a:pt x="895" y="455"/>
                      <a:pt x="858" y="427"/>
                      <a:pt x="857" y="427"/>
                    </a:cubicBezTo>
                    <a:cubicBezTo>
                      <a:pt x="852" y="424"/>
                      <a:pt x="850" y="418"/>
                      <a:pt x="852" y="412"/>
                    </a:cubicBezTo>
                    <a:cubicBezTo>
                      <a:pt x="863" y="372"/>
                      <a:pt x="856" y="337"/>
                      <a:pt x="831" y="311"/>
                    </a:cubicBezTo>
                    <a:cubicBezTo>
                      <a:pt x="800" y="280"/>
                      <a:pt x="747" y="266"/>
                      <a:pt x="702" y="278"/>
                    </a:cubicBezTo>
                    <a:cubicBezTo>
                      <a:pt x="642" y="293"/>
                      <a:pt x="633" y="357"/>
                      <a:pt x="632" y="378"/>
                    </a:cubicBezTo>
                    <a:cubicBezTo>
                      <a:pt x="667" y="380"/>
                      <a:pt x="707" y="396"/>
                      <a:pt x="744" y="441"/>
                    </a:cubicBezTo>
                    <a:cubicBezTo>
                      <a:pt x="749" y="447"/>
                      <a:pt x="748" y="456"/>
                      <a:pt x="742" y="461"/>
                    </a:cubicBezTo>
                    <a:cubicBezTo>
                      <a:pt x="736" y="466"/>
                      <a:pt x="727" y="465"/>
                      <a:pt x="722" y="459"/>
                    </a:cubicBezTo>
                    <a:cubicBezTo>
                      <a:pt x="643" y="362"/>
                      <a:pt x="552" y="428"/>
                      <a:pt x="549" y="430"/>
                    </a:cubicBezTo>
                    <a:cubicBezTo>
                      <a:pt x="543" y="434"/>
                      <a:pt x="536" y="434"/>
                      <a:pt x="531" y="430"/>
                    </a:cubicBezTo>
                    <a:cubicBezTo>
                      <a:pt x="529" y="429"/>
                      <a:pt x="496" y="400"/>
                      <a:pt x="447" y="410"/>
                    </a:cubicBezTo>
                    <a:cubicBezTo>
                      <a:pt x="401" y="419"/>
                      <a:pt x="393" y="476"/>
                      <a:pt x="393" y="476"/>
                    </a:cubicBezTo>
                    <a:cubicBezTo>
                      <a:pt x="392" y="482"/>
                      <a:pt x="387" y="487"/>
                      <a:pt x="381" y="488"/>
                    </a:cubicBezTo>
                    <a:cubicBezTo>
                      <a:pt x="339" y="496"/>
                      <a:pt x="315" y="514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299" y="536"/>
                      <a:pt x="299" y="537"/>
                      <a:pt x="298" y="538"/>
                    </a:cubicBezTo>
                    <a:cubicBezTo>
                      <a:pt x="278" y="568"/>
                      <a:pt x="273" y="596"/>
                      <a:pt x="275" y="618"/>
                    </a:cubicBezTo>
                    <a:cubicBezTo>
                      <a:pt x="275" y="618"/>
                      <a:pt x="274" y="618"/>
                      <a:pt x="274" y="618"/>
                    </a:cubicBezTo>
                    <a:cubicBezTo>
                      <a:pt x="275" y="625"/>
                      <a:pt x="276" y="631"/>
                      <a:pt x="278" y="637"/>
                    </a:cubicBezTo>
                    <a:cubicBezTo>
                      <a:pt x="281" y="654"/>
                      <a:pt x="288" y="664"/>
                      <a:pt x="288" y="665"/>
                    </a:cubicBezTo>
                    <a:cubicBezTo>
                      <a:pt x="302" y="693"/>
                      <a:pt x="326" y="711"/>
                      <a:pt x="352" y="724"/>
                    </a:cubicBezTo>
                    <a:cubicBezTo>
                      <a:pt x="352" y="724"/>
                      <a:pt x="352" y="724"/>
                      <a:pt x="352" y="724"/>
                    </a:cubicBezTo>
                    <a:cubicBezTo>
                      <a:pt x="352" y="724"/>
                      <a:pt x="418" y="758"/>
                      <a:pt x="552" y="768"/>
                    </a:cubicBezTo>
                    <a:cubicBezTo>
                      <a:pt x="558" y="768"/>
                      <a:pt x="565" y="769"/>
                      <a:pt x="571" y="769"/>
                    </a:cubicBezTo>
                    <a:cubicBezTo>
                      <a:pt x="571" y="769"/>
                      <a:pt x="570" y="769"/>
                      <a:pt x="570" y="769"/>
                    </a:cubicBezTo>
                    <a:cubicBezTo>
                      <a:pt x="570" y="769"/>
                      <a:pt x="570" y="769"/>
                      <a:pt x="570" y="769"/>
                    </a:cubicBezTo>
                    <a:cubicBezTo>
                      <a:pt x="606" y="770"/>
                      <a:pt x="643" y="762"/>
                      <a:pt x="668" y="733"/>
                    </a:cubicBezTo>
                    <a:cubicBezTo>
                      <a:pt x="682" y="710"/>
                      <a:pt x="687" y="689"/>
                      <a:pt x="681" y="675"/>
                    </a:cubicBezTo>
                    <a:cubicBezTo>
                      <a:pt x="675" y="658"/>
                      <a:pt x="659" y="652"/>
                      <a:pt x="659" y="652"/>
                    </a:cubicBezTo>
                    <a:cubicBezTo>
                      <a:pt x="651" y="649"/>
                      <a:pt x="648" y="641"/>
                      <a:pt x="650" y="634"/>
                    </a:cubicBezTo>
                    <a:cubicBezTo>
                      <a:pt x="653" y="627"/>
                      <a:pt x="661" y="623"/>
                      <a:pt x="668" y="625"/>
                    </a:cubicBezTo>
                    <a:cubicBezTo>
                      <a:pt x="669" y="626"/>
                      <a:pt x="698" y="636"/>
                      <a:pt x="708" y="665"/>
                    </a:cubicBezTo>
                    <a:cubicBezTo>
                      <a:pt x="717" y="689"/>
                      <a:pt x="711" y="717"/>
                      <a:pt x="692" y="749"/>
                    </a:cubicBezTo>
                    <a:cubicBezTo>
                      <a:pt x="691" y="749"/>
                      <a:pt x="691" y="750"/>
                      <a:pt x="691" y="750"/>
                    </a:cubicBezTo>
                    <a:cubicBezTo>
                      <a:pt x="655" y="793"/>
                      <a:pt x="601" y="800"/>
                      <a:pt x="556" y="797"/>
                    </a:cubicBezTo>
                    <a:cubicBezTo>
                      <a:pt x="530" y="795"/>
                      <a:pt x="507" y="789"/>
                      <a:pt x="491" y="785"/>
                    </a:cubicBezTo>
                    <a:cubicBezTo>
                      <a:pt x="524" y="857"/>
                      <a:pt x="598" y="891"/>
                      <a:pt x="677" y="895"/>
                    </a:cubicBezTo>
                    <a:cubicBezTo>
                      <a:pt x="769" y="899"/>
                      <a:pt x="787" y="830"/>
                      <a:pt x="787" y="830"/>
                    </a:cubicBezTo>
                    <a:cubicBezTo>
                      <a:pt x="911" y="781"/>
                      <a:pt x="884" y="656"/>
                      <a:pt x="884" y="656"/>
                    </a:cubicBezTo>
                    <a:cubicBezTo>
                      <a:pt x="936" y="648"/>
                      <a:pt x="1005" y="590"/>
                      <a:pt x="1001" y="4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750253" y="5984155"/>
              <a:ext cx="2635058" cy="3129730"/>
              <a:chOff x="7826363" y="2844010"/>
              <a:chExt cx="1580725" cy="1876982"/>
            </a:xfrm>
            <a:solidFill>
              <a:schemeClr val="accent1"/>
            </a:solidFill>
          </p:grpSpPr>
          <p:sp>
            <p:nvSpPr>
              <p:cNvPr id="22" name="Rounded Rectangle 21"/>
              <p:cNvSpPr/>
              <p:nvPr/>
            </p:nvSpPr>
            <p:spPr>
              <a:xfrm>
                <a:off x="8110354" y="2984172"/>
                <a:ext cx="101591" cy="7904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8375528" y="3216877"/>
                <a:ext cx="101591" cy="1504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672942" y="3502859"/>
                <a:ext cx="101591" cy="12181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9007728" y="3844758"/>
                <a:ext cx="101591" cy="87623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9305497" y="3844758"/>
                <a:ext cx="101591" cy="87623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826363" y="2844010"/>
                <a:ext cx="101591" cy="6588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859567" y="3631921"/>
            <a:ext cx="493370" cy="479245"/>
            <a:chOff x="860271" y="3464933"/>
            <a:chExt cx="493370" cy="479245"/>
          </a:xfrm>
        </p:grpSpPr>
        <p:sp>
          <p:nvSpPr>
            <p:cNvPr id="29" name="Rounded Rectangle 28"/>
            <p:cNvSpPr/>
            <p:nvPr/>
          </p:nvSpPr>
          <p:spPr>
            <a:xfrm>
              <a:off x="860271" y="3464933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0" name="Freeform 103"/>
            <p:cNvSpPr>
              <a:spLocks noEditPoints="1"/>
            </p:cNvSpPr>
            <p:nvPr/>
          </p:nvSpPr>
          <p:spPr bwMode="auto">
            <a:xfrm>
              <a:off x="1006943" y="3555684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59566" y="4707460"/>
            <a:ext cx="493370" cy="479245"/>
            <a:chOff x="860271" y="2416277"/>
            <a:chExt cx="493370" cy="479245"/>
          </a:xfrm>
        </p:grpSpPr>
        <p:sp>
          <p:nvSpPr>
            <p:cNvPr id="35" name="Rounded Rectangle 34"/>
            <p:cNvSpPr/>
            <p:nvPr/>
          </p:nvSpPr>
          <p:spPr>
            <a:xfrm>
              <a:off x="860271" y="2416277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8" name="Freeform 103"/>
            <p:cNvSpPr>
              <a:spLocks noEditPoints="1"/>
            </p:cNvSpPr>
            <p:nvPr/>
          </p:nvSpPr>
          <p:spPr bwMode="auto">
            <a:xfrm>
              <a:off x="1015287" y="2517418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446946" y="4575275"/>
            <a:ext cx="371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Yard Waste Brochures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65706" y="3300473"/>
            <a:ext cx="3456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Educational pop-up displays to be rented for events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59566" y="5667677"/>
            <a:ext cx="493370" cy="479245"/>
            <a:chOff x="860271" y="3464933"/>
            <a:chExt cx="493370" cy="479245"/>
          </a:xfrm>
        </p:grpSpPr>
        <p:sp>
          <p:nvSpPr>
            <p:cNvPr id="33" name="Rounded Rectangle 32"/>
            <p:cNvSpPr/>
            <p:nvPr/>
          </p:nvSpPr>
          <p:spPr>
            <a:xfrm>
              <a:off x="860271" y="3464933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9" name="Freeform 103"/>
            <p:cNvSpPr>
              <a:spLocks noEditPoints="1"/>
            </p:cNvSpPr>
            <p:nvPr/>
          </p:nvSpPr>
          <p:spPr bwMode="auto">
            <a:xfrm>
              <a:off x="1006943" y="3555684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65705" y="5667677"/>
            <a:ext cx="371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ideas?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89" y="562519"/>
            <a:ext cx="8643486" cy="471365"/>
          </a:xfrm>
        </p:spPr>
        <p:txBody>
          <a:bodyPr/>
          <a:lstStyle/>
          <a:p>
            <a:r>
              <a:rPr lang="en-US" sz="4800" dirty="0" smtClean="0"/>
              <a:t>TMDL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51857" y="1688753"/>
            <a:ext cx="36772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NCTCOG is currently preparing the I-Plan annual status report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 draft by August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303(d) Vision Coordinating Committee Meeting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February 15, 2018 at 9:30am in the Regional Forum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three TMDL technical subcommittees recently met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Meeting summaries can be found on the NCTCOG TMDL website</a:t>
            </a:r>
            <a:endParaRPr lang="en-US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688753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89" y="562519"/>
            <a:ext cx="8643486" cy="471365"/>
          </a:xfrm>
        </p:spPr>
        <p:txBody>
          <a:bodyPr/>
          <a:lstStyle/>
          <a:p>
            <a:r>
              <a:rPr lang="en-US" sz="4800" dirty="0" smtClean="0"/>
              <a:t>WATER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361951" y="1222923"/>
            <a:ext cx="40622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Our WATER members have collected nearly 1,000 gallons of fats, oils, and grease as part of our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 Holiday Grease Roundup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which ran from November 27, 2017 to January 8,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our Defend Your Drains (DYD) social media campaign, our Cease the Grease outreach is winding down and we are now moving into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 Take-Back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portion of our campaign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 smtClean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WATER Group is in the process of choosing the subject matter for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regional training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and forming a subcommittee tasked with aiding in training coordination.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46" y="3521253"/>
            <a:ext cx="3105908" cy="232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759" y="1485900"/>
            <a:ext cx="3874901" cy="15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88656C774EC4E84B6E34828A00EA0" ma:contentTypeVersion="12" ma:contentTypeDescription="Create a new document." ma:contentTypeScope="" ma:versionID="1dfa63aacc40a44e33155a7924229fbb">
  <xsd:schema xmlns:xsd="http://www.w3.org/2001/XMLSchema" xmlns:xs="http://www.w3.org/2001/XMLSchema" xmlns:p="http://schemas.microsoft.com/office/2006/metadata/properties" xmlns:ns2="040c7774-7d19-4d06-b239-b0064adffd18" targetNamespace="http://schemas.microsoft.com/office/2006/metadata/properties" ma:root="true" ma:fieldsID="62ef6bec9a3cff7b6c978debc296651d" ns2:_="">
    <xsd:import namespace="040c7774-7d19-4d06-b239-b0064adffd18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Committee"/>
                <xsd:element ref="ns2:Meeting_x0020_Date" minOccurs="0"/>
                <xsd:element ref="ns2:Year" minOccurs="0"/>
                <xsd:element ref="ns2:Short_x0020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c7774-7d19-4d06-b239-b0064adffd18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format="Dropdown" ma:internalName="Category" ma:readOnly="false">
      <xsd:simpleType>
        <xsd:union memberTypes="dms:Text">
          <xsd:simpleType>
            <xsd:restriction base="dms:Choice">
              <xsd:enumeration value="Sign-in Sheet"/>
              <xsd:enumeration value="Agenda"/>
              <xsd:enumeration value="Summary"/>
              <xsd:enumeration value="Handouts"/>
              <xsd:enumeration value="Attendance Record"/>
              <xsd:enumeration value="Roster"/>
              <xsd:enumeration value="Member Info"/>
              <xsd:enumeration value="Contacts"/>
              <xsd:enumeration value="Nominations"/>
              <xsd:enumeration value="Subregions"/>
            </xsd:restriction>
          </xsd:simpleType>
        </xsd:union>
      </xsd:simpleType>
    </xsd:element>
    <xsd:element name="Committee" ma:index="3" ma:displayName="Committee" ma:list="{3abd25b6-fe32-4665-a02e-8f5ec327789f}" ma:internalName="Committee" ma:readOnly="false" ma:showField="Title">
      <xsd:simpleType>
        <xsd:restriction base="dms:Lookup"/>
      </xsd:simpleType>
    </xsd:element>
    <xsd:element name="Meeting_x0020_Date" ma:index="4" nillable="true" ma:displayName="Meeting Date" ma:format="DateOnly" ma:internalName="Meeting_x0020_Date" ma:readOnly="false">
      <xsd:simpleType>
        <xsd:restriction base="dms:DateTime"/>
      </xsd:simpleType>
    </xsd:element>
    <xsd:element name="Year" ma:index="5" nillable="true" ma:displayName="Year" ma:default="2016" ma:description="Fiscal Year" ma:format="Dropdown" ma:internalName="Year" ma:readOnly="false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</xsd:restriction>
      </xsd:simpleType>
    </xsd:element>
    <xsd:element name="Short_x0020_Description" ma:index="6" nillable="true" ma:displayName="Short Description" ma:internalName="Short_x0020_Description" ma:readOnly="false">
      <xsd:simpleType>
        <xsd:restriction base="dms:Text">
          <xsd:maxLength value="7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3ccf6a4-2ac3-47a9-acc3-b0e95310cd3d" ContentTypeId="0x0101" PreviousValue="false"/>
</file>

<file path=customXml/item3.xml><?xml version="1.0" encoding="utf-8"?>
<p:properties xmlns:p="http://schemas.microsoft.com/office/2006/metadata/properties" xmlns:xsi="http://www.w3.org/2001/XMLSchema-instance">
  <documentManagement>
    <Committee xmlns="040c7774-7d19-4d06-b239-b0064adffd18">16</Committee>
    <Meeting_x0020_Date xmlns="040c7774-7d19-4d06-b239-b0064adffd18">2016-10-26T05:00:00+00:00</Meeting_x0020_Date>
    <Year xmlns="040c7774-7d19-4d06-b239-b0064adffd18">2016</Year>
    <Category xmlns="040c7774-7d19-4d06-b239-b0064adffd18">Presentation</Category>
    <Short_x0020_Description xmlns="040c7774-7d19-4d06-b239-b0064adffd18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025DE4-C44F-4001-B603-C6559639DA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0c7774-7d19-4d06-b239-b0064adffd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16124C-2E9F-4318-B1ED-8C5535D2EC9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D954DBA-E47D-4E54-8D8A-F2857D05B379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040c7774-7d19-4d06-b239-b0064adffd18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1A6BC642-96EC-4A3F-9DA7-F25E159B10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7098</TotalTime>
  <Words>500</Words>
  <Application>Microsoft Office PowerPoint</Application>
  <PresentationFormat>On-screen Show (4:3)</PresentationFormat>
  <Paragraphs>93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Courier New</vt:lpstr>
      <vt:lpstr>FontAwesome</vt:lpstr>
      <vt:lpstr>Gill Sans</vt:lpstr>
      <vt:lpstr>Lato</vt:lpstr>
      <vt:lpstr>Lato Black</vt:lpstr>
      <vt:lpstr>Lato Light</vt:lpstr>
      <vt:lpstr>Open Sans Light</vt:lpstr>
      <vt:lpstr>Raleway Black</vt:lpstr>
      <vt:lpstr>Symbol</vt:lpstr>
      <vt:lpstr>Times New Roman</vt:lpstr>
      <vt:lpstr>Office Theme</vt:lpstr>
      <vt:lpstr>Stormwater  Public Education  Task Force</vt:lpstr>
      <vt:lpstr>Agenda</vt:lpstr>
      <vt:lpstr>Texas SmartScape</vt:lpstr>
      <vt:lpstr>March is Texas SmartScape Month</vt:lpstr>
      <vt:lpstr>FY18 Project Update</vt:lpstr>
      <vt:lpstr>FY18 Cooperative Purchase</vt:lpstr>
      <vt:lpstr>FY19 Project Brainstorm</vt:lpstr>
      <vt:lpstr>TMDL</vt:lpstr>
      <vt:lpstr>WATER</vt:lpstr>
      <vt:lpstr>PowerPoint Presentation</vt:lpstr>
      <vt:lpstr>Bonus: DFW Clean Cities</vt:lpstr>
      <vt:lpstr>Roundtable Discussion</vt:lpstr>
      <vt:lpstr>PowerPoint Presentation</vt:lpstr>
      <vt:lpstr>PowerPoint Presentation</vt:lpstr>
    </vt:vector>
  </TitlesOfParts>
  <Company>N.C.T.C.O.G.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PETF_Presentation_10-2016</dc:title>
  <dc:creator>Nalani Jay</dc:creator>
  <cp:lastModifiedBy>Kathleen Myers</cp:lastModifiedBy>
  <cp:revision>291</cp:revision>
  <cp:lastPrinted>2015-10-13T16:12:37Z</cp:lastPrinted>
  <dcterms:created xsi:type="dcterms:W3CDTF">2014-04-21T20:15:56Z</dcterms:created>
  <dcterms:modified xsi:type="dcterms:W3CDTF">2018-01-17T05:30:17Z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0x01010051388656C774EC4E84B6E34828A00EA0</vt:lpwstr>
  </property>
</Properties>
</file>