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8" r:id="rId3"/>
    <p:sldId id="259" r:id="rId4"/>
    <p:sldId id="260" r:id="rId5"/>
    <p:sldId id="261" r:id="rId6"/>
    <p:sldId id="257" r:id="rId7"/>
    <p:sldId id="269" r:id="rId8"/>
    <p:sldId id="262" r:id="rId9"/>
    <p:sldId id="263" r:id="rId10"/>
    <p:sldId id="264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5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4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u="sng" dirty="0" smtClean="0">
                <a:solidFill>
                  <a:schemeClr val="tx1"/>
                </a:solidFill>
              </a:rPr>
              <a:t>Standar</a:t>
            </a:r>
            <a:r>
              <a:rPr lang="en-US" sz="2800" b="1" u="sng" baseline="0" dirty="0" smtClean="0">
                <a:solidFill>
                  <a:schemeClr val="tx1"/>
                </a:solidFill>
              </a:rPr>
              <a:t>d Drawings Use</a:t>
            </a:r>
            <a:endParaRPr lang="en-US" sz="2800" b="1" u="sng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4620178991378714"/>
          <c:y val="1.886304832802098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3850010055173909E-2"/>
          <c:y val="8.5938314606042385E-2"/>
          <c:w val="0.95123936875280657"/>
          <c:h val="0.599258183454042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Use as a contract provision without local modifications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1000</c:v>
                </c:pt>
                <c:pt idx="1">
                  <c:v>2000</c:v>
                </c:pt>
                <c:pt idx="2">
                  <c:v>3000</c:v>
                </c:pt>
                <c:pt idx="3">
                  <c:v>4000</c:v>
                </c:pt>
                <c:pt idx="4">
                  <c:v>5000</c:v>
                </c:pt>
                <c:pt idx="5">
                  <c:v>6000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8</c:v>
                </c:pt>
                <c:pt idx="1">
                  <c:v>3</c:v>
                </c:pt>
                <c:pt idx="2">
                  <c:v>6</c:v>
                </c:pt>
                <c:pt idx="3">
                  <c:v>2</c:v>
                </c:pt>
                <c:pt idx="4">
                  <c:v>2</c:v>
                </c:pt>
                <c:pt idx="5">
                  <c:v>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Use as a contract provision with local modifications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1000</c:v>
                </c:pt>
                <c:pt idx="1">
                  <c:v>2000</c:v>
                </c:pt>
                <c:pt idx="2">
                  <c:v>3000</c:v>
                </c:pt>
                <c:pt idx="3">
                  <c:v>4000</c:v>
                </c:pt>
                <c:pt idx="4">
                  <c:v>5000</c:v>
                </c:pt>
                <c:pt idx="5">
                  <c:v>6000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11</c:v>
                </c:pt>
                <c:pt idx="1">
                  <c:v>15</c:v>
                </c:pt>
                <c:pt idx="2">
                  <c:v>11</c:v>
                </c:pt>
                <c:pt idx="3">
                  <c:v>12</c:v>
                </c:pt>
                <c:pt idx="4">
                  <c:v>13</c:v>
                </c:pt>
                <c:pt idx="5">
                  <c:v>13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Use as a reference only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1000</c:v>
                </c:pt>
                <c:pt idx="1">
                  <c:v>2000</c:v>
                </c:pt>
                <c:pt idx="2">
                  <c:v>3000</c:v>
                </c:pt>
                <c:pt idx="3">
                  <c:v>4000</c:v>
                </c:pt>
                <c:pt idx="4">
                  <c:v>5000</c:v>
                </c:pt>
                <c:pt idx="5">
                  <c:v>6000</c:v>
                </c:pt>
              </c:numCache>
            </c:numRef>
          </c:cat>
          <c:val>
            <c:numRef>
              <c:f>Sheet1!$D$2:$D$7</c:f>
              <c:numCache>
                <c:formatCode>General</c:formatCode>
                <c:ptCount val="6"/>
                <c:pt idx="0">
                  <c:v>18</c:v>
                </c:pt>
                <c:pt idx="1">
                  <c:v>16</c:v>
                </c:pt>
                <c:pt idx="2">
                  <c:v>15</c:v>
                </c:pt>
                <c:pt idx="3">
                  <c:v>13</c:v>
                </c:pt>
                <c:pt idx="4">
                  <c:v>15</c:v>
                </c:pt>
                <c:pt idx="5">
                  <c:v>16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Do not use this division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1000</c:v>
                </c:pt>
                <c:pt idx="1">
                  <c:v>2000</c:v>
                </c:pt>
                <c:pt idx="2">
                  <c:v>3000</c:v>
                </c:pt>
                <c:pt idx="3">
                  <c:v>4000</c:v>
                </c:pt>
                <c:pt idx="4">
                  <c:v>5000</c:v>
                </c:pt>
                <c:pt idx="5">
                  <c:v>6000</c:v>
                </c:pt>
              </c:numCache>
            </c:numRef>
          </c:cat>
          <c:val>
            <c:numRef>
              <c:f>Sheet1!$E$2:$E$7</c:f>
              <c:numCache>
                <c:formatCode>General</c:formatCode>
                <c:ptCount val="6"/>
                <c:pt idx="0">
                  <c:v>10</c:v>
                </c:pt>
                <c:pt idx="1">
                  <c:v>13</c:v>
                </c:pt>
                <c:pt idx="2">
                  <c:v>13</c:v>
                </c:pt>
                <c:pt idx="3">
                  <c:v>18</c:v>
                </c:pt>
                <c:pt idx="4">
                  <c:v>15</c:v>
                </c:pt>
                <c:pt idx="5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19029376"/>
        <c:axId val="519035256"/>
      </c:barChart>
      <c:catAx>
        <c:axId val="51902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9035256"/>
        <c:crosses val="autoZero"/>
        <c:auto val="1"/>
        <c:lblAlgn val="ctr"/>
        <c:lblOffset val="100"/>
        <c:noMultiLvlLbl val="0"/>
      </c:catAx>
      <c:valAx>
        <c:axId val="519035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9029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9.6347385287681355E-3"/>
          <c:y val="0.77684998975157227"/>
          <c:w val="0.98148202377105576"/>
          <c:h val="0.191041685851525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E210B-3FD2-4561-BF58-335AAD89EBF5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8CC5-4ADC-4A13-8309-AF7392D62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1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E210B-3FD2-4561-BF58-335AAD89EBF5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8CC5-4ADC-4A13-8309-AF7392D62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268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E210B-3FD2-4561-BF58-335AAD89EBF5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8CC5-4ADC-4A13-8309-AF7392D62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571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38044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E210B-3FD2-4561-BF58-335AAD89EBF5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8CC5-4ADC-4A13-8309-AF7392D62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182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E210B-3FD2-4561-BF58-335AAD89EBF5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8CC5-4ADC-4A13-8309-AF7392D62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97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E210B-3FD2-4561-BF58-335AAD89EBF5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8CC5-4ADC-4A13-8309-AF7392D62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370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E210B-3FD2-4561-BF58-335AAD89EBF5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8CC5-4ADC-4A13-8309-AF7392D62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99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E210B-3FD2-4561-BF58-335AAD89EBF5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8CC5-4ADC-4A13-8309-AF7392D62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921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E210B-3FD2-4561-BF58-335AAD89EBF5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8CC5-4ADC-4A13-8309-AF7392D62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170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E210B-3FD2-4561-BF58-335AAD89EBF5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8CC5-4ADC-4A13-8309-AF7392D62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94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E210B-3FD2-4561-BF58-335AAD89EBF5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8CC5-4ADC-4A13-8309-AF7392D62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892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E210B-3FD2-4561-BF58-335AAD89EBF5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C8CC5-4ADC-4A13-8309-AF7392D62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521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Public Works </a:t>
            </a:r>
            <a:br>
              <a:rPr lang="en-US" b="1" dirty="0" smtClean="0"/>
            </a:br>
            <a:r>
              <a:rPr lang="en-US" b="1" dirty="0" smtClean="0"/>
              <a:t>Standard Drawings Subcommittee Meeting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5611" y="4050741"/>
            <a:ext cx="11360800" cy="1056800"/>
          </a:xfrm>
        </p:spPr>
        <p:txBody>
          <a:bodyPr>
            <a:noAutofit/>
          </a:bodyPr>
          <a:lstStyle/>
          <a:p>
            <a:r>
              <a:rPr lang="en-US" sz="3200" dirty="0" smtClean="0"/>
              <a:t>Monday November 12, 2018</a:t>
            </a:r>
          </a:p>
          <a:p>
            <a:r>
              <a:rPr lang="en-US" sz="3200" dirty="0" smtClean="0"/>
              <a:t>Regional Forum Room</a:t>
            </a:r>
            <a:endParaRPr lang="en-US" sz="3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973606" y="3778833"/>
            <a:ext cx="10314959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29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Expertise, Additional Volunteers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Derek Light from the Texas Concrete Pipe Association (Divisions 3000, 4000, 6000) &amp; additional representative for balance (e.g. Plastics Pipe Institute, PVC Pipe Association, etc.)</a:t>
            </a:r>
          </a:p>
          <a:p>
            <a:r>
              <a:rPr lang="en-US" dirty="0" smtClean="0"/>
              <a:t>NCTCOG staff can solicit volunteers as needed, based on relevant background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97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Next Steps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3606" y="3901631"/>
            <a:ext cx="10314959" cy="1056800"/>
          </a:xfrm>
        </p:spPr>
        <p:txBody>
          <a:bodyPr/>
          <a:lstStyle/>
          <a:p>
            <a:r>
              <a:rPr lang="en-US" sz="3333" dirty="0"/>
              <a:t>Determine action items for subcommittee members and NCTCOG staff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973606" y="3778833"/>
            <a:ext cx="10314959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23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600" y="951978"/>
            <a:ext cx="11360800" cy="5327746"/>
          </a:xfrm>
        </p:spPr>
        <p:txBody>
          <a:bodyPr>
            <a:normAutofit/>
          </a:bodyPr>
          <a:lstStyle/>
          <a:p>
            <a:pPr marL="152396" indent="0" algn="ctr">
              <a:buNone/>
            </a:pPr>
            <a:r>
              <a:rPr lang="en-US" sz="4000" dirty="0" smtClean="0"/>
              <a:t>Next Meeting scheduled for </a:t>
            </a:r>
            <a:br>
              <a:rPr lang="en-US" sz="4000" dirty="0" smtClean="0"/>
            </a:br>
            <a:r>
              <a:rPr lang="en-US" sz="4000" b="1" dirty="0" smtClean="0">
                <a:solidFill>
                  <a:schemeClr val="tx1"/>
                </a:solidFill>
              </a:rPr>
              <a:t>Monday December 17, 2018 </a:t>
            </a:r>
            <a:r>
              <a:rPr lang="en-US" sz="4000" dirty="0" smtClean="0"/>
              <a:t>at 10 a.m., </a:t>
            </a:r>
            <a:br>
              <a:rPr lang="en-US" sz="4000" dirty="0" smtClean="0"/>
            </a:br>
            <a:r>
              <a:rPr lang="en-US" sz="4000" dirty="0" err="1" smtClean="0"/>
              <a:t>Metroplex</a:t>
            </a:r>
            <a:r>
              <a:rPr lang="en-US" sz="4000" dirty="0" smtClean="0"/>
              <a:t> Conference Room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3200" dirty="0" smtClean="0"/>
              <a:t>Upcoming 2019 meetings:</a:t>
            </a:r>
          </a:p>
          <a:p>
            <a:pPr lvl="1"/>
            <a:r>
              <a:rPr lang="en-US" sz="2800" dirty="0" smtClean="0"/>
              <a:t>January 14 at 10 a.m., Six Flags Conference Room</a:t>
            </a:r>
          </a:p>
          <a:p>
            <a:pPr lvl="1"/>
            <a:r>
              <a:rPr lang="en-US" sz="2800" dirty="0" smtClean="0"/>
              <a:t>February 11 at 10 a.m., Regional Forum Room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359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8773" y="-15145"/>
            <a:ext cx="6140921" cy="687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19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2502"/>
            <a:ext cx="6086022" cy="67515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6021" y="72502"/>
            <a:ext cx="6105978" cy="67854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1795" y="320501"/>
            <a:ext cx="676405" cy="3632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47817" y="259741"/>
            <a:ext cx="676405" cy="2162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3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80962"/>
            <a:ext cx="5953125" cy="6696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444" y="80962"/>
            <a:ext cx="6000750" cy="66960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5677" y="365125"/>
            <a:ext cx="676405" cy="3632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17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021" y="0"/>
            <a:ext cx="61800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24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8668" y="-16029"/>
            <a:ext cx="6237962" cy="68716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06455" y="263047"/>
            <a:ext cx="676405" cy="3632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53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Standard Drawings Questionnaire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02662"/>
            <a:ext cx="9144000" cy="1655762"/>
          </a:xfrm>
        </p:spPr>
        <p:txBody>
          <a:bodyPr>
            <a:normAutofit/>
          </a:bodyPr>
          <a:lstStyle/>
          <a:p>
            <a:r>
              <a:rPr lang="en-US" sz="3200" u="sng" dirty="0" smtClean="0"/>
              <a:t>Date</a:t>
            </a:r>
            <a:r>
              <a:rPr lang="en-US" sz="3200" dirty="0" smtClean="0"/>
              <a:t>: November 2017 – January 2018</a:t>
            </a:r>
          </a:p>
          <a:p>
            <a:r>
              <a:rPr lang="en-US" sz="3200" u="sng" dirty="0" smtClean="0"/>
              <a:t>Responses</a:t>
            </a:r>
            <a:r>
              <a:rPr lang="en-US" sz="3200" dirty="0" smtClean="0"/>
              <a:t>: 47</a:t>
            </a:r>
            <a:endParaRPr lang="en-US" sz="32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764088" y="3620022"/>
            <a:ext cx="10734805" cy="12526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564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610" y="638137"/>
            <a:ext cx="5803073" cy="173402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Please select which Division of Standard Drawings you believe to be </a:t>
            </a:r>
            <a:r>
              <a:rPr lang="en-US" sz="3200" b="1" dirty="0" smtClean="0"/>
              <a:t>current or out of date.</a:t>
            </a:r>
            <a:endParaRPr lang="en-US" sz="32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7235872"/>
              </p:ext>
            </p:extLst>
          </p:nvPr>
        </p:nvGraphicFramePr>
        <p:xfrm>
          <a:off x="598965" y="2440528"/>
          <a:ext cx="5838171" cy="35905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1643"/>
                <a:gridCol w="2154476"/>
                <a:gridCol w="2192052"/>
              </a:tblGrid>
              <a:tr h="51293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Division</a:t>
                      </a:r>
                      <a:endParaRPr lang="en-US" sz="2400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Current</a:t>
                      </a:r>
                      <a:endParaRPr lang="en-US" sz="24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Out of Date</a:t>
                      </a:r>
                      <a:endParaRPr lang="en-US" sz="2400" dirty="0"/>
                    </a:p>
                  </a:txBody>
                  <a:tcPr/>
                </a:tc>
              </a:tr>
              <a:tr h="51293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1000</a:t>
                      </a:r>
                      <a:endParaRPr lang="en-US" sz="24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20</a:t>
                      </a:r>
                      <a:r>
                        <a:rPr lang="en-US" sz="2400" dirty="0" smtClean="0"/>
                        <a:t>   </a:t>
                      </a:r>
                      <a:r>
                        <a:rPr lang="en-US" sz="2400" i="1" dirty="0" smtClean="0"/>
                        <a:t>(42.55%)</a:t>
                      </a:r>
                      <a:endParaRPr lang="en-US" sz="2400" i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27</a:t>
                      </a:r>
                      <a:r>
                        <a:rPr lang="en-US" sz="2400" dirty="0" smtClean="0"/>
                        <a:t>   </a:t>
                      </a:r>
                      <a:r>
                        <a:rPr lang="en-US" sz="2400" i="1" dirty="0" smtClean="0"/>
                        <a:t>(57.45%)</a:t>
                      </a:r>
                      <a:endParaRPr lang="en-US" sz="2400" i="1" dirty="0"/>
                    </a:p>
                  </a:txBody>
                  <a:tcPr/>
                </a:tc>
              </a:tr>
              <a:tr h="51293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2000</a:t>
                      </a:r>
                      <a:endParaRPr lang="en-US" sz="2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20</a:t>
                      </a:r>
                      <a:r>
                        <a:rPr lang="en-US" sz="2400" dirty="0" smtClean="0"/>
                        <a:t>   </a:t>
                      </a:r>
                      <a:r>
                        <a:rPr lang="en-US" sz="2400" i="1" dirty="0" smtClean="0"/>
                        <a:t>(42.55%)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27  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i="1" dirty="0" smtClean="0"/>
                        <a:t>(57.45%)</a:t>
                      </a:r>
                    </a:p>
                  </a:txBody>
                  <a:tcPr/>
                </a:tc>
              </a:tr>
              <a:tr h="51293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3000</a:t>
                      </a:r>
                      <a:endParaRPr lang="en-US" sz="24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26</a:t>
                      </a:r>
                      <a:r>
                        <a:rPr lang="en-US" sz="2400" dirty="0" smtClean="0"/>
                        <a:t>   </a:t>
                      </a:r>
                      <a:r>
                        <a:rPr lang="en-US" sz="2400" i="1" dirty="0" smtClean="0"/>
                        <a:t>(55.32%)</a:t>
                      </a:r>
                      <a:endParaRPr lang="en-US" sz="2400" i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21  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i="1" dirty="0" smtClean="0"/>
                        <a:t>(44.68%)</a:t>
                      </a:r>
                      <a:endParaRPr lang="en-US" sz="2400" i="1" dirty="0"/>
                    </a:p>
                  </a:txBody>
                  <a:tcPr/>
                </a:tc>
              </a:tr>
              <a:tr h="51293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4000</a:t>
                      </a:r>
                      <a:endParaRPr lang="en-US" sz="2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20</a:t>
                      </a:r>
                      <a:r>
                        <a:rPr lang="en-US" sz="2400" dirty="0" smtClean="0"/>
                        <a:t>   </a:t>
                      </a:r>
                      <a:r>
                        <a:rPr lang="en-US" sz="2400" i="1" dirty="0" smtClean="0"/>
                        <a:t>(42.55%)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27   </a:t>
                      </a:r>
                      <a:r>
                        <a:rPr lang="en-US" sz="2400" i="1" dirty="0" smtClean="0"/>
                        <a:t>(57.45%)</a:t>
                      </a:r>
                    </a:p>
                  </a:txBody>
                  <a:tcPr/>
                </a:tc>
              </a:tr>
              <a:tr h="51293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5000</a:t>
                      </a:r>
                      <a:endParaRPr lang="en-US" sz="24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20</a:t>
                      </a:r>
                      <a:r>
                        <a:rPr lang="en-US" sz="2400" dirty="0" smtClean="0"/>
                        <a:t>   </a:t>
                      </a:r>
                      <a:r>
                        <a:rPr lang="en-US" sz="2400" i="1" dirty="0" smtClean="0"/>
                        <a:t>(42.55%)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27</a:t>
                      </a:r>
                      <a:r>
                        <a:rPr lang="en-US" sz="2400" dirty="0" smtClean="0"/>
                        <a:t>   </a:t>
                      </a:r>
                      <a:r>
                        <a:rPr lang="en-US" sz="2400" i="1" dirty="0" smtClean="0"/>
                        <a:t>(57.45%)</a:t>
                      </a:r>
                    </a:p>
                  </a:txBody>
                  <a:tcPr/>
                </a:tc>
              </a:tr>
              <a:tr h="51293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6000</a:t>
                      </a:r>
                      <a:endParaRPr lang="en-US" sz="2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18</a:t>
                      </a:r>
                      <a:r>
                        <a:rPr lang="en-US" sz="2400" dirty="0" smtClean="0"/>
                        <a:t>   </a:t>
                      </a:r>
                      <a:r>
                        <a:rPr lang="en-US" sz="2400" i="1" dirty="0" smtClean="0"/>
                        <a:t>(38.30%)</a:t>
                      </a:r>
                      <a:endParaRPr lang="en-US" sz="2400" i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29</a:t>
                      </a:r>
                      <a:r>
                        <a:rPr lang="en-US" sz="2400" dirty="0" smtClean="0"/>
                        <a:t>   </a:t>
                      </a:r>
                      <a:r>
                        <a:rPr lang="en-US" sz="2400" i="1" dirty="0" smtClean="0"/>
                        <a:t>(61.70%)</a:t>
                      </a:r>
                      <a:endParaRPr lang="en-US" sz="2400" i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6430" y="653224"/>
            <a:ext cx="5308556" cy="6057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442800" y="2830080"/>
            <a:ext cx="5386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21</a:t>
            </a:r>
            <a:endParaRPr lang="en-US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9901688" y="2476097"/>
            <a:ext cx="5386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26</a:t>
            </a:r>
            <a:endParaRPr lang="en-US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9990611" y="1956357"/>
            <a:ext cx="5386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27</a:t>
            </a:r>
            <a:endParaRPr lang="en-US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9356810" y="1624742"/>
            <a:ext cx="5386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20</a:t>
            </a:r>
            <a:endParaRPr lang="en-US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9988660" y="1096061"/>
            <a:ext cx="5386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27</a:t>
            </a:r>
            <a:endParaRPr lang="en-US" sz="2200" dirty="0"/>
          </a:p>
        </p:txBody>
      </p:sp>
      <p:sp>
        <p:nvSpPr>
          <p:cNvPr id="11" name="TextBox 10"/>
          <p:cNvSpPr txBox="1"/>
          <p:nvPr/>
        </p:nvSpPr>
        <p:spPr>
          <a:xfrm>
            <a:off x="9356810" y="732383"/>
            <a:ext cx="5386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20</a:t>
            </a:r>
            <a:endParaRPr lang="en-US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10202180" y="5419186"/>
            <a:ext cx="5386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29</a:t>
            </a:r>
            <a:endParaRPr lang="en-US" sz="2200" dirty="0"/>
          </a:p>
        </p:txBody>
      </p:sp>
      <p:sp>
        <p:nvSpPr>
          <p:cNvPr id="13" name="TextBox 12"/>
          <p:cNvSpPr txBox="1"/>
          <p:nvPr/>
        </p:nvSpPr>
        <p:spPr>
          <a:xfrm>
            <a:off x="9156261" y="5074898"/>
            <a:ext cx="5386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18</a:t>
            </a:r>
            <a:endParaRPr lang="en-US" sz="2200" dirty="0"/>
          </a:p>
        </p:txBody>
      </p:sp>
      <p:sp>
        <p:nvSpPr>
          <p:cNvPr id="14" name="TextBox 13"/>
          <p:cNvSpPr txBox="1"/>
          <p:nvPr/>
        </p:nvSpPr>
        <p:spPr>
          <a:xfrm>
            <a:off x="9988660" y="4550680"/>
            <a:ext cx="5386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27</a:t>
            </a:r>
            <a:endParaRPr lang="en-US" sz="2200" dirty="0"/>
          </a:p>
        </p:txBody>
      </p:sp>
      <p:sp>
        <p:nvSpPr>
          <p:cNvPr id="15" name="TextBox 14"/>
          <p:cNvSpPr txBox="1"/>
          <p:nvPr/>
        </p:nvSpPr>
        <p:spPr>
          <a:xfrm>
            <a:off x="9356810" y="4213223"/>
            <a:ext cx="5386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20</a:t>
            </a:r>
            <a:endParaRPr lang="en-US" sz="2200" dirty="0"/>
          </a:p>
        </p:txBody>
      </p:sp>
      <p:sp>
        <p:nvSpPr>
          <p:cNvPr id="16" name="TextBox 15"/>
          <p:cNvSpPr txBox="1"/>
          <p:nvPr/>
        </p:nvSpPr>
        <p:spPr>
          <a:xfrm>
            <a:off x="9988660" y="3682174"/>
            <a:ext cx="5386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27</a:t>
            </a:r>
            <a:endParaRPr lang="en-US" sz="2200" dirty="0"/>
          </a:p>
        </p:txBody>
      </p:sp>
      <p:sp>
        <p:nvSpPr>
          <p:cNvPr id="17" name="TextBox 16"/>
          <p:cNvSpPr txBox="1"/>
          <p:nvPr/>
        </p:nvSpPr>
        <p:spPr>
          <a:xfrm>
            <a:off x="9356810" y="3349820"/>
            <a:ext cx="5386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20</a:t>
            </a:r>
            <a:endParaRPr lang="en-US" sz="22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511280" y="3436001"/>
            <a:ext cx="6013541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11280" y="5505785"/>
            <a:ext cx="5925856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11280" y="4961680"/>
            <a:ext cx="5925856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11280" y="4465222"/>
            <a:ext cx="6013541" cy="1259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11280" y="3964182"/>
            <a:ext cx="5925856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11280" y="2916261"/>
            <a:ext cx="5925856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28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499545252"/>
              </p:ext>
            </p:extLst>
          </p:nvPr>
        </p:nvGraphicFramePr>
        <p:xfrm>
          <a:off x="87682" y="125260"/>
          <a:ext cx="11849621" cy="6732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1185743" y="1939860"/>
            <a:ext cx="6513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12</a:t>
            </a:r>
            <a:endParaRPr lang="en-US" sz="2200" dirty="0"/>
          </a:p>
        </p:txBody>
      </p:sp>
      <p:sp>
        <p:nvSpPr>
          <p:cNvPr id="11" name="TextBox 10"/>
          <p:cNvSpPr txBox="1"/>
          <p:nvPr/>
        </p:nvSpPr>
        <p:spPr>
          <a:xfrm>
            <a:off x="9321453" y="1347809"/>
            <a:ext cx="6513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15</a:t>
            </a:r>
            <a:endParaRPr lang="en-US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7390356" y="747386"/>
            <a:ext cx="5908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18</a:t>
            </a:r>
            <a:endParaRPr lang="en-US" sz="2200" dirty="0"/>
          </a:p>
        </p:txBody>
      </p:sp>
      <p:sp>
        <p:nvSpPr>
          <p:cNvPr id="13" name="TextBox 12"/>
          <p:cNvSpPr txBox="1"/>
          <p:nvPr/>
        </p:nvSpPr>
        <p:spPr>
          <a:xfrm>
            <a:off x="5555295" y="1774639"/>
            <a:ext cx="6513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13</a:t>
            </a:r>
            <a:endParaRPr lang="en-US" sz="2200" dirty="0"/>
          </a:p>
        </p:txBody>
      </p:sp>
      <p:sp>
        <p:nvSpPr>
          <p:cNvPr id="14" name="TextBox 13"/>
          <p:cNvSpPr txBox="1"/>
          <p:nvPr/>
        </p:nvSpPr>
        <p:spPr>
          <a:xfrm>
            <a:off x="3672215" y="1778696"/>
            <a:ext cx="6513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13</a:t>
            </a:r>
            <a:endParaRPr lang="en-US" sz="2200" dirty="0"/>
          </a:p>
        </p:txBody>
      </p:sp>
      <p:sp>
        <p:nvSpPr>
          <p:cNvPr id="15" name="TextBox 14"/>
          <p:cNvSpPr txBox="1"/>
          <p:nvPr/>
        </p:nvSpPr>
        <p:spPr>
          <a:xfrm>
            <a:off x="1810011" y="2370747"/>
            <a:ext cx="4947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10</a:t>
            </a:r>
            <a:endParaRPr lang="en-US" sz="2200" dirty="0"/>
          </a:p>
        </p:txBody>
      </p:sp>
      <p:sp>
        <p:nvSpPr>
          <p:cNvPr id="16" name="TextBox 15"/>
          <p:cNvSpPr txBox="1"/>
          <p:nvPr/>
        </p:nvSpPr>
        <p:spPr>
          <a:xfrm>
            <a:off x="10863197" y="1132364"/>
            <a:ext cx="4947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16</a:t>
            </a:r>
            <a:endParaRPr lang="en-US" sz="2200" dirty="0"/>
          </a:p>
        </p:txBody>
      </p:sp>
      <p:sp>
        <p:nvSpPr>
          <p:cNvPr id="17" name="TextBox 16"/>
          <p:cNvSpPr txBox="1"/>
          <p:nvPr/>
        </p:nvSpPr>
        <p:spPr>
          <a:xfrm>
            <a:off x="8955066" y="1347808"/>
            <a:ext cx="4947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15</a:t>
            </a:r>
            <a:endParaRPr lang="en-US" sz="2200" dirty="0"/>
          </a:p>
        </p:txBody>
      </p:sp>
      <p:sp>
        <p:nvSpPr>
          <p:cNvPr id="18" name="TextBox 17"/>
          <p:cNvSpPr txBox="1"/>
          <p:nvPr/>
        </p:nvSpPr>
        <p:spPr>
          <a:xfrm>
            <a:off x="7109566" y="1766997"/>
            <a:ext cx="4947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13</a:t>
            </a:r>
            <a:endParaRPr lang="en-US" sz="2200" dirty="0"/>
          </a:p>
        </p:txBody>
      </p:sp>
      <p:sp>
        <p:nvSpPr>
          <p:cNvPr id="19" name="TextBox 18"/>
          <p:cNvSpPr txBox="1"/>
          <p:nvPr/>
        </p:nvSpPr>
        <p:spPr>
          <a:xfrm>
            <a:off x="5223351" y="1366576"/>
            <a:ext cx="4947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15</a:t>
            </a:r>
            <a:endParaRPr lang="en-US" sz="2200" dirty="0"/>
          </a:p>
        </p:txBody>
      </p:sp>
      <p:sp>
        <p:nvSpPr>
          <p:cNvPr id="20" name="TextBox 19"/>
          <p:cNvSpPr txBox="1"/>
          <p:nvPr/>
        </p:nvSpPr>
        <p:spPr>
          <a:xfrm>
            <a:off x="3345494" y="1162438"/>
            <a:ext cx="4947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16</a:t>
            </a:r>
            <a:endParaRPr lang="en-US" sz="2200" dirty="0"/>
          </a:p>
        </p:txBody>
      </p:sp>
      <p:sp>
        <p:nvSpPr>
          <p:cNvPr id="21" name="TextBox 20"/>
          <p:cNvSpPr txBox="1"/>
          <p:nvPr/>
        </p:nvSpPr>
        <p:spPr>
          <a:xfrm>
            <a:off x="1469721" y="747386"/>
            <a:ext cx="5480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18</a:t>
            </a:r>
            <a:endParaRPr lang="en-US" sz="2200" dirty="0"/>
          </a:p>
        </p:txBody>
      </p:sp>
      <p:sp>
        <p:nvSpPr>
          <p:cNvPr id="22" name="TextBox 21"/>
          <p:cNvSpPr txBox="1"/>
          <p:nvPr/>
        </p:nvSpPr>
        <p:spPr>
          <a:xfrm>
            <a:off x="10538564" y="1774639"/>
            <a:ext cx="4947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13</a:t>
            </a:r>
            <a:endParaRPr lang="en-US" sz="2200" dirty="0"/>
          </a:p>
        </p:txBody>
      </p:sp>
      <p:sp>
        <p:nvSpPr>
          <p:cNvPr id="23" name="TextBox 22"/>
          <p:cNvSpPr txBox="1"/>
          <p:nvPr/>
        </p:nvSpPr>
        <p:spPr>
          <a:xfrm>
            <a:off x="8662798" y="1774639"/>
            <a:ext cx="4947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13</a:t>
            </a:r>
            <a:endParaRPr lang="en-US" sz="2200" dirty="0"/>
          </a:p>
        </p:txBody>
      </p:sp>
      <p:sp>
        <p:nvSpPr>
          <p:cNvPr id="24" name="TextBox 23"/>
          <p:cNvSpPr txBox="1"/>
          <p:nvPr/>
        </p:nvSpPr>
        <p:spPr>
          <a:xfrm>
            <a:off x="6776581" y="1956138"/>
            <a:ext cx="4947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12</a:t>
            </a:r>
            <a:endParaRPr lang="en-US" sz="2200" dirty="0"/>
          </a:p>
        </p:txBody>
      </p:sp>
      <p:sp>
        <p:nvSpPr>
          <p:cNvPr id="25" name="TextBox 24"/>
          <p:cNvSpPr txBox="1"/>
          <p:nvPr/>
        </p:nvSpPr>
        <p:spPr>
          <a:xfrm>
            <a:off x="4908116" y="2169895"/>
            <a:ext cx="4947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11</a:t>
            </a:r>
            <a:endParaRPr lang="en-US" sz="2200" dirty="0"/>
          </a:p>
        </p:txBody>
      </p:sp>
      <p:sp>
        <p:nvSpPr>
          <p:cNvPr id="26" name="TextBox 25"/>
          <p:cNvSpPr txBox="1"/>
          <p:nvPr/>
        </p:nvSpPr>
        <p:spPr>
          <a:xfrm>
            <a:off x="3025555" y="1377881"/>
            <a:ext cx="4947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15</a:t>
            </a:r>
            <a:endParaRPr lang="en-US" sz="2200" dirty="0"/>
          </a:p>
        </p:txBody>
      </p:sp>
      <p:sp>
        <p:nvSpPr>
          <p:cNvPr id="27" name="TextBox 26"/>
          <p:cNvSpPr txBox="1"/>
          <p:nvPr/>
        </p:nvSpPr>
        <p:spPr>
          <a:xfrm>
            <a:off x="1137780" y="2169896"/>
            <a:ext cx="4947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11</a:t>
            </a:r>
            <a:endParaRPr lang="en-US" sz="2200" dirty="0"/>
          </a:p>
        </p:txBody>
      </p:sp>
      <p:sp>
        <p:nvSpPr>
          <p:cNvPr id="28" name="TextBox 27"/>
          <p:cNvSpPr txBox="1"/>
          <p:nvPr/>
        </p:nvSpPr>
        <p:spPr>
          <a:xfrm>
            <a:off x="10311009" y="3399513"/>
            <a:ext cx="4749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5</a:t>
            </a:r>
            <a:endParaRPr lang="en-US" sz="2200" dirty="0"/>
          </a:p>
        </p:txBody>
      </p:sp>
      <p:sp>
        <p:nvSpPr>
          <p:cNvPr id="29" name="TextBox 28"/>
          <p:cNvSpPr txBox="1"/>
          <p:nvPr/>
        </p:nvSpPr>
        <p:spPr>
          <a:xfrm>
            <a:off x="8416452" y="3975339"/>
            <a:ext cx="4749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2</a:t>
            </a:r>
            <a:endParaRPr lang="en-US" sz="2200" dirty="0"/>
          </a:p>
        </p:txBody>
      </p:sp>
      <p:sp>
        <p:nvSpPr>
          <p:cNvPr id="30" name="TextBox 29"/>
          <p:cNvSpPr txBox="1"/>
          <p:nvPr/>
        </p:nvSpPr>
        <p:spPr>
          <a:xfrm>
            <a:off x="6549026" y="3975339"/>
            <a:ext cx="4749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2</a:t>
            </a:r>
            <a:endParaRPr lang="en-US" sz="2200" dirty="0"/>
          </a:p>
        </p:txBody>
      </p:sp>
      <p:sp>
        <p:nvSpPr>
          <p:cNvPr id="31" name="TextBox 30"/>
          <p:cNvSpPr txBox="1"/>
          <p:nvPr/>
        </p:nvSpPr>
        <p:spPr>
          <a:xfrm>
            <a:off x="4670644" y="3184070"/>
            <a:ext cx="4749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6</a:t>
            </a:r>
            <a:endParaRPr lang="en-US" sz="2200" dirty="0"/>
          </a:p>
        </p:txBody>
      </p:sp>
      <p:sp>
        <p:nvSpPr>
          <p:cNvPr id="32" name="TextBox 31"/>
          <p:cNvSpPr txBox="1"/>
          <p:nvPr/>
        </p:nvSpPr>
        <p:spPr>
          <a:xfrm>
            <a:off x="2788083" y="3759895"/>
            <a:ext cx="4749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3</a:t>
            </a:r>
            <a:endParaRPr lang="en-US" sz="2200" dirty="0"/>
          </a:p>
        </p:txBody>
      </p:sp>
      <p:sp>
        <p:nvSpPr>
          <p:cNvPr id="33" name="TextBox 32"/>
          <p:cNvSpPr txBox="1"/>
          <p:nvPr/>
        </p:nvSpPr>
        <p:spPr>
          <a:xfrm>
            <a:off x="900308" y="2753183"/>
            <a:ext cx="3397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8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59624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204</Words>
  <Application>Microsoft Office PowerPoint</Application>
  <PresentationFormat>Widescreen</PresentationFormat>
  <Paragraphs>77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Public Works  Standard Drawings Subcommittee Meeting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Standard Drawings Questionnaire</vt:lpstr>
      <vt:lpstr>Please select which Division of Standard Drawings you believe to be current or out of date.</vt:lpstr>
      <vt:lpstr>PowerPoint Presentation</vt:lpstr>
      <vt:lpstr>Additional Expertise, Additional Volunteers</vt:lpstr>
      <vt:lpstr>Next Steps</vt:lpstr>
      <vt:lpstr>PowerPoint Presentation</vt:lpstr>
    </vt:vector>
  </TitlesOfParts>
  <Company>N.C.T.C.O.G.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Katherine Powers</dc:creator>
  <cp:lastModifiedBy>Katherine Powers</cp:lastModifiedBy>
  <cp:revision>23</cp:revision>
  <dcterms:created xsi:type="dcterms:W3CDTF">2018-11-09T15:16:13Z</dcterms:created>
  <dcterms:modified xsi:type="dcterms:W3CDTF">2018-11-12T14:58:43Z</dcterms:modified>
</cp:coreProperties>
</file>