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5"/>
  </p:notesMasterIdLst>
  <p:sldIdLst>
    <p:sldId id="396" r:id="rId3"/>
    <p:sldId id="998" r:id="rId4"/>
    <p:sldId id="986" r:id="rId5"/>
    <p:sldId id="994" r:id="rId6"/>
    <p:sldId id="995" r:id="rId7"/>
    <p:sldId id="989" r:id="rId8"/>
    <p:sldId id="993" r:id="rId9"/>
    <p:sldId id="1001" r:id="rId10"/>
    <p:sldId id="1002" r:id="rId11"/>
    <p:sldId id="997" r:id="rId12"/>
    <p:sldId id="992" r:id="rId13"/>
    <p:sldId id="9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1BF411-80C0-2E2F-5699-038DDE5C26FE}" name="Savannah Briscoe" initials="SB" userId="S::SBriscoe@nctcog.org::1faba327-39b3-42b7-b6e3-1890ab08c93f" providerId="AD"/>
  <p188:author id="{59B391CC-F57B-BA1F-BBF9-3ACCB7B1274A}" name="Bryce McMeans" initials="BM" userId="S::bmcmeans@nctcog.org::6a5f14ee-8982-43d9-a0eb-a8e1117aee56" providerId="AD"/>
  <p188:author id="{2F534ECD-2FE9-DED6-7B49-DC5409864149}" name="Jeff Hathcock" initials="JH" userId="S::JHathcock@nctcog.org::bd71796a-13d6-49a3-8026-e252a05f4dba" providerId="AD"/>
  <p188:author id="{54295AD7-3960-955D-A720-CD5D7EC09682}" name="Michael Johnson" initials="MJ" userId="S::MJohnson@nctcog.org::0170a2a4-7c26-4760-b25e-670cf9f9da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82581D-2C2C-4B5D-B374-6604489824A3}" v="17" dt="2026-05-08T17:43:56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867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ce McMeans" userId="6a5f14ee-8982-43d9-a0eb-a8e1117aee56" providerId="ADAL" clId="{52F3102D-461F-4C96-AF08-61CD2B31C754}"/>
    <pc:docChg chg="undo redo custSel addSld delSld modSld sldOrd">
      <pc:chgData name="Bryce McMeans" userId="6a5f14ee-8982-43d9-a0eb-a8e1117aee56" providerId="ADAL" clId="{52F3102D-461F-4C96-AF08-61CD2B31C754}" dt="2026-05-08T17:59:24.332" v="797" actId="1035"/>
      <pc:docMkLst>
        <pc:docMk/>
      </pc:docMkLst>
      <pc:sldChg chg="modSp mod">
        <pc:chgData name="Bryce McMeans" userId="6a5f14ee-8982-43d9-a0eb-a8e1117aee56" providerId="ADAL" clId="{52F3102D-461F-4C96-AF08-61CD2B31C754}" dt="2026-05-08T16:11:44.498" v="27" actId="20577"/>
        <pc:sldMkLst>
          <pc:docMk/>
          <pc:sldMk cId="464252444" sldId="396"/>
        </pc:sldMkLst>
        <pc:spChg chg="mod">
          <ac:chgData name="Bryce McMeans" userId="6a5f14ee-8982-43d9-a0eb-a8e1117aee56" providerId="ADAL" clId="{52F3102D-461F-4C96-AF08-61CD2B31C754}" dt="2026-05-08T16:11:44.498" v="27" actId="20577"/>
          <ac:spMkLst>
            <pc:docMk/>
            <pc:sldMk cId="464252444" sldId="396"/>
            <ac:spMk id="2" creationId="{EBB991B1-A493-5BCC-9B1B-6FA3E35FA1DF}"/>
          </ac:spMkLst>
        </pc:spChg>
      </pc:sldChg>
      <pc:sldChg chg="modSp del mod">
        <pc:chgData name="Bryce McMeans" userId="6a5f14ee-8982-43d9-a0eb-a8e1117aee56" providerId="ADAL" clId="{52F3102D-461F-4C96-AF08-61CD2B31C754}" dt="2026-05-08T17:47:15.888" v="578" actId="2696"/>
        <pc:sldMkLst>
          <pc:docMk/>
          <pc:sldMk cId="4036753416" sldId="996"/>
        </pc:sldMkLst>
        <pc:spChg chg="mod">
          <ac:chgData name="Bryce McMeans" userId="6a5f14ee-8982-43d9-a0eb-a8e1117aee56" providerId="ADAL" clId="{52F3102D-461F-4C96-AF08-61CD2B31C754}" dt="2026-05-08T17:43:49.600" v="516" actId="368"/>
          <ac:spMkLst>
            <pc:docMk/>
            <pc:sldMk cId="4036753416" sldId="996"/>
            <ac:spMk id="9" creationId="{D268FA79-12BC-10FB-C16F-6673F8180891}"/>
          </ac:spMkLst>
        </pc:spChg>
      </pc:sldChg>
      <pc:sldChg chg="modSp mod">
        <pc:chgData name="Bryce McMeans" userId="6a5f14ee-8982-43d9-a0eb-a8e1117aee56" providerId="ADAL" clId="{52F3102D-461F-4C96-AF08-61CD2B31C754}" dt="2026-05-08T17:19:26.703" v="357" actId="1038"/>
        <pc:sldMkLst>
          <pc:docMk/>
          <pc:sldMk cId="117443235" sldId="997"/>
        </pc:sldMkLst>
        <pc:spChg chg="mod">
          <ac:chgData name="Bryce McMeans" userId="6a5f14ee-8982-43d9-a0eb-a8e1117aee56" providerId="ADAL" clId="{52F3102D-461F-4C96-AF08-61CD2B31C754}" dt="2026-05-08T17:19:26.703" v="357" actId="1038"/>
          <ac:spMkLst>
            <pc:docMk/>
            <pc:sldMk cId="117443235" sldId="997"/>
            <ac:spMk id="4" creationId="{68CC2116-0C46-29BA-7E19-2BCA90D32D7C}"/>
          </ac:spMkLst>
        </pc:spChg>
        <pc:spChg chg="mod">
          <ac:chgData name="Bryce McMeans" userId="6a5f14ee-8982-43d9-a0eb-a8e1117aee56" providerId="ADAL" clId="{52F3102D-461F-4C96-AF08-61CD2B31C754}" dt="2026-05-08T17:19:26.703" v="357" actId="1038"/>
          <ac:spMkLst>
            <pc:docMk/>
            <pc:sldMk cId="117443235" sldId="997"/>
            <ac:spMk id="9" creationId="{04B7B579-78DF-7756-7194-FB55B203161E}"/>
          </ac:spMkLst>
        </pc:spChg>
        <pc:picChg chg="mod">
          <ac:chgData name="Bryce McMeans" userId="6a5f14ee-8982-43d9-a0eb-a8e1117aee56" providerId="ADAL" clId="{52F3102D-461F-4C96-AF08-61CD2B31C754}" dt="2026-05-08T17:19:26.703" v="357" actId="1038"/>
          <ac:picMkLst>
            <pc:docMk/>
            <pc:sldMk cId="117443235" sldId="997"/>
            <ac:picMk id="3" creationId="{F1E66AC2-D372-C1EF-57AB-264815766F7A}"/>
          </ac:picMkLst>
        </pc:picChg>
      </pc:sldChg>
      <pc:sldChg chg="addSp delSp modSp add del mod">
        <pc:chgData name="Bryce McMeans" userId="6a5f14ee-8982-43d9-a0eb-a8e1117aee56" providerId="ADAL" clId="{52F3102D-461F-4C96-AF08-61CD2B31C754}" dt="2026-05-08T17:04:34.639" v="113" actId="2696"/>
        <pc:sldMkLst>
          <pc:docMk/>
          <pc:sldMk cId="1485516483" sldId="999"/>
        </pc:sldMkLst>
        <pc:spChg chg="mod">
          <ac:chgData name="Bryce McMeans" userId="6a5f14ee-8982-43d9-a0eb-a8e1117aee56" providerId="ADAL" clId="{52F3102D-461F-4C96-AF08-61CD2B31C754}" dt="2026-05-08T16:59:05.814" v="52" actId="113"/>
          <ac:spMkLst>
            <pc:docMk/>
            <pc:sldMk cId="1485516483" sldId="999"/>
            <ac:spMk id="2" creationId="{15666E94-EDCA-438D-4D2D-887077F8CFC8}"/>
          </ac:spMkLst>
        </pc:spChg>
        <pc:spChg chg="mod">
          <ac:chgData name="Bryce McMeans" userId="6a5f14ee-8982-43d9-a0eb-a8e1117aee56" providerId="ADAL" clId="{52F3102D-461F-4C96-AF08-61CD2B31C754}" dt="2026-05-08T17:01:29.293" v="94" actId="2711"/>
          <ac:spMkLst>
            <pc:docMk/>
            <pc:sldMk cId="1485516483" sldId="999"/>
            <ac:spMk id="9" creationId="{2D4418A9-3601-B121-DF2A-3879500AA921}"/>
          </ac:spMkLst>
        </pc:spChg>
        <pc:picChg chg="add del">
          <ac:chgData name="Bryce McMeans" userId="6a5f14ee-8982-43d9-a0eb-a8e1117aee56" providerId="ADAL" clId="{52F3102D-461F-4C96-AF08-61CD2B31C754}" dt="2026-05-08T17:04:17.350" v="112" actId="21"/>
          <ac:picMkLst>
            <pc:docMk/>
            <pc:sldMk cId="1485516483" sldId="999"/>
            <ac:picMk id="15" creationId="{6453D23B-FA76-211B-5597-87230F30639A}"/>
          </ac:picMkLst>
        </pc:picChg>
      </pc:sldChg>
      <pc:sldChg chg="addSp delSp modSp add del mod">
        <pc:chgData name="Bryce McMeans" userId="6a5f14ee-8982-43d9-a0eb-a8e1117aee56" providerId="ADAL" clId="{52F3102D-461F-4C96-AF08-61CD2B31C754}" dt="2026-05-08T17:43:29.223" v="514" actId="2696"/>
        <pc:sldMkLst>
          <pc:docMk/>
          <pc:sldMk cId="1130559853" sldId="1000"/>
        </pc:sldMkLst>
        <pc:spChg chg="add mod">
          <ac:chgData name="Bryce McMeans" userId="6a5f14ee-8982-43d9-a0eb-a8e1117aee56" providerId="ADAL" clId="{52F3102D-461F-4C96-AF08-61CD2B31C754}" dt="2026-05-08T17:31:56.789" v="390" actId="20577"/>
          <ac:spMkLst>
            <pc:docMk/>
            <pc:sldMk cId="1130559853" sldId="1000"/>
            <ac:spMk id="3" creationId="{73BE7475-A988-7208-AD19-375CA64170E6}"/>
          </ac:spMkLst>
        </pc:spChg>
        <pc:spChg chg="del mod">
          <ac:chgData name="Bryce McMeans" userId="6a5f14ee-8982-43d9-a0eb-a8e1117aee56" providerId="ADAL" clId="{52F3102D-461F-4C96-AF08-61CD2B31C754}" dt="2026-05-08T17:02:51.926" v="99" actId="478"/>
          <ac:spMkLst>
            <pc:docMk/>
            <pc:sldMk cId="1130559853" sldId="1000"/>
            <ac:spMk id="9" creationId="{12A8D914-FFE7-284F-68AF-4C6D6A48999A}"/>
          </ac:spMkLst>
        </pc:spChg>
        <pc:spChg chg="add del mod">
          <ac:chgData name="Bryce McMeans" userId="6a5f14ee-8982-43d9-a0eb-a8e1117aee56" providerId="ADAL" clId="{52F3102D-461F-4C96-AF08-61CD2B31C754}" dt="2026-05-08T17:02:56.593" v="100" actId="478"/>
          <ac:spMkLst>
            <pc:docMk/>
            <pc:sldMk cId="1130559853" sldId="1000"/>
            <ac:spMk id="13" creationId="{F950B2ED-4125-BF27-7BDC-96392E170F60}"/>
          </ac:spMkLst>
        </pc:spChg>
        <pc:picChg chg="del">
          <ac:chgData name="Bryce McMeans" userId="6a5f14ee-8982-43d9-a0eb-a8e1117aee56" providerId="ADAL" clId="{52F3102D-461F-4C96-AF08-61CD2B31C754}" dt="2026-05-08T17:03:54.496" v="108" actId="478"/>
          <ac:picMkLst>
            <pc:docMk/>
            <pc:sldMk cId="1130559853" sldId="1000"/>
            <ac:picMk id="12" creationId="{7FA2DC43-1D9B-E4FB-71AE-ECFF636D6116}"/>
          </ac:picMkLst>
        </pc:picChg>
        <pc:picChg chg="add mod">
          <ac:chgData name="Bryce McMeans" userId="6a5f14ee-8982-43d9-a0eb-a8e1117aee56" providerId="ADAL" clId="{52F3102D-461F-4C96-AF08-61CD2B31C754}" dt="2026-05-08T17:05:33.065" v="115" actId="14826"/>
          <ac:picMkLst>
            <pc:docMk/>
            <pc:sldMk cId="1130559853" sldId="1000"/>
            <ac:picMk id="14" creationId="{67FCE32E-7C0A-648F-B1E9-609D214E00DA}"/>
          </ac:picMkLst>
        </pc:picChg>
        <pc:picChg chg="add del mod">
          <ac:chgData name="Bryce McMeans" userId="6a5f14ee-8982-43d9-a0eb-a8e1117aee56" providerId="ADAL" clId="{52F3102D-461F-4C96-AF08-61CD2B31C754}" dt="2026-05-08T17:05:35.211" v="116" actId="478"/>
          <ac:picMkLst>
            <pc:docMk/>
            <pc:sldMk cId="1130559853" sldId="1000"/>
            <ac:picMk id="15" creationId="{6453D23B-FA76-211B-5597-87230F30639A}"/>
          </ac:picMkLst>
        </pc:picChg>
        <pc:picChg chg="add mod">
          <ac:chgData name="Bryce McMeans" userId="6a5f14ee-8982-43d9-a0eb-a8e1117aee56" providerId="ADAL" clId="{52F3102D-461F-4C96-AF08-61CD2B31C754}" dt="2026-05-08T17:40:41.543" v="427" actId="14100"/>
          <ac:picMkLst>
            <pc:docMk/>
            <pc:sldMk cId="1130559853" sldId="1000"/>
            <ac:picMk id="16" creationId="{0D736ACB-2879-58D9-8230-0DA24D2C0BBB}"/>
          </ac:picMkLst>
        </pc:picChg>
      </pc:sldChg>
      <pc:sldChg chg="addSp delSp modSp add mod ord">
        <pc:chgData name="Bryce McMeans" userId="6a5f14ee-8982-43d9-a0eb-a8e1117aee56" providerId="ADAL" clId="{52F3102D-461F-4C96-AF08-61CD2B31C754}" dt="2026-05-08T17:59:24.332" v="797" actId="1035"/>
        <pc:sldMkLst>
          <pc:docMk/>
          <pc:sldMk cId="1403868034" sldId="1001"/>
        </pc:sldMkLst>
        <pc:spChg chg="mod">
          <ac:chgData name="Bryce McMeans" userId="6a5f14ee-8982-43d9-a0eb-a8e1117aee56" providerId="ADAL" clId="{52F3102D-461F-4C96-AF08-61CD2B31C754}" dt="2026-05-08T17:58:27.217" v="665" actId="14100"/>
          <ac:spMkLst>
            <pc:docMk/>
            <pc:sldMk cId="1403868034" sldId="1001"/>
            <ac:spMk id="2" creationId="{A75C9568-9F6E-BF40-7710-E904401FEDBE}"/>
          </ac:spMkLst>
        </pc:spChg>
        <pc:spChg chg="mod">
          <ac:chgData name="Bryce McMeans" userId="6a5f14ee-8982-43d9-a0eb-a8e1117aee56" providerId="ADAL" clId="{52F3102D-461F-4C96-AF08-61CD2B31C754}" dt="2026-05-08T17:59:24.332" v="797" actId="1035"/>
          <ac:spMkLst>
            <pc:docMk/>
            <pc:sldMk cId="1403868034" sldId="1001"/>
            <ac:spMk id="3" creationId="{09F47093-F51B-5042-990E-8B0D9EAB1415}"/>
          </ac:spMkLst>
        </pc:spChg>
        <pc:spChg chg="mod">
          <ac:chgData name="Bryce McMeans" userId="6a5f14ee-8982-43d9-a0eb-a8e1117aee56" providerId="ADAL" clId="{52F3102D-461F-4C96-AF08-61CD2B31C754}" dt="2026-05-08T17:58:47.826" v="724" actId="1036"/>
          <ac:spMkLst>
            <pc:docMk/>
            <pc:sldMk cId="1403868034" sldId="1001"/>
            <ac:spMk id="4" creationId="{61287B31-D650-A31D-0BF1-FE3A3ECC7A57}"/>
          </ac:spMkLst>
        </pc:spChg>
        <pc:spChg chg="add mod">
          <ac:chgData name="Bryce McMeans" userId="6a5f14ee-8982-43d9-a0eb-a8e1117aee56" providerId="ADAL" clId="{52F3102D-461F-4C96-AF08-61CD2B31C754}" dt="2026-05-08T17:59:06.752" v="779" actId="1037"/>
          <ac:spMkLst>
            <pc:docMk/>
            <pc:sldMk cId="1403868034" sldId="1001"/>
            <ac:spMk id="7" creationId="{CCBD1E15-869A-346D-222D-5E60F9C4E514}"/>
          </ac:spMkLst>
        </pc:spChg>
        <pc:picChg chg="mod">
          <ac:chgData name="Bryce McMeans" userId="6a5f14ee-8982-43d9-a0eb-a8e1117aee56" providerId="ADAL" clId="{52F3102D-461F-4C96-AF08-61CD2B31C754}" dt="2026-05-08T17:58:47.826" v="724" actId="1036"/>
          <ac:picMkLst>
            <pc:docMk/>
            <pc:sldMk cId="1403868034" sldId="1001"/>
            <ac:picMk id="14" creationId="{07B4779B-7C88-FAFD-F844-0FDED02B18DF}"/>
          </ac:picMkLst>
        </pc:picChg>
        <pc:picChg chg="add del mod">
          <ac:chgData name="Bryce McMeans" userId="6a5f14ee-8982-43d9-a0eb-a8e1117aee56" providerId="ADAL" clId="{52F3102D-461F-4C96-AF08-61CD2B31C754}" dt="2026-05-08T17:39:06.850" v="395" actId="478"/>
          <ac:picMkLst>
            <pc:docMk/>
            <pc:sldMk cId="1403868034" sldId="1001"/>
            <ac:picMk id="1026" creationId="{78855B00-B137-697E-FE62-C43D9F9B2BE4}"/>
          </ac:picMkLst>
        </pc:picChg>
      </pc:sldChg>
      <pc:sldChg chg="addSp modSp add mod">
        <pc:chgData name="Bryce McMeans" userId="6a5f14ee-8982-43d9-a0eb-a8e1117aee56" providerId="ADAL" clId="{52F3102D-461F-4C96-AF08-61CD2B31C754}" dt="2026-05-08T17:43:02.078" v="513" actId="1038"/>
        <pc:sldMkLst>
          <pc:docMk/>
          <pc:sldMk cId="4102708627" sldId="1002"/>
        </pc:sldMkLst>
        <pc:spChg chg="mod">
          <ac:chgData name="Bryce McMeans" userId="6a5f14ee-8982-43d9-a0eb-a8e1117aee56" providerId="ADAL" clId="{52F3102D-461F-4C96-AF08-61CD2B31C754}" dt="2026-05-08T17:42:26.694" v="445" actId="14100"/>
          <ac:spMkLst>
            <pc:docMk/>
            <pc:sldMk cId="4102708627" sldId="1002"/>
            <ac:spMk id="2" creationId="{10ACA69A-D436-1627-FB37-E1C950E3238D}"/>
          </ac:spMkLst>
        </pc:spChg>
        <pc:spChg chg="mod">
          <ac:chgData name="Bryce McMeans" userId="6a5f14ee-8982-43d9-a0eb-a8e1117aee56" providerId="ADAL" clId="{52F3102D-461F-4C96-AF08-61CD2B31C754}" dt="2026-05-08T17:42:34.380" v="474" actId="1035"/>
          <ac:spMkLst>
            <pc:docMk/>
            <pc:sldMk cId="4102708627" sldId="1002"/>
            <ac:spMk id="3" creationId="{2E8F0CCD-329E-AB69-22CA-288309A52536}"/>
          </ac:spMkLst>
        </pc:spChg>
        <pc:spChg chg="mod">
          <ac:chgData name="Bryce McMeans" userId="6a5f14ee-8982-43d9-a0eb-a8e1117aee56" providerId="ADAL" clId="{52F3102D-461F-4C96-AF08-61CD2B31C754}" dt="2026-05-08T17:43:02.078" v="513" actId="1038"/>
          <ac:spMkLst>
            <pc:docMk/>
            <pc:sldMk cId="4102708627" sldId="1002"/>
            <ac:spMk id="4" creationId="{1FC631C3-368D-AC19-71EB-10C0BC9D4AA8}"/>
          </ac:spMkLst>
        </pc:spChg>
        <pc:picChg chg="add mod">
          <ac:chgData name="Bryce McMeans" userId="6a5f14ee-8982-43d9-a0eb-a8e1117aee56" providerId="ADAL" clId="{52F3102D-461F-4C96-AF08-61CD2B31C754}" dt="2026-05-08T17:42:56.682" v="507" actId="1038"/>
          <ac:picMkLst>
            <pc:docMk/>
            <pc:sldMk cId="4102708627" sldId="1002"/>
            <ac:picMk id="7" creationId="{3B50489D-EC8A-DA1E-1A8C-A5C920B8FCF7}"/>
          </ac:picMkLst>
        </pc:picChg>
        <pc:picChg chg="mod">
          <ac:chgData name="Bryce McMeans" userId="6a5f14ee-8982-43d9-a0eb-a8e1117aee56" providerId="ADAL" clId="{52F3102D-461F-4C96-AF08-61CD2B31C754}" dt="2026-05-08T17:43:02.078" v="513" actId="1038"/>
          <ac:picMkLst>
            <pc:docMk/>
            <pc:sldMk cId="4102708627" sldId="1002"/>
            <ac:picMk id="14" creationId="{D0B98FF6-A3A2-0B14-ADA3-0886DCCD9EC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44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4576C-55DD-43CA-9204-0ECBA6CEE77E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B041C-E687-4CC4-AA93-A11DF6C4E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0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4E7B6-9F35-5CAE-2D3C-27A6CB5D1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4E7BA-E418-4BC6-AB97-10B1A5743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05766-8ECC-DCD1-1F44-9489E073B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92AF3-EFA8-2345-0843-1B7614D4D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9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0555F-07CA-E220-EBE0-DFF18A4BE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8A7CA3-D798-B055-C22C-695F591EC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69343B-B85F-18DF-DA68-579A6AAB1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BBFB8-2580-0B5F-0A1C-A766A1B9A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4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B9985-0AEC-51A3-7952-37552867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74A77-C30B-6804-3515-EFEC15545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7F779B-03C2-B6FC-C9E6-6F9972529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5CCA3-A754-9402-0B9A-6AE5F36E4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345FC-6566-5700-B98E-C21C024E1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D022B-3C10-10C4-B207-2719AB272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0B2D9C-BB3C-7A61-EC2F-BC5AB5D65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2DB16-2D10-993D-0F6C-F3F8F39F8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3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E1A4E-B827-B97C-9F64-9779CBC40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669D3-03AF-FBE4-308D-0E9B50B04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7232F-0405-FD40-182E-03099EBCF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E65E7-BDB7-C9EA-41E1-95810224D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4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B7FB-C9BB-2403-EE27-39D084E9E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2F7653-9A3D-124B-1D04-0C1879F6E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9FA4A-E14F-082D-E26F-EA8DC6D416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2EE78-F514-8AC8-16BB-D7633DCCE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0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5459B-E505-B555-96F5-1726967A0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76C72-CE01-455D-6E89-778290EFA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D9AAF-2C3D-4CC8-51CD-844BE6302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F79A6-27B6-5A72-8721-36444F118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F6B00-B9F7-B0F4-AFBC-D6BA3CB85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F6EA83-F12E-A62B-BDF8-B853D209D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0F368-9008-DBC3-E5A9-218B13807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BCF26-C69B-4AD5-2579-A31905643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4407D-93D9-E13F-99B8-FA381B349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23692-5990-5816-0B70-CD36C3FBB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25B1B-082D-8ECC-7784-D3F4817E0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737BD-BD17-EA29-4175-62584D5ED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E6FA-02FD-4F20-B860-F4EE55F7B8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7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D747-6BA0-C411-3191-DA3832A51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6B8ED-1A19-E67E-99A3-692CD02AD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0A45A-3F6A-594D-A2F3-F67B5749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8AD45-794B-0795-B4AB-C84A996D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A4DE7-1288-4FB5-3800-D38148A3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7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9B0C-513A-0123-7D9F-688B1763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D1FAE-3861-E405-C82B-39BFC3F67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FA415-0AE4-7E71-0C5B-56A6E256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63C65-C502-A0CA-0B3D-AADE12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90FE-E1F4-F78D-1017-081A63D9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AD32A0-7C8C-6A45-14F0-C361EB46E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3BE47-1C51-C11B-228C-76551A2A7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8A347-59FB-8522-60ED-EA0290E9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591A1-360B-2A04-5C53-12B58F63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3639F-9B8C-CFC7-9BBD-2F2D849C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4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AB548DB-9743-4029-B44A-45BE319E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52" t="3354" r="52" b="1658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outdoor, person, plane, boat&#10;&#10;Description automatically generated">
            <a:extLst>
              <a:ext uri="{FF2B5EF4-FFF2-40B4-BE49-F238E27FC236}">
                <a16:creationId xmlns:a16="http://schemas.microsoft.com/office/drawing/2014/main" id="{2ACE2B86-E523-40BC-8F55-8959DCC59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33719"/>
            <a:ext cx="8795085" cy="4033609"/>
          </a:xfrm>
          <a:prstGeom prst="rect">
            <a:avLst/>
          </a:prstGeom>
        </p:spPr>
      </p:pic>
      <p:pic>
        <p:nvPicPr>
          <p:cNvPr id="12" name="Picture 11" descr="A train on the tracks in a city&#10;&#10;Description automatically generated">
            <a:extLst>
              <a:ext uri="{FF2B5EF4-FFF2-40B4-BE49-F238E27FC236}">
                <a16:creationId xmlns:a16="http://schemas.microsoft.com/office/drawing/2014/main" id="{BABF3EFD-B64E-4E6C-896D-82A2118DA0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4475" y="2812159"/>
            <a:ext cx="6679534" cy="4461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89906A-3CED-4262-9813-93DC30FEEDD6}"/>
              </a:ext>
            </a:extLst>
          </p:cNvPr>
          <p:cNvSpPr/>
          <p:nvPr userDrawn="1"/>
        </p:nvSpPr>
        <p:spPr>
          <a:xfrm>
            <a:off x="-2535464" y="-163360"/>
            <a:ext cx="14727464" cy="7021360"/>
          </a:xfrm>
          <a:prstGeom prst="rect">
            <a:avLst/>
          </a:prstGeom>
          <a:gradFill flip="none" rotWithShape="1">
            <a:gsLst>
              <a:gs pos="0">
                <a:srgbClr val="00446A">
                  <a:alpha val="0"/>
                </a:srgbClr>
              </a:gs>
              <a:gs pos="41000">
                <a:srgbClr val="00446A">
                  <a:alpha val="56000"/>
                </a:srgbClr>
              </a:gs>
              <a:gs pos="66000">
                <a:srgbClr val="00446A"/>
              </a:gs>
              <a:gs pos="100000">
                <a:srgbClr val="00446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35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NCTCOG Freight Planning Program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2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133" y="-1"/>
            <a:ext cx="3905865" cy="39646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1" y="1470025"/>
            <a:ext cx="4986337" cy="29839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EDBE823-0DAA-4ECC-9D7C-70DB11209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1" y="1470025"/>
            <a:ext cx="4986337" cy="29839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E1BF06-F785-4CE1-9D3B-E814EABCCB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1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C33072-B198-4FB4-AC6F-E2D623E3547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8200" y="5444770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6A7852-031C-436B-9AAF-1CAE5B0C66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17431" y="5481197"/>
            <a:ext cx="4986337" cy="682625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03ABB0-352E-422B-AA00-867629CC182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96000" y="4566686"/>
            <a:ext cx="4986336" cy="64210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038CCD-A0ED-43BC-9C2A-5875C50A5E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5A829-3AB7-4F4C-9077-C7444E32D2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4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052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666ADF-4352-4DC6-AAB3-FFA789164D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4382634"/>
            <a:ext cx="10515600" cy="1456461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773292-416A-4DC5-8618-C851CEA95468}"/>
              </a:ext>
            </a:extLst>
          </p:cNvPr>
          <p:cNvSpPr txBox="1">
            <a:spLocks/>
          </p:cNvSpPr>
          <p:nvPr userDrawn="1"/>
        </p:nvSpPr>
        <p:spPr>
          <a:xfrm>
            <a:off x="838200" y="1470568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4B1653-56A7-4002-98AD-9A7970A7FCF2}"/>
              </a:ext>
            </a:extLst>
          </p:cNvPr>
          <p:cNvSpPr txBox="1">
            <a:spLocks/>
          </p:cNvSpPr>
          <p:nvPr userDrawn="1"/>
        </p:nvSpPr>
        <p:spPr>
          <a:xfrm>
            <a:off x="838200" y="3677670"/>
            <a:ext cx="105156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6A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SUBHEADER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687AB43-29F4-4031-BEBE-CB014064AC4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2FAC0E-BC73-4574-8AFE-D7A4E766B2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1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08D3-79B8-4F13-B587-BAD4BD2ED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B29B-8A2A-4803-8283-C6EF072C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663"/>
            <a:ext cx="10515600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38789-F524-4828-BC27-9D4E4246A1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AA331-D59D-4888-A008-D84E46F79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89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DFB5-B955-4901-9566-48BB004998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AE0EC-A5E8-4A6B-8D36-BE7C8AAE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974319-6B78-4AF7-AD9A-34505EE9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6AB6AD-D29B-46D7-91CC-28DE4D43065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722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z="2400" dirty="0"/>
              <a:t>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19B9576-44FA-4D80-832E-09B96022F1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219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rgbClr val="FFC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2AF2BF-58AC-4B8A-A9F6-00A06A200822}"/>
              </a:ext>
            </a:extLst>
          </p:cNvPr>
          <p:cNvCxnSpPr/>
          <p:nvPr userDrawn="1"/>
        </p:nvCxnSpPr>
        <p:spPr>
          <a:xfrm>
            <a:off x="838200" y="6184900"/>
            <a:ext cx="105156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0383DF-60EB-45B3-99B3-7BA142338F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B4C3B-F137-4638-83C9-1BFA696BFB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74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DFF4B-FB69-4A2A-9103-60221DC4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1C71CF-EC9A-4B8E-8F70-1605BBEE12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244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8BC913-60C6-4939-BCC3-E3AD44DD2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10600" y="4295548"/>
            <a:ext cx="2743199" cy="176416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70944-3476-42AD-8015-B393E46E5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A7D7E6A-405D-4EE0-86DD-77F54087A1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8485" y="3634731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29F55F2-DFEE-47D5-8123-52516224F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8636" y="3637589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E182BD4F-9BC9-4234-9BC1-471D7F3541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2436" y="3632532"/>
            <a:ext cx="1127125" cy="4283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3DF98-CD98-4EE7-AF89-1383E497C3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71E64-CD64-4289-B1B4-D0CCA10FA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83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72668-67C8-4E63-9956-66D8B8EE1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8B7ED-DE02-437B-87EC-86D573193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5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DCD1-E3DB-395D-2F1D-CD592E86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46F40-8393-8324-6B64-9E54F9EA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FE63B-115F-68B3-4BD5-CA6E6FE52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4739-A0ED-2010-3974-40554AF87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B257A-BF77-247A-BBB3-487E84BC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76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BE1D5D-AA34-4A31-8811-757D85A7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6323" y="62936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50E5FD-F475-4265-8571-7EF58D7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317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3A6CA-1BBE-4D10-BDF3-5D71031E5702}"/>
              </a:ext>
            </a:extLst>
          </p:cNvPr>
          <p:cNvSpPr txBox="1"/>
          <p:nvPr userDrawn="1"/>
        </p:nvSpPr>
        <p:spPr>
          <a:xfrm>
            <a:off x="1988457" y="1582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B48E58-7910-424D-9AE4-A9E4E74DFF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78774"/>
            <a:ext cx="6080125" cy="41759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840C69B-88BB-4FE0-9DC8-1CE81A2F6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3845"/>
            <a:ext cx="10515600" cy="13255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95389-AD7F-468C-8AFB-6DA70E1853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3288" y="253010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6CFF4D-37F9-4477-AF50-436E04A433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3288" y="4544695"/>
            <a:ext cx="3292475" cy="8683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CDDFF48-339D-4BB0-ACF6-3F87B8D111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87486" y="3939065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9C4982-0982-405A-B752-793B6980BD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7486" y="1923416"/>
            <a:ext cx="3292475" cy="375444"/>
          </a:xfrm>
        </p:spPr>
        <p:txBody>
          <a:bodyPr/>
          <a:lstStyle>
            <a:lvl1pPr marL="0" indent="0">
              <a:buNone/>
              <a:defRPr sz="2000" b="1"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SUBHEADER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41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25602666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1889010-E652-4594-A12C-B3E0EBB164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550090" y="5656829"/>
            <a:ext cx="4114799" cy="24387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852C67F-6BF5-4BB4-94E3-44179F075C2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636746" y="5656829"/>
            <a:ext cx="4114799" cy="29788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rgbClr val="00446A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DEFCE-1645-432B-BF5C-641451052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hart Placeholder 20">
            <a:extLst>
              <a:ext uri="{FF2B5EF4-FFF2-40B4-BE49-F238E27FC236}">
                <a16:creationId xmlns:a16="http://schemas.microsoft.com/office/drawing/2014/main" id="{B6AA9188-DF0D-4DA2-A54F-6817D4D583D8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367971" y="1449387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hart Placeholder 20">
            <a:extLst>
              <a:ext uri="{FF2B5EF4-FFF2-40B4-BE49-F238E27FC236}">
                <a16:creationId xmlns:a16="http://schemas.microsoft.com/office/drawing/2014/main" id="{18EF15A2-4338-4703-8942-A6E9EC4E1560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35764" y="1459108"/>
            <a:ext cx="4743450" cy="398938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E83F7-797F-4558-8BB0-2C9FC416BBC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FE2B-B635-4BC8-BD44-E28E07BAC4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72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62B6EE7-E4BC-44C6-AF3E-723DC06D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28612" y="-2"/>
            <a:ext cx="3963385" cy="68580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9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87EC63E-7143-46C4-878D-2C06BBE86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575"/>
            <a:ext cx="10515600" cy="6826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162935B-11F2-41A8-A62F-A94B7B1B65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463" y="1825625"/>
            <a:ext cx="4986337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5012D3-C990-489F-8F93-AA4D8BF5D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142"/>
            <a:ext cx="4986337" cy="43513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rgbClr val="FFC000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49AD43-7D51-4AD9-8E85-F1A3EBA0952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28C43-D8FB-4E0D-B9B1-4A30223B2C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70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bg>
      <p:bgPr>
        <a:solidFill>
          <a:srgbClr val="004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3E05C-D988-416A-BF2C-FDFAF8921A69}"/>
              </a:ext>
            </a:extLst>
          </p:cNvPr>
          <p:cNvCxnSpPr/>
          <p:nvPr userDrawn="1"/>
        </p:nvCxnSpPr>
        <p:spPr>
          <a:xfrm>
            <a:off x="4339771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563A2A-5573-4A49-973C-AD8025A0C8A3}"/>
              </a:ext>
            </a:extLst>
          </p:cNvPr>
          <p:cNvCxnSpPr/>
          <p:nvPr userDrawn="1"/>
        </p:nvCxnSpPr>
        <p:spPr>
          <a:xfrm>
            <a:off x="8091714" y="2386817"/>
            <a:ext cx="0" cy="23012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BADA31-1F20-4E9D-A781-11DF130B3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3274"/>
            <a:ext cx="10515600" cy="1325563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5601B-8718-48BB-8F08-FB129D6858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468" y="3522191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F86CBA0-3338-4F66-85E6-15EF69E94B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701" y="2346817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D2801C0-D4C0-4210-8530-8ACE0F00D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03023" y="3516705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5F6089B-714D-41D3-8AB4-52C778BD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9256" y="2341331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$79M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DB542F-8215-4647-9F58-036F91C69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31198" y="3487630"/>
            <a:ext cx="3316819" cy="1477612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at et </a:t>
            </a:r>
            <a:r>
              <a:rPr lang="en-US" dirty="0" err="1"/>
              <a:t>nibh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3D10BC6-A92E-4D4B-AA0E-E462EAD1B2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7431" y="2312256"/>
            <a:ext cx="3316819" cy="92335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2000">
                <a:latin typeface="Raleway" panose="020B0503030101060003" pitchFamily="34" charset="0"/>
              </a:defRPr>
            </a:lvl2pPr>
            <a:lvl3pPr marL="914400" indent="0">
              <a:buNone/>
              <a:defRPr sz="2000">
                <a:latin typeface="Raleway" panose="020B0503030101060003" pitchFamily="34" charset="0"/>
              </a:defRPr>
            </a:lvl3pPr>
            <a:lvl4pPr marL="1371600" indent="0">
              <a:buNone/>
              <a:defRPr sz="2000">
                <a:latin typeface="Raleway" panose="020B0503030101060003" pitchFamily="34" charset="0"/>
              </a:defRPr>
            </a:lvl4pPr>
            <a:lvl5pPr marL="1828800" indent="0">
              <a:buNone/>
              <a:defRPr sz="2000"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5.5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F1F50-A513-4035-97DF-84A4B5B61D6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058E2-4BFA-4933-91E7-8A267DE131B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73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3E87C51-E359-4C3E-886C-AFA1C3782A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B94A217-2649-4C24-B199-659F59D62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05713" y="2668949"/>
            <a:ext cx="6386287" cy="663575"/>
          </a:xfrm>
        </p:spPr>
        <p:txBody>
          <a:bodyPr/>
          <a:lstStyle>
            <a:lvl1pPr>
              <a:defRPr lang="en-US" sz="4800" kern="1200" spc="300" smtClean="0">
                <a:solidFill>
                  <a:schemeClr val="tx2"/>
                </a:solidFill>
                <a:latin typeface="Raleway SemiBold" panose="020B0703030101060003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TRANSPORTATION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63966D1-9984-42B4-B677-BDDD8CCE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5713" y="3525476"/>
            <a:ext cx="6089800" cy="6635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NAME|COMMITTEE/COUNCIL FORPRESENTATION|5.7.2020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A602470-42C8-4E31-A95B-10A0688D95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5713" y="2134159"/>
            <a:ext cx="3716338" cy="28484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Raleway" panose="020B0503030101060003" pitchFamily="34" charset="0"/>
              </a:defRPr>
            </a:lvl1pPr>
            <a:lvl2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2pPr>
            <a:lvl3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3pPr>
            <a:lvl4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4pPr>
            <a:lvl5pPr>
              <a:defRPr sz="2000">
                <a:solidFill>
                  <a:schemeClr val="bg2"/>
                </a:solidFill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NCTCOG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67828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C4C8AF3-6B1E-4736-93F1-4FA322592D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8232090"/>
              </p:ext>
            </p:extLst>
          </p:nvPr>
        </p:nvGraphicFramePr>
        <p:xfrm>
          <a:off x="1367971" y="1597176"/>
          <a:ext cx="5575123" cy="377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E048E84-813E-4742-92A8-4BBD28D97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437" y="176212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4F3A32-C372-4EA8-A318-139E1F3BF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NCTCOG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2685B-734C-44BC-9E00-1D4BDCCA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06CAA-43AF-446D-8DA1-681F54F03A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8500" y="1597025"/>
            <a:ext cx="10515600" cy="450373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14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246ED-5E18-468B-EBA8-6B7B4FB7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0C689-3030-4353-24DB-A01484B64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4B092-6DEC-A3D9-D201-B69998811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FF06A-FFDB-E885-B952-9B4F11046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17DAB-E8DD-8160-C97F-5BF53AA6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76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4530-3F99-6EFD-5216-E0626BA0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B0DD0-D5AB-ADBD-3968-3E010CAC0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CE53F-719A-FB0E-73DB-14C9CD6C1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FC708-2091-57AC-5BC0-4E520B3B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60466-FD09-4BB9-916C-7884F305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FEFF7-7074-5226-16F6-1CEFF6AB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52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C5AB-1BA6-687E-811F-5188FB43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5EB87-4E8F-928A-1863-13F3F4A7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1DE80-F8AB-71A7-DF50-D19675664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985060-43B3-92C2-4160-45C092F74D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908EBC-3F01-E562-B3F4-8CA26841B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3D37-E0BD-B6FB-11FB-FEE8AFA1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7751F8-A77D-5F13-76BE-C4572ED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0D0D0-4FF7-5A14-9D76-CAEE55E8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4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A47F-6E80-9D44-1186-CE40058E9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5814A9-7347-1A2C-F159-B4C89D9B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50724-2F75-EC7A-54D2-7BCEAFE9A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FACFE-6710-F8B8-6776-B9495953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6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5DD37-C16A-94E4-6C3A-D9AAADFCB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F83248-6699-D776-9A0A-7996A910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04083-B991-1CFC-4BD3-BA09E3B6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2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848-05C7-62EB-A5D9-269E340B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9AC69-F214-F64A-8D15-25F699222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93155-6070-3F1E-170F-90EEB5B2A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45848-5743-3E78-15E9-D307AEB0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1F810-6981-CDB7-3A4E-E58485B0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7C193-51A3-138D-752E-31BC78DA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4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AECB8-917F-4A6D-8A8F-9F58A594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BB1F9-0A7D-7861-C5DF-C9DE9D038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ACAC1-7684-C3C6-E6EB-2643E371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F529E-40A4-DD5D-7DC5-810A516F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D7B2C-59B1-BADC-1421-99FFCB3A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8C1FF-FC8B-AB26-EA4B-ED490BD9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4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8A09EB-4BBA-2C0C-3A5E-CAB99AC0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370C9-E0A9-A615-D61D-990CC386B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F1942-03D4-1852-FA6D-F6810B8A9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602F47-382D-4D4A-B291-B32F1DBE3A3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C2D25-F9BC-7F7F-0130-389E8C729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2CB71-0F30-2DC0-83F0-36D19A27A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1C16AF-DCCC-44E5-93F4-FA70FA7FE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F2578-8596-4E98-997C-B00B0719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F191B-A752-42E7-85F0-4E76AF983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7356-7375-4C62-8610-549477EB3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3410" y="6356350"/>
            <a:ext cx="3359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NCTCOG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EAF0-4754-4BE3-A7BB-1072802F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7B4771B-AE04-41F8-8441-EC7D184086A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AA05DD-DA5E-471D-9E90-7CDE29EF41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3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johnson@nctcog.org" TargetMode="External"/><Relationship Id="rId7" Type="http://schemas.openxmlformats.org/officeDocument/2006/relationships/hyperlink" Target="mailto:bmcmeans@nctcog.org%7C" TargetMode="External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sbriscoe@nctcog.org" TargetMode="External"/><Relationship Id="rId5" Type="http://schemas.openxmlformats.org/officeDocument/2006/relationships/hyperlink" Target="mailto:jhathcock@nctcog.org" TargetMode="External"/><Relationship Id="rId4" Type="http://schemas.openxmlformats.org/officeDocument/2006/relationships/hyperlink" Target="mailto:valvarado@nctcog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9BBECAF5-5C5C-38D3-FCCB-21265DAA2120}"/>
              </a:ext>
            </a:extLst>
          </p:cNvPr>
          <p:cNvSpPr txBox="1">
            <a:spLocks/>
          </p:cNvSpPr>
          <p:nvPr/>
        </p:nvSpPr>
        <p:spPr>
          <a:xfrm>
            <a:off x="5711180" y="2646257"/>
            <a:ext cx="5990048" cy="6635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Raleway SemiBold" pitchFamily="2" charset="0"/>
              <a:ea typeface="+mj-ea"/>
              <a:cs typeface="+mj-cs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95A229B-7841-4F98-1C39-D36D5F683234}"/>
              </a:ext>
            </a:extLst>
          </p:cNvPr>
          <p:cNvSpPr txBox="1">
            <a:spLocks/>
          </p:cNvSpPr>
          <p:nvPr/>
        </p:nvSpPr>
        <p:spPr>
          <a:xfrm>
            <a:off x="5357946" y="2301997"/>
            <a:ext cx="646510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North Central Texas Council of Governments</a:t>
            </a:r>
          </a:p>
        </p:txBody>
      </p:sp>
      <p:pic>
        <p:nvPicPr>
          <p:cNvPr id="1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C59421E3-8C6B-E04A-3C0E-7E5631B166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729" y="2225773"/>
            <a:ext cx="795788" cy="51521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BB991B1-A493-5BCC-9B1B-6FA3E35FA1DF}"/>
              </a:ext>
            </a:extLst>
          </p:cNvPr>
          <p:cNvSpPr txBox="1">
            <a:spLocks/>
          </p:cNvSpPr>
          <p:nvPr/>
        </p:nvSpPr>
        <p:spPr>
          <a:xfrm>
            <a:off x="4505174" y="4233161"/>
            <a:ext cx="5990048" cy="8391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Raleway SemiBold" pitchFamily="2" charset="0"/>
              </a:rPr>
              <a:t>Bryce McMeans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Raleway SemiBold" pitchFamily="2" charset="0"/>
              </a:rPr>
              <a:t>Regional Freight Advisory Committee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Raleway SemiBold" pitchFamily="2" charset="0"/>
              </a:rPr>
              <a:t>May 12, 2026</a:t>
            </a:r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29C044-AF01-1680-55C2-2306BABC3917}"/>
              </a:ext>
            </a:extLst>
          </p:cNvPr>
          <p:cNvSpPr txBox="1"/>
          <p:nvPr/>
        </p:nvSpPr>
        <p:spPr>
          <a:xfrm>
            <a:off x="4505174" y="2740984"/>
            <a:ext cx="736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47E25"/>
                </a:solidFill>
                <a:latin typeface="Raleway Semi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Automated Transportation Systems</a:t>
            </a:r>
          </a:p>
        </p:txBody>
      </p:sp>
    </p:spTree>
    <p:extLst>
      <p:ext uri="{BB962C8B-B14F-4D97-AF65-F5344CB8AC3E}">
        <p14:creationId xmlns:p14="http://schemas.microsoft.com/office/powerpoint/2010/main" val="464252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84AF3-6FCE-168D-225B-6153412F3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D765-BB76-1CF4-3DEE-21C33410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515600" cy="1200329"/>
          </a:xfrm>
        </p:spPr>
        <p:txBody>
          <a:bodyPr>
            <a:spAutoFit/>
          </a:bodyPr>
          <a:lstStyle/>
          <a:p>
            <a:r>
              <a:rPr lang="en-US" sz="4000" dirty="0"/>
              <a:t>Certification of Emerging and Reliable Transportation Technology</a:t>
            </a:r>
            <a:endParaRPr lang="en-US" sz="4000" dirty="0">
              <a:latin typeface="Raleway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6A2757-35C6-5617-1710-084D04AC9690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C2116-0C46-29BA-7E19-2BCA90D32D7C}"/>
              </a:ext>
            </a:extLst>
          </p:cNvPr>
          <p:cNvSpPr txBox="1"/>
          <p:nvPr/>
        </p:nvSpPr>
        <p:spPr>
          <a:xfrm>
            <a:off x="5725024" y="5297606"/>
            <a:ext cx="1808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Swyft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Cities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620883E-2941-0746-8A05-E98E958F4C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5BD45DF-41C5-1C69-6ED0-D5F59EDF0DC8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914A9103-8E47-81BC-D3F4-20459A081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B7B579-78DF-7756-7194-FB55B203161E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25427" y="1774066"/>
            <a:ext cx="4904013" cy="3734356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u="sng" dirty="0">
                <a:solidFill>
                  <a:schemeClr val="accent2"/>
                </a:solidFill>
                <a:latin typeface="Lato" panose="020F0502020204030203" pitchFamily="34" charset="0"/>
              </a:rPr>
              <a:t>Certification of Emerging and Reliable Transportation Technology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Bring technology providers and municipalities together to meet long-range transportation needs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  <a:latin typeface="Lato" panose="020F0502020204030203" pitchFamily="34" charset="0"/>
              </a:rPr>
              <a:t>J-Pods</a:t>
            </a: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: Automated pods on elevated guideway for first/last mile and local transportation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accent2"/>
                </a:solidFill>
                <a:latin typeface="Lato" panose="020F0502020204030203" pitchFamily="34" charset="0"/>
              </a:rPr>
              <a:t>Swyft</a:t>
            </a:r>
            <a:r>
              <a:rPr lang="en-US" sz="2200" dirty="0">
                <a:solidFill>
                  <a:schemeClr val="accent2"/>
                </a:solidFill>
                <a:latin typeface="Lato" panose="020F0502020204030203" pitchFamily="34" charset="0"/>
              </a:rPr>
              <a:t> Cities</a:t>
            </a:r>
            <a:r>
              <a:rPr lang="en-US" sz="2200" dirty="0">
                <a:solidFill>
                  <a:srgbClr val="E8E8E8"/>
                </a:solidFill>
                <a:latin typeface="Lato" panose="020F0502020204030203" pitchFamily="34" charset="0"/>
              </a:rPr>
              <a:t>: </a:t>
            </a: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Elevated pod/modern gondola for Personal Rapid Transit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446BA-ECD7-3BAF-3B5A-56F8DC3A5362}"/>
              </a:ext>
            </a:extLst>
          </p:cNvPr>
          <p:cNvSpPr txBox="1"/>
          <p:nvPr/>
        </p:nvSpPr>
        <p:spPr>
          <a:xfrm>
            <a:off x="7871911" y="3172968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IMAGE HERE</a:t>
            </a:r>
          </a:p>
        </p:txBody>
      </p:sp>
      <p:pic>
        <p:nvPicPr>
          <p:cNvPr id="3" name="Picture 2" descr="A picture containing outdoor, building">
            <a:extLst>
              <a:ext uri="{FF2B5EF4-FFF2-40B4-BE49-F238E27FC236}">
                <a16:creationId xmlns:a16="http://schemas.microsoft.com/office/drawing/2014/main" id="{F1E66AC2-D372-C1EF-57AB-264815766F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36817" y="1925428"/>
            <a:ext cx="5951001" cy="3362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4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397E1-7006-C44B-6142-7262B2086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62204D4-2C4B-413C-1D32-693349F9A248}"/>
              </a:ext>
            </a:extLst>
          </p:cNvPr>
          <p:cNvSpPr txBox="1">
            <a:spLocks/>
          </p:cNvSpPr>
          <p:nvPr/>
        </p:nvSpPr>
        <p:spPr>
          <a:xfrm>
            <a:off x="565919" y="2777826"/>
            <a:ext cx="10515600" cy="14467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chemeClr val="bg1"/>
                </a:solidFill>
              </a:rPr>
              <a:t>Questions?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6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C1FBF-9545-44A5-9B51-1659D6F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515600" cy="646331"/>
          </a:xfrm>
        </p:spPr>
        <p:txBody>
          <a:bodyPr>
            <a:spAutoFit/>
          </a:bodyPr>
          <a:lstStyle/>
          <a:p>
            <a:r>
              <a:rPr lang="en-US" sz="4000" dirty="0"/>
              <a:t>CONTACT 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C6FA5-0CC2-48ED-9521-EEBCB1D27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771B-AE04-41F8-8441-EC7D18408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9" name="Graphic 8" descr="User">
            <a:extLst>
              <a:ext uri="{FF2B5EF4-FFF2-40B4-BE49-F238E27FC236}">
                <a16:creationId xmlns:a16="http://schemas.microsoft.com/office/drawing/2014/main" id="{41951A1D-6944-4AB9-AE15-371C4F805F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834" y="1321786"/>
            <a:ext cx="962340" cy="962340"/>
          </a:xfrm>
          <a:prstGeom prst="rect">
            <a:avLst/>
          </a:prstGeom>
        </p:spPr>
      </p:pic>
      <p:pic>
        <p:nvPicPr>
          <p:cNvPr id="11" name="Graphic 10" descr="User">
            <a:extLst>
              <a:ext uri="{FF2B5EF4-FFF2-40B4-BE49-F238E27FC236}">
                <a16:creationId xmlns:a16="http://schemas.microsoft.com/office/drawing/2014/main" id="{276964DC-1382-4689-98BE-60C6896787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834" y="3316307"/>
            <a:ext cx="962340" cy="96234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66646BA4-481F-456A-8743-FC84B92231AC}"/>
              </a:ext>
            </a:extLst>
          </p:cNvPr>
          <p:cNvSpPr>
            <a:spLocks noGrp="1"/>
          </p:cNvSpPr>
          <p:nvPr/>
        </p:nvSpPr>
        <p:spPr>
          <a:xfrm>
            <a:off x="1401529" y="1715975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DF1208A3-7662-DFC0-9423-F3392AA93BA0}"/>
              </a:ext>
            </a:extLst>
          </p:cNvPr>
          <p:cNvSpPr>
            <a:spLocks noGrp="1"/>
          </p:cNvSpPr>
          <p:nvPr/>
        </p:nvSpPr>
        <p:spPr>
          <a:xfrm>
            <a:off x="1029174" y="3316307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Mike Johnson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Principal Transportation Planner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mjohnson@nctcog.org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| 817-695-9160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pic>
        <p:nvPicPr>
          <p:cNvPr id="6" name="Graphic 5" descr="User">
            <a:extLst>
              <a:ext uri="{FF2B5EF4-FFF2-40B4-BE49-F238E27FC236}">
                <a16:creationId xmlns:a16="http://schemas.microsoft.com/office/drawing/2014/main" id="{17A7E281-B047-66D1-4A62-BA6A9B476A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22296" y="1363627"/>
            <a:ext cx="962340" cy="962340"/>
          </a:xfrm>
          <a:prstGeom prst="rect">
            <a:avLst/>
          </a:prstGeom>
        </p:spPr>
      </p:pic>
      <p:pic>
        <p:nvPicPr>
          <p:cNvPr id="7" name="Graphic 6" descr="User">
            <a:extLst>
              <a:ext uri="{FF2B5EF4-FFF2-40B4-BE49-F238E27FC236}">
                <a16:creationId xmlns:a16="http://schemas.microsoft.com/office/drawing/2014/main" id="{BCD9F8A6-6A7A-6F37-FE70-A04F8CD079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95038" y="3316307"/>
            <a:ext cx="962340" cy="96234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2D1DF67A-57EC-109A-6866-124CA5D09AA0}"/>
              </a:ext>
            </a:extLst>
          </p:cNvPr>
          <p:cNvSpPr>
            <a:spLocks noGrp="1"/>
          </p:cNvSpPr>
          <p:nvPr/>
        </p:nvSpPr>
        <p:spPr>
          <a:xfrm>
            <a:off x="7476192" y="1715975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5A91E8-4769-F58E-1EA6-946526791F19}"/>
              </a:ext>
            </a:extLst>
          </p:cNvPr>
          <p:cNvSpPr>
            <a:spLocks noGrp="1"/>
          </p:cNvSpPr>
          <p:nvPr/>
        </p:nvSpPr>
        <p:spPr>
          <a:xfrm>
            <a:off x="7207435" y="3244176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Valerie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Alvarado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Transportation Planner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valvarado@nctcog.org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 panose="020F0502020204030203" pitchFamily="34" charset="0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Aptos" panose="020B0004020202020204" pitchFamily="34" charset="0"/>
                <a:cs typeface="Aptos" panose="020B0004020202020204" pitchFamily="34" charset="0"/>
              </a:rPr>
              <a:t>817-640-4428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E4C1054-543A-0F84-6D5D-9583EB4D2645}"/>
              </a:ext>
            </a:extLst>
          </p:cNvPr>
          <p:cNvSpPr>
            <a:spLocks noGrp="1"/>
          </p:cNvSpPr>
          <p:nvPr/>
        </p:nvSpPr>
        <p:spPr>
          <a:xfrm>
            <a:off x="1108880" y="1321786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Jeff Hathcock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jhathcock@nctcog.org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| 817-608-2354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55E73-FF43-2154-BD75-4D0662BBCF2A}"/>
              </a:ext>
            </a:extLst>
          </p:cNvPr>
          <p:cNvSpPr txBox="1"/>
          <p:nvPr/>
        </p:nvSpPr>
        <p:spPr>
          <a:xfrm>
            <a:off x="7257378" y="1321786"/>
            <a:ext cx="6098720" cy="121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Savannah Briscoe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Transportation Planner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srgbClr val="8EAADB"/>
                </a:solidFill>
                <a:effectLst/>
                <a:uLnTx/>
                <a:uFillTx/>
                <a:latin typeface="Lato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sbriscoe@nctcog.org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817- 608-2347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F26345DE-FA6C-DC95-3D4C-C8F08B155C9A}"/>
              </a:ext>
            </a:extLst>
          </p:cNvPr>
          <p:cNvSpPr>
            <a:spLocks noGrp="1"/>
          </p:cNvSpPr>
          <p:nvPr/>
        </p:nvSpPr>
        <p:spPr>
          <a:xfrm>
            <a:off x="4326533" y="4990116"/>
            <a:ext cx="4715808" cy="128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Bryce McMeans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Transportation Planner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000" b="0" i="0" u="sng" strike="noStrike" kern="1200" cap="none" spc="0" normalizeH="0" baseline="0" noProof="0" dirty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bmcmeans@nctcog</a:t>
            </a:r>
            <a:r>
              <a:rPr kumimoji="0" lang="nn-NO" sz="2000" b="0" i="0" u="sng" strike="noStrike" kern="1200" cap="none" spc="0" normalizeH="0" baseline="0" noProof="0">
                <a:ln>
                  <a:noFill/>
                </a:ln>
                <a:solidFill>
                  <a:srgbClr val="7396C5"/>
                </a:solidFill>
                <a:effectLst/>
                <a:uLnTx/>
                <a:uFillTx/>
                <a:latin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.org </a:t>
            </a:r>
            <a:r>
              <a:rPr kumimoji="0" lang="nn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</a:t>
            </a:r>
            <a:r>
              <a:rPr kumimoji="0" lang="nn-NO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 </a:t>
            </a:r>
            <a:r>
              <a:rPr kumimoji="0" lang="nn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</a:rPr>
              <a:t>817-695-9240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</a:endParaRPr>
          </a:p>
        </p:txBody>
      </p:sp>
      <p:pic>
        <p:nvPicPr>
          <p:cNvPr id="16" name="Graphic 15" descr="User">
            <a:extLst>
              <a:ext uri="{FF2B5EF4-FFF2-40B4-BE49-F238E27FC236}">
                <a16:creationId xmlns:a16="http://schemas.microsoft.com/office/drawing/2014/main" id="{17E3EA4F-0C99-83DD-28E6-C447759564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84487" y="5150575"/>
            <a:ext cx="962340" cy="962340"/>
          </a:xfrm>
          <a:prstGeom prst="rect">
            <a:avLst/>
          </a:prstGeom>
        </p:spPr>
      </p:pic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90DCA10F-AB26-EFB1-61D1-EBC01B031A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3410" y="6356350"/>
            <a:ext cx="335959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</p:spTree>
    <p:extLst>
      <p:ext uri="{BB962C8B-B14F-4D97-AF65-F5344CB8AC3E}">
        <p14:creationId xmlns:p14="http://schemas.microsoft.com/office/powerpoint/2010/main" val="33295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5555D-CE67-F282-EDF4-A16D302E6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3B96-F296-CE47-3467-8C536E5B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988040" cy="646331"/>
          </a:xfrm>
        </p:spPr>
        <p:txBody>
          <a:bodyPr wrap="square">
            <a:spAutoFit/>
          </a:bodyPr>
          <a:lstStyle/>
          <a:p>
            <a:r>
              <a:rPr lang="en-US" sz="4000" dirty="0">
                <a:latin typeface="Raleway" pitchFamily="2" charset="0"/>
              </a:rPr>
              <a:t>Automated Transportation Systems Defined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6FC420-DD41-9C40-EEF2-AA170150DD7A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F1C69CB-B6AF-B23C-28C5-67E1A5EE0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067AA2F-F5B1-F0E6-B163-CB41CD718CFB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98AA365F-0C19-EEE4-5D70-AFF47F2526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975FF9-1ED0-B72A-2F8E-51D319216F33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0" y="1462769"/>
            <a:ext cx="10896600" cy="39549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Automated Transportation Systems (ATS):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</a:rPr>
              <a:t>Automated vehicles operating on fixed routes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Could operate in mixed traffic or on elevated guideways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The Basis of ATS: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Flexible vehicle technology to adjust for changing needs/demand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Future-proof systems design for future technology advances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Vehicle automation and advancing battery technology to minimize operational costs while maximizing service</a:t>
            </a:r>
          </a:p>
        </p:txBody>
      </p:sp>
    </p:spTree>
    <p:extLst>
      <p:ext uri="{BB962C8B-B14F-4D97-AF65-F5344CB8AC3E}">
        <p14:creationId xmlns:p14="http://schemas.microsoft.com/office/powerpoint/2010/main" val="151286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439F0-57F6-273E-464E-6233F8B1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C9AC-64E7-3835-3B2A-72669F41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515600" cy="646331"/>
          </a:xfrm>
        </p:spPr>
        <p:txBody>
          <a:bodyPr>
            <a:spAutoFit/>
          </a:bodyPr>
          <a:lstStyle/>
          <a:p>
            <a:r>
              <a:rPr lang="en-US" sz="4000" dirty="0">
                <a:latin typeface="Raleway" pitchFamily="2" charset="0"/>
              </a:rPr>
              <a:t>Automated Transportation Systems (ATS)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28FB12-5495-27DD-F659-689DB21F6842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67A30B3-4AC8-1D60-8503-9345D23475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D6BFC0A-DCA7-CED0-3405-79C0AAEDA180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94E3DAA3-3253-3B41-1A50-4FD271F9F4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A6309B-99AB-B214-73F2-9080C96FAC2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0" y="1168850"/>
            <a:ext cx="10896600" cy="47859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NCTCOG ATS Goals:</a:t>
            </a:r>
          </a:p>
          <a:p>
            <a:pPr marL="407988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NCTCOG is looking to address first/last mile connectivity to supplement the broader transit network</a:t>
            </a:r>
          </a:p>
          <a:p>
            <a:pPr marL="407988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Other technologies/systems have previously filled this roll</a:t>
            </a:r>
          </a:p>
          <a:p>
            <a:pPr marL="8651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</a:rPr>
              <a:t>Automated People Movers</a:t>
            </a:r>
          </a:p>
          <a:p>
            <a:pPr marL="8651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</a:rPr>
              <a:t>As these systems age, they become more difficult and more expensive to maintain</a:t>
            </a:r>
          </a:p>
          <a:p>
            <a:pPr marL="407988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More real-world deployments of Automated Vehicle technology in recent years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Recent NCTCOG Efforts: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NCTCOG study on the issue culminates in Automated Transportation Systems</a:t>
            </a:r>
          </a:p>
          <a:p>
            <a:pPr marL="6365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</a:rPr>
              <a:t>Dallas Midtown Autonomous Transportation System and Shared Parking Feasibility Study (2019)</a:t>
            </a:r>
          </a:p>
          <a:p>
            <a:pPr marL="6365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Lato" panose="020F0502020204030203" pitchFamily="34" charset="0"/>
              </a:rPr>
              <a:t>NCTCOG Automated Transportation System Development Study (2023)</a:t>
            </a:r>
          </a:p>
        </p:txBody>
      </p:sp>
    </p:spTree>
    <p:extLst>
      <p:ext uri="{BB962C8B-B14F-4D97-AF65-F5344CB8AC3E}">
        <p14:creationId xmlns:p14="http://schemas.microsoft.com/office/powerpoint/2010/main" val="827523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AACB3-BBFE-2200-BC6A-0A49D9CA3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9068-7C8D-DA2B-89A7-84AC0179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515600" cy="646331"/>
          </a:xfrm>
        </p:spPr>
        <p:txBody>
          <a:bodyPr>
            <a:spAutoFit/>
          </a:bodyPr>
          <a:lstStyle/>
          <a:p>
            <a:r>
              <a:rPr lang="en-US" sz="4000" dirty="0">
                <a:latin typeface="Raleway" pitchFamily="2" charset="0"/>
              </a:rPr>
              <a:t>Automated People Movers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FECD34-C4FA-9784-3E0A-356BEB7310AE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FCD8D-D602-7319-7EA9-367875578CFC}"/>
              </a:ext>
            </a:extLst>
          </p:cNvPr>
          <p:cNvSpPr txBox="1"/>
          <p:nvPr/>
        </p:nvSpPr>
        <p:spPr>
          <a:xfrm>
            <a:off x="5250108" y="5402622"/>
            <a:ext cx="1808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</a:t>
            </a:r>
            <a:r>
              <a:rPr lang="en-US" sz="1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NCTCOG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6598774-B846-D6DA-8DF7-96665DC3F2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AB0B07A-40DA-4BF5-13AC-4E4AAD9D7E31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D1268157-55D9-7695-9599-806F6FAA24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7C12CA-FCEB-5128-5FDE-12E21D04053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0" y="1185182"/>
            <a:ext cx="4660197" cy="4555093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Rail-Based Systems: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Higher speeds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Proprietary parts</a:t>
            </a:r>
            <a:endParaRPr lang="en-US" b="1" dirty="0">
              <a:solidFill>
                <a:schemeClr val="accent2"/>
              </a:solidFill>
              <a:latin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Elevated Guideways: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Unrestricted by traffic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Expensive maintenance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dirty="0">
              <a:solidFill>
                <a:schemeClr val="accent2"/>
              </a:solidFill>
              <a:latin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Examples</a:t>
            </a:r>
            <a:r>
              <a:rPr lang="en-US" sz="2400" dirty="0">
                <a:solidFill>
                  <a:schemeClr val="accent2"/>
                </a:solidFill>
                <a:latin typeface="Lato" panose="020F0502020204030203" pitchFamily="34" charset="0"/>
              </a:rPr>
              <a:t>: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E8E8E8"/>
                </a:solidFill>
                <a:latin typeface="Lato" panose="020F0502020204030203" pitchFamily="34" charset="0"/>
              </a:rPr>
              <a:t>DFW </a:t>
            </a:r>
            <a:r>
              <a:rPr lang="en-US" dirty="0" err="1">
                <a:solidFill>
                  <a:srgbClr val="E8E8E8"/>
                </a:solidFill>
                <a:latin typeface="Lato" panose="020F0502020204030203" pitchFamily="34" charset="0"/>
              </a:rPr>
              <a:t>Skylink</a:t>
            </a:r>
            <a:endParaRPr lang="en-US" dirty="0">
              <a:solidFill>
                <a:srgbClr val="E8E8E8"/>
              </a:solidFill>
              <a:latin typeface="Lato" panose="020F0502020204030203" pitchFamily="34" charset="0"/>
            </a:endParaRP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E8E8E8"/>
                </a:solidFill>
                <a:latin typeface="Lato" panose="020F0502020204030203" pitchFamily="34" charset="0"/>
              </a:rPr>
              <a:t>Irving Las Colinas APT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C1DD28-9F19-DAC2-8527-3CA39781B59E}"/>
              </a:ext>
            </a:extLst>
          </p:cNvPr>
          <p:cNvSpPr txBox="1"/>
          <p:nvPr/>
        </p:nvSpPr>
        <p:spPr>
          <a:xfrm>
            <a:off x="7871911" y="3172968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IMAGE HERE</a:t>
            </a:r>
          </a:p>
        </p:txBody>
      </p:sp>
      <p:pic>
        <p:nvPicPr>
          <p:cNvPr id="14" name="Picture 13" descr="A train on a track in a city&#10;&#10;AI-generated content may be incorrect.">
            <a:extLst>
              <a:ext uri="{FF2B5EF4-FFF2-40B4-BE49-F238E27FC236}">
                <a16:creationId xmlns:a16="http://schemas.microsoft.com/office/drawing/2014/main" id="{2F1EC323-828A-A3A8-A05C-1CF67759C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86" y="1436296"/>
            <a:ext cx="5940016" cy="3959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71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0FE2-46E4-E222-CE19-5C6380E3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6F4FA-7AC7-6B34-BED7-B654896E3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515600" cy="646331"/>
          </a:xfrm>
        </p:spPr>
        <p:txBody>
          <a:bodyPr>
            <a:spAutoFit/>
          </a:bodyPr>
          <a:lstStyle/>
          <a:p>
            <a:r>
              <a:rPr lang="en-US" sz="4000" dirty="0">
                <a:latin typeface="Raleway" pitchFamily="2" charset="0"/>
              </a:rPr>
              <a:t>Automated</a:t>
            </a:r>
            <a:r>
              <a:rPr lang="en-US" sz="4000" b="1" dirty="0">
                <a:latin typeface="Raleway" pitchFamily="2" charset="0"/>
              </a:rPr>
              <a:t> </a:t>
            </a:r>
            <a:r>
              <a:rPr lang="en-US" sz="4000" dirty="0">
                <a:latin typeface="Raleway" pitchFamily="2" charset="0"/>
              </a:rPr>
              <a:t>Vehicles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D47C28-217E-DD86-FC6E-3789FDB8DFE4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FC692-5FBF-83DC-C0FE-650DF566F275}"/>
              </a:ext>
            </a:extLst>
          </p:cNvPr>
          <p:cNvSpPr txBox="1"/>
          <p:nvPr/>
        </p:nvSpPr>
        <p:spPr>
          <a:xfrm>
            <a:off x="5403539" y="5461028"/>
            <a:ext cx="1808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</a:t>
            </a:r>
            <a:r>
              <a:rPr lang="en-US" sz="1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NCTCOG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0133FC2-3B42-7C9A-D24C-CDFFD1FD27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90ABEBA-5950-7A16-E573-94C7ED3AB54C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37E5CFD-31B9-9C64-BF37-073505DA0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1CA9B4-D19C-3796-6D8C-AFB8D675A65E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0" y="1315811"/>
            <a:ext cx="4955864" cy="440120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Rubber-Tired Systems: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Easier maintenance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Mixed Traffic or Dedicated Paths: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Reduced capital investment </a:t>
            </a:r>
            <a:b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</a:rPr>
              <a:t>in infrastructure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solidFill>
                <a:schemeClr val="accent2"/>
              </a:solidFill>
              <a:latin typeface="Lato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Lato" panose="020F0502020204030203" pitchFamily="34" charset="0"/>
              </a:rPr>
              <a:t>Examples</a:t>
            </a:r>
            <a:r>
              <a:rPr lang="en-US" sz="2400" dirty="0">
                <a:solidFill>
                  <a:schemeClr val="accent2"/>
                </a:solidFill>
                <a:latin typeface="Lato" panose="020F0502020204030203" pitchFamily="34" charset="0"/>
              </a:rPr>
              <a:t>: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E8E8E8"/>
                </a:solidFill>
                <a:latin typeface="Lato" panose="020F0502020204030203" pitchFamily="34" charset="0"/>
              </a:rPr>
              <a:t>Waymo</a:t>
            </a:r>
          </a:p>
          <a:p>
            <a:pPr marL="407988" lvl="1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E8E8E8"/>
                </a:solidFill>
                <a:latin typeface="Lato" panose="020F0502020204030203" pitchFamily="34" charset="0"/>
              </a:rPr>
              <a:t>May Mobility (Arlington RAPID)</a:t>
            </a:r>
          </a:p>
          <a:p>
            <a:pPr marL="6858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E8E8E8"/>
                </a:solidFill>
                <a:latin typeface="Lato" panose="020F0502020204030203" pitchFamily="34" charset="0"/>
              </a:rPr>
              <a:t>Fixed-route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1B5A8-4C2C-FF68-E2C0-10C8D3ADCB5A}"/>
              </a:ext>
            </a:extLst>
          </p:cNvPr>
          <p:cNvSpPr txBox="1"/>
          <p:nvPr/>
        </p:nvSpPr>
        <p:spPr>
          <a:xfrm>
            <a:off x="7871911" y="3172968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IMAGE HERE</a:t>
            </a:r>
          </a:p>
        </p:txBody>
      </p:sp>
      <p:pic>
        <p:nvPicPr>
          <p:cNvPr id="12" name="Picture 11" descr="A black car with blue and white stripes&#10;&#10;AI-generated content may be incorrect.">
            <a:extLst>
              <a:ext uri="{FF2B5EF4-FFF2-40B4-BE49-F238E27FC236}">
                <a16:creationId xmlns:a16="http://schemas.microsoft.com/office/drawing/2014/main" id="{697DC5CD-5327-E049-9B42-F7D90180D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84" y="1490014"/>
            <a:ext cx="5940016" cy="3957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17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ACD8-127B-925F-4750-4CFA4CE11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69FF4-0666-5A4F-F34F-29C83C47F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515600" cy="646331"/>
          </a:xfrm>
        </p:spPr>
        <p:txBody>
          <a:bodyPr>
            <a:spAutoFit/>
          </a:bodyPr>
          <a:lstStyle/>
          <a:p>
            <a:r>
              <a:rPr lang="en-US" sz="4000" dirty="0">
                <a:latin typeface="Raleway" pitchFamily="2" charset="0"/>
              </a:rPr>
              <a:t>Current ATS Examples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178EFDB-9A62-9A71-48BF-B9A0E61D79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F0168BC-36A6-600C-C220-152AEC490718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99F6B99F-4D4E-87CD-14E1-7C8F5718C0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6D9A68-DCBE-740A-6DA6-F1CC4B219B8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1" y="1315811"/>
            <a:ext cx="5227742" cy="43550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rPr>
              <a:t>Circulation within a district, campus, airport, etc.</a:t>
            </a:r>
            <a:endParaRPr lang="en-US" sz="2200" b="1" dirty="0">
              <a:solidFill>
                <a:schemeClr val="accent2"/>
              </a:solidFill>
              <a:latin typeface="Lato" panose="020F0502020204030203" pitchFamily="34" charset="0"/>
            </a:endParaRP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District:</a:t>
            </a:r>
          </a:p>
          <a:p>
            <a:pPr marL="636588" lvl="2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Jacksonville – Skyway &amp; The Ultimate Urban Circulator (U2C)</a:t>
            </a:r>
          </a:p>
          <a:p>
            <a:pPr marL="636588" lvl="2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Las Vegas – </a:t>
            </a:r>
            <a:r>
              <a:rPr lang="en-US" sz="2200" dirty="0" err="1">
                <a:solidFill>
                  <a:schemeClr val="bg1"/>
                </a:solidFill>
                <a:latin typeface="Lato" panose="020F0502020204030203" pitchFamily="34" charset="0"/>
              </a:rPr>
              <a:t>Zoox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Campus:</a:t>
            </a: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West Virginia University – Morgantown PRT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Airport:</a:t>
            </a: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DFW Airport – </a:t>
            </a:r>
            <a:r>
              <a:rPr lang="en-US" sz="2200" dirty="0" err="1">
                <a:solidFill>
                  <a:schemeClr val="bg1"/>
                </a:solidFill>
                <a:latin typeface="Lato" panose="020F0502020204030203" pitchFamily="34" charset="0"/>
              </a:rPr>
              <a:t>Skylink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BC0EBD-BC5E-4167-A193-B76ED026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942" y="1610408"/>
            <a:ext cx="5982481" cy="375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B1B22-B2B8-22A1-AFCD-345CC55000E0}"/>
              </a:ext>
            </a:extLst>
          </p:cNvPr>
          <p:cNvSpPr txBox="1"/>
          <p:nvPr/>
        </p:nvSpPr>
        <p:spPr>
          <a:xfrm>
            <a:off x="5681522" y="5371758"/>
            <a:ext cx="1808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JTA</a:t>
            </a:r>
          </a:p>
        </p:txBody>
      </p:sp>
    </p:spTree>
    <p:extLst>
      <p:ext uri="{BB962C8B-B14F-4D97-AF65-F5344CB8AC3E}">
        <p14:creationId xmlns:p14="http://schemas.microsoft.com/office/powerpoint/2010/main" val="281546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83051-2214-1205-B420-E071E63A0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AC6C-7A69-A25E-A788-0896D065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0515600" cy="646331"/>
          </a:xfrm>
        </p:spPr>
        <p:txBody>
          <a:bodyPr>
            <a:spAutoFit/>
          </a:bodyPr>
          <a:lstStyle/>
          <a:p>
            <a:r>
              <a:rPr lang="en-US" sz="4000" dirty="0"/>
              <a:t>Potential Applications</a:t>
            </a:r>
            <a:endParaRPr lang="en-US" sz="4000" dirty="0">
              <a:latin typeface="Raleway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3D2794-38FD-DECC-B90D-1917F2EC8BB9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8FE97-6BDF-4235-FC19-029508531F8C}"/>
              </a:ext>
            </a:extLst>
          </p:cNvPr>
          <p:cNvSpPr txBox="1"/>
          <p:nvPr/>
        </p:nvSpPr>
        <p:spPr>
          <a:xfrm>
            <a:off x="5380406" y="5668221"/>
            <a:ext cx="1808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</a:t>
            </a:r>
            <a:r>
              <a:rPr lang="en-US" sz="1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NCTCOG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564D7B-165F-8E41-5A47-37B81E3AAF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929441F-B793-EAB6-1285-A1CD82AFA3C4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1CD456DD-8735-9C92-C77D-114AA5537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D3FF89-2239-7934-6B2E-D2A2CC5E80BF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57200" y="1332142"/>
            <a:ext cx="4914998" cy="4278094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First and last mile travel for specific transportation corridors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District:</a:t>
            </a:r>
          </a:p>
          <a:p>
            <a:pPr marL="636588" lvl="2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In conjunction with remote parking garages</a:t>
            </a:r>
          </a:p>
          <a:p>
            <a:pPr marL="636588" lvl="2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Reduce SOV use, parking needs</a:t>
            </a:r>
          </a:p>
          <a:p>
            <a:pPr marL="2286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Freight</a:t>
            </a:r>
            <a:r>
              <a:rPr lang="en-US" sz="2200" dirty="0">
                <a:solidFill>
                  <a:schemeClr val="accent2"/>
                </a:solidFill>
                <a:latin typeface="Lato" panose="020F0502020204030203" pitchFamily="34" charset="0"/>
              </a:rPr>
              <a:t>:</a:t>
            </a:r>
          </a:p>
          <a:p>
            <a:pPr marL="636588" lvl="2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Freight movement within work campus</a:t>
            </a:r>
          </a:p>
          <a:p>
            <a:pPr marL="636588" lvl="2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Connection to broader freight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0B8A43-8F1E-9B49-AA34-2E9985BCCAB4}"/>
              </a:ext>
            </a:extLst>
          </p:cNvPr>
          <p:cNvSpPr txBox="1"/>
          <p:nvPr/>
        </p:nvSpPr>
        <p:spPr>
          <a:xfrm>
            <a:off x="7871911" y="3172968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IMAGE HERE</a:t>
            </a:r>
          </a:p>
        </p:txBody>
      </p:sp>
      <p:pic>
        <p:nvPicPr>
          <p:cNvPr id="12" name="Picture 11" descr="A large building with a parking lot&#10;&#10;AI-generated content may be incorrect.">
            <a:extLst>
              <a:ext uri="{FF2B5EF4-FFF2-40B4-BE49-F238E27FC236}">
                <a16:creationId xmlns:a16="http://schemas.microsoft.com/office/drawing/2014/main" id="{735C9B00-4436-8F54-5BEC-3C620A6F2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784" y="1201494"/>
            <a:ext cx="5940016" cy="4455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63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29359-B1EF-2B40-46F3-D43570E53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C9568-9F6E-BF40-7710-E904401F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8412480" cy="646331"/>
          </a:xfrm>
        </p:spPr>
        <p:txBody>
          <a:bodyPr wrap="square" anchor="t">
            <a:spAutoFit/>
          </a:bodyPr>
          <a:lstStyle/>
          <a:p>
            <a:r>
              <a:rPr lang="en-US" sz="4000" dirty="0">
                <a:latin typeface="Raleway" pitchFamily="2" charset="0"/>
              </a:rPr>
              <a:t>NCTCOG Current ATS Efforts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38F5B5-7EFF-C233-2786-72BE46AD4E97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87B31-D650-A31D-0BF1-FE3A3ECC7A57}"/>
              </a:ext>
            </a:extLst>
          </p:cNvPr>
          <p:cNvSpPr txBox="1"/>
          <p:nvPr/>
        </p:nvSpPr>
        <p:spPr>
          <a:xfrm>
            <a:off x="5283221" y="5740771"/>
            <a:ext cx="1808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</a:t>
            </a:r>
            <a:r>
              <a:rPr lang="en-US" sz="1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NCTCOG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04AFE33-04EF-9F73-E0DD-1E55F6A63B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7E4C66B-6797-6502-2226-DE6538808967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A6F900EF-D7D9-A4A6-9E1F-04DB9511B5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4BE0BD-6444-D745-6FBF-4B1B3DBA1737}"/>
              </a:ext>
            </a:extLst>
          </p:cNvPr>
          <p:cNvSpPr txBox="1"/>
          <p:nvPr/>
        </p:nvSpPr>
        <p:spPr>
          <a:xfrm>
            <a:off x="7871911" y="3172968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47093-F51B-5042-990E-8B0D9EAB1415}"/>
              </a:ext>
            </a:extLst>
          </p:cNvPr>
          <p:cNvSpPr txBox="1">
            <a:spLocks/>
          </p:cNvSpPr>
          <p:nvPr/>
        </p:nvSpPr>
        <p:spPr>
          <a:xfrm>
            <a:off x="459966" y="1324646"/>
            <a:ext cx="4527256" cy="295465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Legacy West Automated Transportation System</a:t>
            </a:r>
            <a:r>
              <a:rPr lang="en-US" sz="2200" dirty="0">
                <a:solidFill>
                  <a:schemeClr val="accent2"/>
                </a:solidFill>
                <a:latin typeface="Lato" panose="020F0502020204030203" pitchFamily="34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Develop the planning, design concepts, and feasibility for an Automated Transportation System in the Plano Legacy Area</a:t>
            </a:r>
          </a:p>
          <a:p>
            <a:pPr marL="46513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Request for Proposals coming soon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B4779B-7C88-FAFD-F844-0FDED02B1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303" y="1014984"/>
            <a:ext cx="6112541" cy="4723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CCBD1E15-869A-346D-222D-5E60F9C4E514}"/>
              </a:ext>
            </a:extLst>
          </p:cNvPr>
          <p:cNvSpPr/>
          <p:nvPr/>
        </p:nvSpPr>
        <p:spPr>
          <a:xfrm>
            <a:off x="9312271" y="2396692"/>
            <a:ext cx="334017" cy="28827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6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0F0E5-D0C6-3384-E190-EAC992DBC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CA69A-D436-1627-FB37-E1C950E3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509494" cy="1200329"/>
          </a:xfrm>
        </p:spPr>
        <p:txBody>
          <a:bodyPr wrap="square" anchor="t">
            <a:spAutoFit/>
          </a:bodyPr>
          <a:lstStyle/>
          <a:p>
            <a:r>
              <a:rPr lang="en-US" sz="4000" dirty="0">
                <a:latin typeface="Raleway" pitchFamily="2" charset="0"/>
              </a:rPr>
              <a:t>NCTCOG Current ATS Efforts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4A33EF-72EB-C4F3-2AFD-53D20BA1DB82}"/>
              </a:ext>
            </a:extLst>
          </p:cNvPr>
          <p:cNvSpPr txBox="1">
            <a:spLocks/>
          </p:cNvSpPr>
          <p:nvPr/>
        </p:nvSpPr>
        <p:spPr>
          <a:xfrm>
            <a:off x="6096000" y="1819373"/>
            <a:ext cx="4403103" cy="415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2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46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631C3-368D-AC19-71EB-10C0BC9D4AA8}"/>
              </a:ext>
            </a:extLst>
          </p:cNvPr>
          <p:cNvSpPr txBox="1"/>
          <p:nvPr/>
        </p:nvSpPr>
        <p:spPr>
          <a:xfrm>
            <a:off x="5675316" y="5649342"/>
            <a:ext cx="18081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Courtesy of </a:t>
            </a:r>
            <a:r>
              <a:rPr lang="en-US" sz="1000" i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NCTCOG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90C596F-571A-7C52-15F2-8845572971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B4771B-AE04-41F8-8441-EC7D184086A2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93F5303-3BB2-4D2B-FC6D-18D8FF700B6A}"/>
              </a:ext>
            </a:extLst>
          </p:cNvPr>
          <p:cNvSpPr txBox="1">
            <a:spLocks/>
          </p:cNvSpPr>
          <p:nvPr/>
        </p:nvSpPr>
        <p:spPr>
          <a:xfrm>
            <a:off x="1627632" y="6318504"/>
            <a:ext cx="335959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NCTCOG Goods Movement Planning Program</a:t>
            </a:r>
          </a:p>
        </p:txBody>
      </p:sp>
      <p:pic>
        <p:nvPicPr>
          <p:cNvPr id="5" name="NCTCOG logo" descr="A close up of a logo&#10;&#10;Description automatically generated">
            <a:extLst>
              <a:ext uri="{FF2B5EF4-FFF2-40B4-BE49-F238E27FC236}">
                <a16:creationId xmlns:a16="http://schemas.microsoft.com/office/drawing/2014/main" id="{F7D1AB09-245E-9288-A4BE-CE6D942F9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622" y="6235269"/>
            <a:ext cx="795788" cy="515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C31743-8E7A-2450-1528-C9F879E323BF}"/>
              </a:ext>
            </a:extLst>
          </p:cNvPr>
          <p:cNvSpPr txBox="1"/>
          <p:nvPr/>
        </p:nvSpPr>
        <p:spPr>
          <a:xfrm>
            <a:off x="7871911" y="3172968"/>
            <a:ext cx="331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IMAGE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F0CCD-329E-AB69-22CA-288309A52536}"/>
              </a:ext>
            </a:extLst>
          </p:cNvPr>
          <p:cNvSpPr txBox="1">
            <a:spLocks/>
          </p:cNvSpPr>
          <p:nvPr/>
        </p:nvSpPr>
        <p:spPr>
          <a:xfrm>
            <a:off x="459966" y="1789954"/>
            <a:ext cx="5028383" cy="4596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2"/>
                </a:solidFill>
                <a:latin typeface="Lato" panose="020F0502020204030203" pitchFamily="34" charset="0"/>
              </a:rPr>
              <a:t>Las Colinas Automated Transportation System Retrofit</a:t>
            </a:r>
            <a:r>
              <a:rPr lang="en-US" sz="2200" dirty="0">
                <a:solidFill>
                  <a:schemeClr val="accent2"/>
                </a:solidFill>
                <a:latin typeface="Lato" panose="020F0502020204030203" pitchFamily="34" charset="0"/>
              </a:rPr>
              <a:t>: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Engineering for a retrofit of the guideway to create an Automated Transportation Systems test platform</a:t>
            </a:r>
          </a:p>
          <a:p>
            <a:pPr marL="625475" indent="-1603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Replacing rail system with flat paved surface</a:t>
            </a:r>
          </a:p>
          <a:p>
            <a:pPr marL="625475" indent="-1603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Adding method for vehicle access</a:t>
            </a:r>
          </a:p>
          <a:p>
            <a:pPr marL="625475" indent="-1603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Began February</a:t>
            </a:r>
          </a:p>
          <a:p>
            <a:pPr marL="625475" indent="-1603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Lato" panose="020F0502020204030203" pitchFamily="34" charset="0"/>
              </a:rPr>
              <a:t>To be completed in December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B98FF6-A3A2-0B14-ADA3-0886DCCD9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5316" y="2918774"/>
            <a:ext cx="4827376" cy="2717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aerial view of a city&#10;&#10;AI-generated content may be incorrect.">
            <a:extLst>
              <a:ext uri="{FF2B5EF4-FFF2-40B4-BE49-F238E27FC236}">
                <a16:creationId xmlns:a16="http://schemas.microsoft.com/office/drawing/2014/main" id="{3B50489D-EC8A-DA1E-1A8C-A5C920B8F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79" y="269301"/>
            <a:ext cx="5061086" cy="2846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70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lue Background">
  <a:themeElements>
    <a:clrScheme name="Strat Comm">
      <a:dk1>
        <a:srgbClr val="00446A"/>
      </a:dk1>
      <a:lt1>
        <a:sysClr val="window" lastClr="FFFFFF"/>
      </a:lt1>
      <a:dk2>
        <a:srgbClr val="00446A"/>
      </a:dk2>
      <a:lt2>
        <a:srgbClr val="FFFFFF"/>
      </a:lt2>
      <a:accent1>
        <a:srgbClr val="F57E25"/>
      </a:accent1>
      <a:accent2>
        <a:srgbClr val="CAA22C"/>
      </a:accent2>
      <a:accent3>
        <a:srgbClr val="A5A5A5"/>
      </a:accent3>
      <a:accent4>
        <a:srgbClr val="00446A"/>
      </a:accent4>
      <a:accent5>
        <a:srgbClr val="FFFFFF"/>
      </a:accent5>
      <a:accent6>
        <a:srgbClr val="969696"/>
      </a:accent6>
      <a:hlink>
        <a:srgbClr val="8EAADB"/>
      </a:hlink>
      <a:folHlink>
        <a:srgbClr val="8EAADB"/>
      </a:folHlink>
    </a:clrScheme>
    <a:fontScheme name="Strat Comm Fonts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TCOG_presentation_darktheme" id="{F23785D3-C633-4717-81AC-4E9162701B7E}" vid="{98E8486C-489F-45D4-ADBE-E4EE059D614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061e953-577f-44bc-90d4-dd6552c79708}" enabled="1" method="Privileged" siteId="{2f5e7ebc-22b0-4fbe-934c-aabddb4e29b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616</Words>
  <Application>Microsoft Office PowerPoint</Application>
  <PresentationFormat>Widescreen</PresentationFormat>
  <Paragraphs>138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Lato</vt:lpstr>
      <vt:lpstr>Raleway</vt:lpstr>
      <vt:lpstr>Raleway SemiBold</vt:lpstr>
      <vt:lpstr>Office Theme</vt:lpstr>
      <vt:lpstr>Blue Background</vt:lpstr>
      <vt:lpstr>PowerPoint Presentation</vt:lpstr>
      <vt:lpstr>Automated Transportation Systems Defined</vt:lpstr>
      <vt:lpstr>Automated Transportation Systems (ATS)</vt:lpstr>
      <vt:lpstr>Automated People Movers</vt:lpstr>
      <vt:lpstr>Automated Vehicles</vt:lpstr>
      <vt:lpstr>Current ATS Examples</vt:lpstr>
      <vt:lpstr>Potential Applications</vt:lpstr>
      <vt:lpstr>NCTCOG Current ATS Efforts</vt:lpstr>
      <vt:lpstr>NCTCOG Current ATS Efforts</vt:lpstr>
      <vt:lpstr>Certification of Emerging and Reliable Transportation Technology</vt:lpstr>
      <vt:lpstr>PowerPoint Presentation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Savannah Briscoe</dc:creator>
  <cp:lastModifiedBy>Cecile Grady</cp:lastModifiedBy>
  <cp:revision>13</cp:revision>
  <dcterms:created xsi:type="dcterms:W3CDTF">2025-09-15T19:09:53Z</dcterms:created>
  <dcterms:modified xsi:type="dcterms:W3CDTF">2026-05-11T13:32:52Z</dcterms:modified>
</cp:coreProperties>
</file>